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5.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6.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7.xml" ContentType="application/vnd.openxmlformats-officedocument.presentationml.notesSlide+xml"/>
  <Override PartName="/ppt/tags/tag145.xml" ContentType="application/vnd.openxmlformats-officedocument.presentationml.tags+xml"/>
  <Override PartName="/ppt/notesSlides/notesSlide8.xml" ContentType="application/vnd.openxmlformats-officedocument.presentationml.notesSl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4"/>
  </p:sldMasterIdLst>
  <p:notesMasterIdLst>
    <p:notesMasterId r:id="rId15"/>
  </p:notesMasterIdLst>
  <p:handoutMasterIdLst>
    <p:handoutMasterId r:id="rId16"/>
  </p:handoutMasterIdLst>
  <p:sldIdLst>
    <p:sldId id="256" r:id="rId5"/>
    <p:sldId id="654" r:id="rId6"/>
    <p:sldId id="724" r:id="rId7"/>
    <p:sldId id="688" r:id="rId8"/>
    <p:sldId id="4453" r:id="rId9"/>
    <p:sldId id="4450" r:id="rId10"/>
    <p:sldId id="4449" r:id="rId11"/>
    <p:sldId id="4447" r:id="rId12"/>
    <p:sldId id="4452" r:id="rId13"/>
    <p:sldId id="723" r:id="rId14"/>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72DD17-16BD-5435-8F02-296E3FB8EC07}" name="Thijs Hemeryck" initials="TH" userId="S::thijs.hemeryck.iucpq@ssss.gouv.qc.ca::398a4d68-05c9-43e9-9418-21727992ae93" providerId="AD"/>
  <p188:author id="{D7DFA223-C670-1DE7-434D-1652DAE5D5E1}" name="Lucie Larose" initials="LL" userId="S::lucie.larose@msss.gouv.qc.ca::8c8f1f61-b6d2-4f2c-944f-276f9162c6b6" providerId="AD"/>
  <p188:author id="{34442E36-1BFC-3A91-8F4D-69C87B5932B3}" name="Thijs Hemeryck" initials="TH" userId="S::Thijs.Hemeryck.iucpq@ssss.gouv.qc.ca::398a4d68-05c9-43e9-9418-21727992ae93" providerId="AD"/>
  <p188:author id="{F687D13C-FD4D-6184-84A5-C3DDEFB581A4}" name="Martine Fortin" initials="MF" userId="S::martine.fortin@msss.gouv.qc.ca::0604ba2f-7482-44f1-bd23-da83bb48bdf4" providerId="AD"/>
  <p188:author id="{3EC8A655-EAFB-508D-F90F-8C0A1DC178D9}" name="Thijs Hemeryck" initials="TH" userId="Thijs Hemeryck" providerId="None"/>
  <p188:author id="{67632CAC-66A8-2587-60AE-71365460693E}" name="Julie Tremblay (DGFARB)" initials="J(" userId="S::julie.tremblay.dgfarb@msss.gouv.qc.ca::f7b2a0e8-c875-446d-b1b3-fb668ffbc2b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55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524884-7933-47CD-AF8A-86110F3044E8}" v="1" dt="2023-03-15T22:49:15.134"/>
    <p1510:client id="{A2092AF7-D7C8-44E0-BA6C-F4B141E768A9}" v="2" dt="2023-03-15T12:43:31.710"/>
  </p1510:revLst>
</p1510:revInfo>
</file>

<file path=ppt/tableStyles.xml><?xml version="1.0" encoding="utf-8"?>
<a:tblStyleLst xmlns:a="http://schemas.openxmlformats.org/drawingml/2006/main" def="{5C22544A-7EE6-4342-B048-85BDC9FD1C3A}">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427" autoAdjust="0"/>
  </p:normalViewPr>
  <p:slideViewPr>
    <p:cSldViewPr snapToGrid="0">
      <p:cViewPr varScale="1">
        <p:scale>
          <a:sx n="86" d="100"/>
          <a:sy n="86" d="100"/>
        </p:scale>
        <p:origin x="912" y="7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9D3FD8C-AB8C-4ED2-8A71-E48040E03B0D}" type="datetimeFigureOut">
              <a:rPr lang="fr-CA" smtClean="0"/>
              <a:t>2025-09-08</a:t>
            </a:fld>
            <a:endParaRPr lang="fr-CA"/>
          </a:p>
        </p:txBody>
      </p:sp>
      <p:sp>
        <p:nvSpPr>
          <p:cNvPr id="4" name="Espace réservé du pied de page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FD63D704-B3DE-4362-B744-DF3AC3482AE2}" type="slidenum">
              <a:rPr lang="fr-CA" smtClean="0"/>
              <a:t>‹N°›</a:t>
            </a:fld>
            <a:endParaRPr lang="fr-CA"/>
          </a:p>
        </p:txBody>
      </p:sp>
    </p:spTree>
    <p:extLst>
      <p:ext uri="{BB962C8B-B14F-4D97-AF65-F5344CB8AC3E}">
        <p14:creationId xmlns:p14="http://schemas.microsoft.com/office/powerpoint/2010/main" val="1870615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BFBAE14-CE52-4378-A334-5042AD5CCDA3}" type="datetimeFigureOut">
              <a:rPr lang="fr-CA" smtClean="0"/>
              <a:t>2025-09-08</a:t>
            </a:fld>
            <a:endParaRPr lang="fr-CA"/>
          </a:p>
        </p:txBody>
      </p:sp>
      <p:sp>
        <p:nvSpPr>
          <p:cNvPr id="4" name="Espace réservé de l'image des diapositives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fr-CA"/>
          </a:p>
        </p:txBody>
      </p:sp>
      <p:sp>
        <p:nvSpPr>
          <p:cNvPr id="5" name="Espace réservé des note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C0C72D7-96F5-42B1-9260-2A161F60FBBE}" type="slidenum">
              <a:rPr lang="fr-CA" smtClean="0"/>
              <a:t>‹N°›</a:t>
            </a:fld>
            <a:endParaRPr lang="fr-CA"/>
          </a:p>
        </p:txBody>
      </p:sp>
    </p:spTree>
    <p:extLst>
      <p:ext uri="{BB962C8B-B14F-4D97-AF65-F5344CB8AC3E}">
        <p14:creationId xmlns:p14="http://schemas.microsoft.com/office/powerpoint/2010/main" val="158307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1</a:t>
            </a:fld>
            <a:endParaRPr lang="fr-CA"/>
          </a:p>
        </p:txBody>
      </p:sp>
    </p:spTree>
    <p:extLst>
      <p:ext uri="{BB962C8B-B14F-4D97-AF65-F5344CB8AC3E}">
        <p14:creationId xmlns:p14="http://schemas.microsoft.com/office/powerpoint/2010/main" val="2421363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2</a:t>
            </a:fld>
            <a:endParaRPr lang="fr-CA"/>
          </a:p>
        </p:txBody>
      </p:sp>
    </p:spTree>
    <p:extLst>
      <p:ext uri="{BB962C8B-B14F-4D97-AF65-F5344CB8AC3E}">
        <p14:creationId xmlns:p14="http://schemas.microsoft.com/office/powerpoint/2010/main" val="446849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Services nationaux : 1800 épisodes de soins très atypique /très cher qui valent plus de 100 millions $ </a:t>
            </a:r>
          </a:p>
          <a:p>
            <a:r>
              <a:rPr lang="fr-CA"/>
              <a:t>VBHC : Value-</a:t>
            </a:r>
            <a:r>
              <a:rPr lang="fr-CA" err="1"/>
              <a:t>based</a:t>
            </a:r>
            <a:r>
              <a:rPr lang="fr-CA"/>
              <a:t> Healthcare</a:t>
            </a:r>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4</a:t>
            </a:fld>
            <a:endParaRPr lang="fr-CA"/>
          </a:p>
        </p:txBody>
      </p:sp>
    </p:spTree>
    <p:extLst>
      <p:ext uri="{BB962C8B-B14F-4D97-AF65-F5344CB8AC3E}">
        <p14:creationId xmlns:p14="http://schemas.microsoft.com/office/powerpoint/2010/main" val="3832382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Défis les plus importants : écarts de financement les plus importants. </a:t>
            </a:r>
          </a:p>
          <a:p>
            <a:endParaRPr lang="fr-CA" dirty="0"/>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5</a:t>
            </a:fld>
            <a:endParaRPr lang="fr-CA"/>
          </a:p>
        </p:txBody>
      </p:sp>
    </p:spTree>
    <p:extLst>
      <p:ext uri="{BB962C8B-B14F-4D97-AF65-F5344CB8AC3E}">
        <p14:creationId xmlns:p14="http://schemas.microsoft.com/office/powerpoint/2010/main" val="1569735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Pour réussir ce plan : besoin d’une collaboration optimale entre les directions du MSSS –  Les orientations cliniques (bonnes pratiques pré-per-post) pourront être appuyés par le FAP. </a:t>
            </a:r>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6</a:t>
            </a:fld>
            <a:endParaRPr lang="fr-CA"/>
          </a:p>
        </p:txBody>
      </p:sp>
    </p:spTree>
    <p:extLst>
      <p:ext uri="{BB962C8B-B14F-4D97-AF65-F5344CB8AC3E}">
        <p14:creationId xmlns:p14="http://schemas.microsoft.com/office/powerpoint/2010/main" val="3299898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Pour réussir ce plan : besoin d’une collaboration optimale entre les directions du MSSS –  Les orientations cliniques (bonnes pratiques pré-per-post) pourront être appuyés par le FAP. </a:t>
            </a:r>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7</a:t>
            </a:fld>
            <a:endParaRPr lang="fr-CA"/>
          </a:p>
        </p:txBody>
      </p:sp>
    </p:spTree>
    <p:extLst>
      <p:ext uri="{BB962C8B-B14F-4D97-AF65-F5344CB8AC3E}">
        <p14:creationId xmlns:p14="http://schemas.microsoft.com/office/powerpoint/2010/main" val="2921631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Orientations cliniques : DGAUMIP </a:t>
            </a:r>
          </a:p>
          <a:p>
            <a:r>
              <a:rPr lang="fr-CA"/>
              <a:t>Disponibilité des données : DGPSP </a:t>
            </a:r>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8</a:t>
            </a:fld>
            <a:endParaRPr lang="fr-CA"/>
          </a:p>
        </p:txBody>
      </p:sp>
    </p:spTree>
    <p:extLst>
      <p:ext uri="{BB962C8B-B14F-4D97-AF65-F5344CB8AC3E}">
        <p14:creationId xmlns:p14="http://schemas.microsoft.com/office/powerpoint/2010/main" val="2201088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En ce sens, l’équipe va poursuivre avec son approche de co-construction des modèles et cherchera à augmenter les contributions des directions cliniques et du RSSS, tout en maintenant une approche axé sur la livraison « juste à temps » d’un modèle minimalement acceptable et des années de transition par la suite. </a:t>
            </a:r>
          </a:p>
          <a:p>
            <a:r>
              <a:rPr lang="fr-CA" dirty="0"/>
              <a:t>Nous avons déjà initié un renforcement de la collaboration à l’intérieur du MSSS et vous verrez que nous poursuivrons, dans le prochaines semaines et mois avec des appels aux contributions sous différentes formes.  </a:t>
            </a:r>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9</a:t>
            </a:fld>
            <a:endParaRPr lang="fr-CA"/>
          </a:p>
        </p:txBody>
      </p:sp>
    </p:spTree>
    <p:extLst>
      <p:ext uri="{BB962C8B-B14F-4D97-AF65-F5344CB8AC3E}">
        <p14:creationId xmlns:p14="http://schemas.microsoft.com/office/powerpoint/2010/main" val="1641567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5C0C72D7-96F5-42B1-9260-2A161F60FBBE}" type="slidenum">
              <a:rPr lang="fr-CA" smtClean="0"/>
              <a:t>10</a:t>
            </a:fld>
            <a:endParaRPr lang="fr-CA"/>
          </a:p>
        </p:txBody>
      </p:sp>
    </p:spTree>
    <p:extLst>
      <p:ext uri="{BB962C8B-B14F-4D97-AF65-F5344CB8AC3E}">
        <p14:creationId xmlns:p14="http://schemas.microsoft.com/office/powerpoint/2010/main" val="17754431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Accueil">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a:t>MODIFIEZ LE STYLE DU TITRE</a:t>
            </a:r>
            <a:endParaRPr lang="en-US"/>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53976" y="5368326"/>
            <a:ext cx="3938024" cy="1487427"/>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336" y="5371668"/>
            <a:ext cx="3685888" cy="1484086"/>
          </a:xfrm>
          <a:prstGeom prst="rect">
            <a:avLst/>
          </a:prstGeom>
        </p:spPr>
      </p:pic>
    </p:spTree>
    <p:extLst>
      <p:ext uri="{BB962C8B-B14F-4D97-AF65-F5344CB8AC3E}">
        <p14:creationId xmlns:p14="http://schemas.microsoft.com/office/powerpoint/2010/main" val="1697440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02428"/>
            <a:ext cx="10515600" cy="405531"/>
          </a:xfrm>
        </p:spPr>
        <p:txBody>
          <a:bodyPr>
            <a:normAutofit/>
          </a:bodyPr>
          <a:lstStyle>
            <a:lvl1pPr>
              <a:defRPr sz="3600">
                <a:latin typeface="+mn-lt"/>
              </a:defRPr>
            </a:lvl1pPr>
          </a:lstStyle>
          <a:p>
            <a:r>
              <a:rPr lang="fr-FR"/>
              <a:t>MODIFIEZ LE STYLE DU TITRE</a:t>
            </a:r>
            <a:endParaRPr lang="en-US"/>
          </a:p>
        </p:txBody>
      </p:sp>
      <p:sp>
        <p:nvSpPr>
          <p:cNvPr id="3" name="Text Placeholder 2"/>
          <p:cNvSpPr>
            <a:spLocks noGrp="1"/>
          </p:cNvSpPr>
          <p:nvPr>
            <p:ph type="body" idx="1" hasCustomPrompt="1"/>
          </p:nvPr>
        </p:nvSpPr>
        <p:spPr>
          <a:xfrm>
            <a:off x="839789" y="1364071"/>
            <a:ext cx="5157787"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4" name="Content Placeholder 3"/>
          <p:cNvSpPr>
            <a:spLocks noGrp="1"/>
          </p:cNvSpPr>
          <p:nvPr>
            <p:ph sz="half" idx="2" hasCustomPrompt="1"/>
          </p:nvPr>
        </p:nvSpPr>
        <p:spPr>
          <a:xfrm>
            <a:off x="839789" y="2544096"/>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hasCustomPrompt="1"/>
          </p:nvPr>
        </p:nvSpPr>
        <p:spPr>
          <a:xfrm>
            <a:off x="6172201" y="1364071"/>
            <a:ext cx="5183188"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a:t>
            </a:r>
            <a:br>
              <a:rPr lang="fr-FR"/>
            </a:br>
            <a:r>
              <a:rPr lang="fr-FR"/>
              <a:t>du texte du masque</a:t>
            </a:r>
          </a:p>
        </p:txBody>
      </p:sp>
      <p:sp>
        <p:nvSpPr>
          <p:cNvPr id="10" name="Content Placeholder 3"/>
          <p:cNvSpPr>
            <a:spLocks noGrp="1"/>
          </p:cNvSpPr>
          <p:nvPr>
            <p:ph sz="half" idx="13" hasCustomPrompt="1"/>
          </p:nvPr>
        </p:nvSpPr>
        <p:spPr>
          <a:xfrm>
            <a:off x="6196013" y="2527042"/>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7" name="Ima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761593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761068" y="2353730"/>
            <a:ext cx="9610373" cy="2196043"/>
          </a:xfrm>
        </p:spPr>
        <p:txBody>
          <a:bodyPr lIns="0" tIns="0" rIns="0" bIns="0" anchor="t">
            <a:normAutofit/>
          </a:bodyPr>
          <a:lstStyle>
            <a:lvl1pPr algn="l">
              <a:defRPr sz="3600" b="1" cap="none"/>
            </a:lvl1pPr>
          </a:lstStyle>
          <a:p>
            <a:r>
              <a:rPr lang="fr-FR"/>
              <a:t>Modifiez le style du titre</a:t>
            </a:r>
          </a:p>
        </p:txBody>
      </p:sp>
      <p:sp>
        <p:nvSpPr>
          <p:cNvPr id="3" name="Espace réservé de la date 3"/>
          <p:cNvSpPr>
            <a:spLocks noGrp="1"/>
          </p:cNvSpPr>
          <p:nvPr>
            <p:ph type="dt" sz="half" idx="10"/>
          </p:nvPr>
        </p:nvSpPr>
        <p:spPr>
          <a:xfrm>
            <a:off x="609600" y="6356353"/>
            <a:ext cx="2844800" cy="365125"/>
          </a:xfrm>
          <a:prstGeom prst="rect">
            <a:avLst/>
          </a:prstGeom>
        </p:spPr>
        <p:txBody>
          <a:bodyPr/>
          <a:lstStyle>
            <a:lvl1pPr fontAlgn="auto">
              <a:spcBef>
                <a:spcPts val="0"/>
              </a:spcBef>
              <a:spcAft>
                <a:spcPts val="0"/>
              </a:spcAft>
              <a:defRPr>
                <a:latin typeface="+mn-lt"/>
              </a:defRPr>
            </a:lvl1pPr>
          </a:lstStyle>
          <a:p>
            <a:pPr>
              <a:defRPr/>
            </a:pPr>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80717F10-34CC-4CF7-A574-AA117DDC47FB}" type="slidenum">
              <a:rPr lang="fr-FR"/>
              <a:pPr>
                <a:defRPr/>
              </a:pPr>
              <a:t>‹N°›</a:t>
            </a:fld>
            <a:endParaRPr lang="fr-FR"/>
          </a:p>
        </p:txBody>
      </p:sp>
    </p:spTree>
    <p:extLst>
      <p:ext uri="{BB962C8B-B14F-4D97-AF65-F5344CB8AC3E}">
        <p14:creationId xmlns:p14="http://schemas.microsoft.com/office/powerpoint/2010/main" val="3671648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a:t>MODIFIEZ LE STYLE DU TITRE</a:t>
            </a:r>
            <a:endParaRPr lang="en-US"/>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664340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184390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796414"/>
            <a:ext cx="10515600" cy="550605"/>
          </a:xfrm>
        </p:spPr>
        <p:txBody>
          <a:bodyPr anchor="b">
            <a:normAutofit/>
          </a:bodyPr>
          <a:lstStyle>
            <a:lvl1pPr>
              <a:defRPr sz="3600"/>
            </a:lvl1pPr>
          </a:lstStyle>
          <a:p>
            <a:r>
              <a:rPr lang="fr-FR"/>
              <a:t>MODIFIEZ LE STYLE DU TITRE</a:t>
            </a:r>
            <a:endParaRPr lang="en-US"/>
          </a:p>
        </p:txBody>
      </p:sp>
      <p:sp>
        <p:nvSpPr>
          <p:cNvPr id="3" name="Text Placeholder 2"/>
          <p:cNvSpPr>
            <a:spLocks noGrp="1"/>
          </p:cNvSpPr>
          <p:nvPr>
            <p:ph type="body" idx="1"/>
          </p:nvPr>
        </p:nvSpPr>
        <p:spPr>
          <a:xfrm>
            <a:off x="831850" y="1858298"/>
            <a:ext cx="10515600" cy="3352800"/>
          </a:xfrm>
        </p:spPr>
        <p:txBody>
          <a:bodyPr>
            <a:norm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981195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sp>
        <p:nvSpPr>
          <p:cNvPr id="3" name="Content Placeholder 2"/>
          <p:cNvSpPr>
            <a:spLocks noGrp="1"/>
          </p:cNvSpPr>
          <p:nvPr>
            <p:ph sz="half" idx="1" hasCustomPrompt="1"/>
          </p:nvPr>
        </p:nvSpPr>
        <p:spPr>
          <a:xfrm>
            <a:off x="838200" y="1825625"/>
            <a:ext cx="5181600" cy="4351338"/>
          </a:xfrm>
        </p:spPr>
        <p:txBody>
          <a:bodyPr/>
          <a:lstStyle>
            <a:lvl1pPr>
              <a:defRPr/>
            </a:lvl1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hasCustomPrompt="1"/>
          </p:nvPr>
        </p:nvSpPr>
        <p:spPr>
          <a:xfrm>
            <a:off x="6172200" y="1825625"/>
            <a:ext cx="5181600" cy="4351338"/>
          </a:xfrm>
        </p:spPr>
        <p:txBody>
          <a:bodyPr/>
          <a:lstStyle>
            <a:lvl1pPr>
              <a:defRPr/>
            </a:lvl1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642292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737397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3" name="Imag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84743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29265"/>
            <a:ext cx="3932237" cy="1002890"/>
          </a:xfrm>
        </p:spPr>
        <p:txBody>
          <a:bodyPr anchor="b"/>
          <a:lstStyle>
            <a:lvl1pPr>
              <a:defRPr sz="3200">
                <a:solidFill>
                  <a:schemeClr val="accent2"/>
                </a:solidFill>
              </a:defRPr>
            </a:lvl1pPr>
          </a:lstStyle>
          <a:p>
            <a:r>
              <a:rPr lang="fr-FR"/>
              <a:t>Modifiez </a:t>
            </a:r>
            <a:br>
              <a:rPr lang="fr-FR"/>
            </a:br>
            <a:r>
              <a:rPr lang="fr-FR"/>
              <a:t>le style du titre</a:t>
            </a:r>
            <a:endParaRPr lang="en-US"/>
          </a:p>
        </p:txBody>
      </p:sp>
      <p:sp>
        <p:nvSpPr>
          <p:cNvPr id="3" name="Content Placeholder 2"/>
          <p:cNvSpPr>
            <a:spLocks noGrp="1"/>
          </p:cNvSpPr>
          <p:nvPr>
            <p:ph idx="1" hasCustomPrompt="1"/>
          </p:nvPr>
        </p:nvSpPr>
        <p:spPr>
          <a:xfrm>
            <a:off x="5183188" y="1936955"/>
            <a:ext cx="5504477" cy="330364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fr-FR"/>
              <a:t>Modifier les styles </a:t>
            </a:r>
            <a:br>
              <a:rPr lang="fr-FR"/>
            </a:br>
            <a:r>
              <a:rPr lang="fr-FR"/>
              <a:t>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hasCustomPrompt="1"/>
          </p:nvPr>
        </p:nvSpPr>
        <p:spPr>
          <a:xfrm>
            <a:off x="839788" y="1936954"/>
            <a:ext cx="3932237" cy="3310323"/>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339734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82250"/>
            <a:ext cx="3932237" cy="1263445"/>
          </a:xfrm>
        </p:spPr>
        <p:txBody>
          <a:bodyPr anchor="b"/>
          <a:lstStyle>
            <a:lvl1pPr>
              <a:defRPr sz="3200">
                <a:solidFill>
                  <a:schemeClr val="accent2"/>
                </a:solidFill>
              </a:defRPr>
            </a:lvl1pPr>
          </a:lstStyle>
          <a:p>
            <a:r>
              <a:rPr lang="fr-FR"/>
              <a:t>Modifiez </a:t>
            </a:r>
            <a:br>
              <a:rPr lang="fr-FR"/>
            </a:br>
            <a:r>
              <a:rPr lang="fr-FR"/>
              <a:t>le style du titre</a:t>
            </a:r>
            <a:endParaRPr lang="en-US"/>
          </a:p>
        </p:txBody>
      </p:sp>
      <p:sp>
        <p:nvSpPr>
          <p:cNvPr id="3" name="Picture Placeholder 2"/>
          <p:cNvSpPr>
            <a:spLocks noGrp="1" noChangeAspect="1"/>
          </p:cNvSpPr>
          <p:nvPr>
            <p:ph type="pic" idx="1"/>
          </p:nvPr>
        </p:nvSpPr>
        <p:spPr>
          <a:xfrm>
            <a:off x="5183188" y="1907458"/>
            <a:ext cx="4462257" cy="3460956"/>
          </a:xfrm>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hasCustomPrompt="1"/>
          </p:nvPr>
        </p:nvSpPr>
        <p:spPr>
          <a:xfrm>
            <a:off x="839788" y="1937459"/>
            <a:ext cx="3932237" cy="3311014"/>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a:t>
            </a:r>
            <a:br>
              <a:rPr lang="fr-FR"/>
            </a:br>
            <a:r>
              <a:rPr lang="fr-FR"/>
              <a:t>du texte du masque</a:t>
            </a:r>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485855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06245"/>
            <a:ext cx="10515600" cy="550607"/>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Tree>
    <p:extLst>
      <p:ext uri="{BB962C8B-B14F-4D97-AF65-F5344CB8AC3E}">
        <p14:creationId xmlns:p14="http://schemas.microsoft.com/office/powerpoint/2010/main" val="2235510819"/>
      </p:ext>
    </p:extLst>
  </p:cSld>
  <p:clrMap bg1="lt1" tx1="dk1" bg2="lt2" tx2="dk2" accent1="accent1" accent2="accent2" accent3="accent3" accent4="accent4" accent5="accent5" accent6="accent6" hlink="hlink" folHlink="folHlink"/>
  <p:sldLayoutIdLst>
    <p:sldLayoutId id="2147483671" r:id="rId1"/>
    <p:sldLayoutId id="2147483680" r:id="rId2"/>
    <p:sldLayoutId id="2147483672" r:id="rId3"/>
    <p:sldLayoutId id="2147483673" r:id="rId4"/>
    <p:sldLayoutId id="2147483674" r:id="rId5"/>
    <p:sldLayoutId id="2147483676" r:id="rId6"/>
    <p:sldLayoutId id="2147483677" r:id="rId7"/>
    <p:sldLayoutId id="2147483678" r:id="rId8"/>
    <p:sldLayoutId id="2147483679" r:id="rId9"/>
    <p:sldLayoutId id="2147483665" r:id="rId10"/>
    <p:sldLayoutId id="2147483681" r:id="rId11"/>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Clr>
          <a:schemeClr val="accent3">
            <a:lumMod val="40000"/>
            <a:lumOff val="60000"/>
          </a:schemeClr>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48.xml"/><Relationship Id="rId7" Type="http://schemas.openxmlformats.org/officeDocument/2006/relationships/image" Target="../media/image17.png"/><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notesSlide" Target="../notesSlides/notesSlide9.xml"/><Relationship Id="rId5" Type="http://schemas.openxmlformats.org/officeDocument/2006/relationships/slideLayout" Target="../slideLayouts/slideLayout11.xml"/><Relationship Id="rId4" Type="http://schemas.openxmlformats.org/officeDocument/2006/relationships/tags" Target="../tags/tag149.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2.xml"/><Relationship Id="rId4"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9.xml"/><Relationship Id="rId7" Type="http://schemas.openxmlformats.org/officeDocument/2006/relationships/tags" Target="../tags/tag13.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s>
</file>

<file path=ppt/slides/_rels/slide4.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3" Type="http://schemas.openxmlformats.org/officeDocument/2006/relationships/tags" Target="../tags/tag29.xml"/><Relationship Id="rId18" Type="http://schemas.openxmlformats.org/officeDocument/2006/relationships/tags" Target="../tags/tag34.xml"/><Relationship Id="rId26" Type="http://schemas.openxmlformats.org/officeDocument/2006/relationships/tags" Target="../tags/tag42.xml"/><Relationship Id="rId39" Type="http://schemas.openxmlformats.org/officeDocument/2006/relationships/tags" Target="../tags/tag55.xml"/><Relationship Id="rId21" Type="http://schemas.openxmlformats.org/officeDocument/2006/relationships/tags" Target="../tags/tag37.xml"/><Relationship Id="rId34" Type="http://schemas.openxmlformats.org/officeDocument/2006/relationships/tags" Target="../tags/tag50.xml"/><Relationship Id="rId42" Type="http://schemas.openxmlformats.org/officeDocument/2006/relationships/tags" Target="../tags/tag58.xml"/><Relationship Id="rId47" Type="http://schemas.openxmlformats.org/officeDocument/2006/relationships/tags" Target="../tags/tag63.xml"/><Relationship Id="rId50" Type="http://schemas.openxmlformats.org/officeDocument/2006/relationships/tags" Target="../tags/tag66.xml"/><Relationship Id="rId55" Type="http://schemas.openxmlformats.org/officeDocument/2006/relationships/image" Target="../media/image6.png"/><Relationship Id="rId7" Type="http://schemas.openxmlformats.org/officeDocument/2006/relationships/tags" Target="../tags/tag23.xml"/><Relationship Id="rId12" Type="http://schemas.openxmlformats.org/officeDocument/2006/relationships/tags" Target="../tags/tag28.xml"/><Relationship Id="rId17" Type="http://schemas.openxmlformats.org/officeDocument/2006/relationships/tags" Target="../tags/tag33.xml"/><Relationship Id="rId25" Type="http://schemas.openxmlformats.org/officeDocument/2006/relationships/tags" Target="../tags/tag41.xml"/><Relationship Id="rId33" Type="http://schemas.openxmlformats.org/officeDocument/2006/relationships/tags" Target="../tags/tag49.xml"/><Relationship Id="rId38" Type="http://schemas.openxmlformats.org/officeDocument/2006/relationships/tags" Target="../tags/tag54.xml"/><Relationship Id="rId46" Type="http://schemas.openxmlformats.org/officeDocument/2006/relationships/tags" Target="../tags/tag62.xml"/><Relationship Id="rId2" Type="http://schemas.openxmlformats.org/officeDocument/2006/relationships/tags" Target="../tags/tag18.xml"/><Relationship Id="rId16" Type="http://schemas.openxmlformats.org/officeDocument/2006/relationships/tags" Target="../tags/tag32.xml"/><Relationship Id="rId20" Type="http://schemas.openxmlformats.org/officeDocument/2006/relationships/tags" Target="../tags/tag36.xml"/><Relationship Id="rId29" Type="http://schemas.openxmlformats.org/officeDocument/2006/relationships/tags" Target="../tags/tag45.xml"/><Relationship Id="rId41" Type="http://schemas.openxmlformats.org/officeDocument/2006/relationships/tags" Target="../tags/tag57.xml"/><Relationship Id="rId54" Type="http://schemas.openxmlformats.org/officeDocument/2006/relationships/notesSlide" Target="../notesSlides/notesSlide5.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tags" Target="../tags/tag27.xml"/><Relationship Id="rId24" Type="http://schemas.openxmlformats.org/officeDocument/2006/relationships/tags" Target="../tags/tag40.xml"/><Relationship Id="rId32" Type="http://schemas.openxmlformats.org/officeDocument/2006/relationships/tags" Target="../tags/tag48.xml"/><Relationship Id="rId37" Type="http://schemas.openxmlformats.org/officeDocument/2006/relationships/tags" Target="../tags/tag53.xml"/><Relationship Id="rId40" Type="http://schemas.openxmlformats.org/officeDocument/2006/relationships/tags" Target="../tags/tag56.xml"/><Relationship Id="rId45" Type="http://schemas.openxmlformats.org/officeDocument/2006/relationships/tags" Target="../tags/tag61.xml"/><Relationship Id="rId53" Type="http://schemas.openxmlformats.org/officeDocument/2006/relationships/slideLayout" Target="../slideLayouts/slideLayout4.xml"/><Relationship Id="rId5" Type="http://schemas.openxmlformats.org/officeDocument/2006/relationships/tags" Target="../tags/tag21.xml"/><Relationship Id="rId15" Type="http://schemas.openxmlformats.org/officeDocument/2006/relationships/tags" Target="../tags/tag31.xml"/><Relationship Id="rId23" Type="http://schemas.openxmlformats.org/officeDocument/2006/relationships/tags" Target="../tags/tag39.xml"/><Relationship Id="rId28" Type="http://schemas.openxmlformats.org/officeDocument/2006/relationships/tags" Target="../tags/tag44.xml"/><Relationship Id="rId36" Type="http://schemas.openxmlformats.org/officeDocument/2006/relationships/tags" Target="../tags/tag52.xml"/><Relationship Id="rId49" Type="http://schemas.openxmlformats.org/officeDocument/2006/relationships/tags" Target="../tags/tag65.xml"/><Relationship Id="rId57" Type="http://schemas.openxmlformats.org/officeDocument/2006/relationships/image" Target="../media/image8.png"/><Relationship Id="rId10" Type="http://schemas.openxmlformats.org/officeDocument/2006/relationships/tags" Target="../tags/tag26.xml"/><Relationship Id="rId19" Type="http://schemas.openxmlformats.org/officeDocument/2006/relationships/tags" Target="../tags/tag35.xml"/><Relationship Id="rId31" Type="http://schemas.openxmlformats.org/officeDocument/2006/relationships/tags" Target="../tags/tag47.xml"/><Relationship Id="rId44" Type="http://schemas.openxmlformats.org/officeDocument/2006/relationships/tags" Target="../tags/tag60.xml"/><Relationship Id="rId52" Type="http://schemas.openxmlformats.org/officeDocument/2006/relationships/tags" Target="../tags/tag68.xml"/><Relationship Id="rId4" Type="http://schemas.openxmlformats.org/officeDocument/2006/relationships/tags" Target="../tags/tag20.xml"/><Relationship Id="rId9" Type="http://schemas.openxmlformats.org/officeDocument/2006/relationships/tags" Target="../tags/tag25.xml"/><Relationship Id="rId14" Type="http://schemas.openxmlformats.org/officeDocument/2006/relationships/tags" Target="../tags/tag30.xml"/><Relationship Id="rId22" Type="http://schemas.openxmlformats.org/officeDocument/2006/relationships/tags" Target="../tags/tag38.xml"/><Relationship Id="rId27" Type="http://schemas.openxmlformats.org/officeDocument/2006/relationships/tags" Target="../tags/tag43.xml"/><Relationship Id="rId30" Type="http://schemas.openxmlformats.org/officeDocument/2006/relationships/tags" Target="../tags/tag46.xml"/><Relationship Id="rId35" Type="http://schemas.openxmlformats.org/officeDocument/2006/relationships/tags" Target="../tags/tag51.xml"/><Relationship Id="rId43" Type="http://schemas.openxmlformats.org/officeDocument/2006/relationships/tags" Target="../tags/tag59.xml"/><Relationship Id="rId48" Type="http://schemas.openxmlformats.org/officeDocument/2006/relationships/tags" Target="../tags/tag64.xml"/><Relationship Id="rId56" Type="http://schemas.openxmlformats.org/officeDocument/2006/relationships/image" Target="../media/image7.png"/><Relationship Id="rId8" Type="http://schemas.openxmlformats.org/officeDocument/2006/relationships/tags" Target="../tags/tag24.xml"/><Relationship Id="rId51" Type="http://schemas.openxmlformats.org/officeDocument/2006/relationships/tags" Target="../tags/tag67.xml"/><Relationship Id="rId3" Type="http://schemas.openxmlformats.org/officeDocument/2006/relationships/tags" Target="../tags/tag19.xml"/></Relationships>
</file>

<file path=ppt/slides/_rels/slide7.xml.rels><?xml version="1.0" encoding="UTF-8" standalone="yes"?>
<Relationships xmlns="http://schemas.openxmlformats.org/package/2006/relationships"><Relationship Id="rId8" Type="http://schemas.openxmlformats.org/officeDocument/2006/relationships/tags" Target="../tags/tag76.xml"/><Relationship Id="rId13" Type="http://schemas.openxmlformats.org/officeDocument/2006/relationships/tags" Target="../tags/tag81.xml"/><Relationship Id="rId18" Type="http://schemas.openxmlformats.org/officeDocument/2006/relationships/tags" Target="../tags/tag86.xml"/><Relationship Id="rId26" Type="http://schemas.openxmlformats.org/officeDocument/2006/relationships/tags" Target="../tags/tag94.xml"/><Relationship Id="rId39" Type="http://schemas.openxmlformats.org/officeDocument/2006/relationships/image" Target="../media/image13.png"/><Relationship Id="rId3" Type="http://schemas.openxmlformats.org/officeDocument/2006/relationships/tags" Target="../tags/tag71.xml"/><Relationship Id="rId21" Type="http://schemas.openxmlformats.org/officeDocument/2006/relationships/tags" Target="../tags/tag89.xml"/><Relationship Id="rId34" Type="http://schemas.openxmlformats.org/officeDocument/2006/relationships/image" Target="../media/image9.png"/><Relationship Id="rId7" Type="http://schemas.openxmlformats.org/officeDocument/2006/relationships/tags" Target="../tags/tag75.xml"/><Relationship Id="rId12" Type="http://schemas.openxmlformats.org/officeDocument/2006/relationships/tags" Target="../tags/tag80.xml"/><Relationship Id="rId17" Type="http://schemas.openxmlformats.org/officeDocument/2006/relationships/tags" Target="../tags/tag85.xml"/><Relationship Id="rId25" Type="http://schemas.openxmlformats.org/officeDocument/2006/relationships/tags" Target="../tags/tag93.xml"/><Relationship Id="rId33" Type="http://schemas.openxmlformats.org/officeDocument/2006/relationships/notesSlide" Target="../notesSlides/notesSlide6.xml"/><Relationship Id="rId38" Type="http://schemas.openxmlformats.org/officeDocument/2006/relationships/image" Target="../media/image12.png"/><Relationship Id="rId2" Type="http://schemas.openxmlformats.org/officeDocument/2006/relationships/tags" Target="../tags/tag70.xml"/><Relationship Id="rId16" Type="http://schemas.openxmlformats.org/officeDocument/2006/relationships/tags" Target="../tags/tag84.xml"/><Relationship Id="rId20" Type="http://schemas.openxmlformats.org/officeDocument/2006/relationships/tags" Target="../tags/tag88.xml"/><Relationship Id="rId29" Type="http://schemas.openxmlformats.org/officeDocument/2006/relationships/tags" Target="../tags/tag97.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tags" Target="../tags/tag79.xml"/><Relationship Id="rId24" Type="http://schemas.openxmlformats.org/officeDocument/2006/relationships/tags" Target="../tags/tag92.xml"/><Relationship Id="rId32" Type="http://schemas.openxmlformats.org/officeDocument/2006/relationships/slideLayout" Target="../slideLayouts/slideLayout4.xml"/><Relationship Id="rId37" Type="http://schemas.openxmlformats.org/officeDocument/2006/relationships/image" Target="../media/image11.png"/><Relationship Id="rId5" Type="http://schemas.openxmlformats.org/officeDocument/2006/relationships/tags" Target="../tags/tag73.xml"/><Relationship Id="rId15" Type="http://schemas.openxmlformats.org/officeDocument/2006/relationships/tags" Target="../tags/tag83.xml"/><Relationship Id="rId23" Type="http://schemas.openxmlformats.org/officeDocument/2006/relationships/tags" Target="../tags/tag91.xml"/><Relationship Id="rId28" Type="http://schemas.openxmlformats.org/officeDocument/2006/relationships/tags" Target="../tags/tag96.xml"/><Relationship Id="rId36" Type="http://schemas.microsoft.com/office/2007/relationships/hdphoto" Target="../media/hdphoto1.wdp"/><Relationship Id="rId10" Type="http://schemas.openxmlformats.org/officeDocument/2006/relationships/tags" Target="../tags/tag78.xml"/><Relationship Id="rId19" Type="http://schemas.openxmlformats.org/officeDocument/2006/relationships/tags" Target="../tags/tag87.xml"/><Relationship Id="rId31" Type="http://schemas.openxmlformats.org/officeDocument/2006/relationships/tags" Target="../tags/tag99.xml"/><Relationship Id="rId4" Type="http://schemas.openxmlformats.org/officeDocument/2006/relationships/tags" Target="../tags/tag72.xml"/><Relationship Id="rId9" Type="http://schemas.openxmlformats.org/officeDocument/2006/relationships/tags" Target="../tags/tag77.xml"/><Relationship Id="rId14" Type="http://schemas.openxmlformats.org/officeDocument/2006/relationships/tags" Target="../tags/tag82.xml"/><Relationship Id="rId22" Type="http://schemas.openxmlformats.org/officeDocument/2006/relationships/tags" Target="../tags/tag90.xml"/><Relationship Id="rId27" Type="http://schemas.openxmlformats.org/officeDocument/2006/relationships/tags" Target="../tags/tag95.xml"/><Relationship Id="rId30" Type="http://schemas.openxmlformats.org/officeDocument/2006/relationships/tags" Target="../tags/tag98.xml"/><Relationship Id="rId35" Type="http://schemas.openxmlformats.org/officeDocument/2006/relationships/image" Target="../media/image10.png"/></Relationships>
</file>

<file path=ppt/slides/_rels/slide8.xml.rels><?xml version="1.0" encoding="UTF-8" standalone="yes"?>
<Relationships xmlns="http://schemas.openxmlformats.org/package/2006/relationships"><Relationship Id="rId13" Type="http://schemas.openxmlformats.org/officeDocument/2006/relationships/tags" Target="../tags/tag112.xml"/><Relationship Id="rId18" Type="http://schemas.openxmlformats.org/officeDocument/2006/relationships/tags" Target="../tags/tag117.xml"/><Relationship Id="rId26" Type="http://schemas.openxmlformats.org/officeDocument/2006/relationships/tags" Target="../tags/tag125.xml"/><Relationship Id="rId39" Type="http://schemas.openxmlformats.org/officeDocument/2006/relationships/tags" Target="../tags/tag138.xml"/><Relationship Id="rId3" Type="http://schemas.openxmlformats.org/officeDocument/2006/relationships/tags" Target="../tags/tag102.xml"/><Relationship Id="rId21" Type="http://schemas.openxmlformats.org/officeDocument/2006/relationships/tags" Target="../tags/tag120.xml"/><Relationship Id="rId34" Type="http://schemas.openxmlformats.org/officeDocument/2006/relationships/tags" Target="../tags/tag133.xml"/><Relationship Id="rId42" Type="http://schemas.openxmlformats.org/officeDocument/2006/relationships/tags" Target="../tags/tag141.xml"/><Relationship Id="rId47" Type="http://schemas.openxmlformats.org/officeDocument/2006/relationships/notesSlide" Target="../notesSlides/notesSlide7.xml"/><Relationship Id="rId50" Type="http://schemas.openxmlformats.org/officeDocument/2006/relationships/image" Target="../media/image15.png"/><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tags" Target="../tags/tag116.xml"/><Relationship Id="rId25" Type="http://schemas.openxmlformats.org/officeDocument/2006/relationships/tags" Target="../tags/tag124.xml"/><Relationship Id="rId33" Type="http://schemas.openxmlformats.org/officeDocument/2006/relationships/tags" Target="../tags/tag132.xml"/><Relationship Id="rId38" Type="http://schemas.openxmlformats.org/officeDocument/2006/relationships/tags" Target="../tags/tag137.xml"/><Relationship Id="rId46" Type="http://schemas.openxmlformats.org/officeDocument/2006/relationships/slideLayout" Target="../slideLayouts/slideLayout4.xml"/><Relationship Id="rId2" Type="http://schemas.openxmlformats.org/officeDocument/2006/relationships/tags" Target="../tags/tag101.xml"/><Relationship Id="rId16" Type="http://schemas.openxmlformats.org/officeDocument/2006/relationships/tags" Target="../tags/tag115.xml"/><Relationship Id="rId20" Type="http://schemas.openxmlformats.org/officeDocument/2006/relationships/tags" Target="../tags/tag119.xml"/><Relationship Id="rId29" Type="http://schemas.openxmlformats.org/officeDocument/2006/relationships/tags" Target="../tags/tag128.xml"/><Relationship Id="rId41" Type="http://schemas.openxmlformats.org/officeDocument/2006/relationships/tags" Target="../tags/tag140.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24" Type="http://schemas.openxmlformats.org/officeDocument/2006/relationships/tags" Target="../tags/tag123.xml"/><Relationship Id="rId32" Type="http://schemas.openxmlformats.org/officeDocument/2006/relationships/tags" Target="../tags/tag131.xml"/><Relationship Id="rId37" Type="http://schemas.openxmlformats.org/officeDocument/2006/relationships/tags" Target="../tags/tag136.xml"/><Relationship Id="rId40" Type="http://schemas.openxmlformats.org/officeDocument/2006/relationships/tags" Target="../tags/tag139.xml"/><Relationship Id="rId45" Type="http://schemas.openxmlformats.org/officeDocument/2006/relationships/tags" Target="../tags/tag144.xml"/><Relationship Id="rId5" Type="http://schemas.openxmlformats.org/officeDocument/2006/relationships/tags" Target="../tags/tag104.xml"/><Relationship Id="rId15" Type="http://schemas.openxmlformats.org/officeDocument/2006/relationships/tags" Target="../tags/tag114.xml"/><Relationship Id="rId23" Type="http://schemas.openxmlformats.org/officeDocument/2006/relationships/tags" Target="../tags/tag122.xml"/><Relationship Id="rId28" Type="http://schemas.openxmlformats.org/officeDocument/2006/relationships/tags" Target="../tags/tag127.xml"/><Relationship Id="rId36" Type="http://schemas.openxmlformats.org/officeDocument/2006/relationships/tags" Target="../tags/tag135.xml"/><Relationship Id="rId49" Type="http://schemas.openxmlformats.org/officeDocument/2006/relationships/image" Target="../media/image14.png"/><Relationship Id="rId10" Type="http://schemas.openxmlformats.org/officeDocument/2006/relationships/tags" Target="../tags/tag109.xml"/><Relationship Id="rId19" Type="http://schemas.openxmlformats.org/officeDocument/2006/relationships/tags" Target="../tags/tag118.xml"/><Relationship Id="rId31" Type="http://schemas.openxmlformats.org/officeDocument/2006/relationships/tags" Target="../tags/tag130.xml"/><Relationship Id="rId44" Type="http://schemas.openxmlformats.org/officeDocument/2006/relationships/tags" Target="../tags/tag143.xml"/><Relationship Id="rId52" Type="http://schemas.openxmlformats.org/officeDocument/2006/relationships/image" Target="../media/image12.png"/><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 Id="rId22" Type="http://schemas.openxmlformats.org/officeDocument/2006/relationships/tags" Target="../tags/tag121.xml"/><Relationship Id="rId27" Type="http://schemas.openxmlformats.org/officeDocument/2006/relationships/tags" Target="../tags/tag126.xml"/><Relationship Id="rId30" Type="http://schemas.openxmlformats.org/officeDocument/2006/relationships/tags" Target="../tags/tag129.xml"/><Relationship Id="rId35" Type="http://schemas.openxmlformats.org/officeDocument/2006/relationships/tags" Target="../tags/tag134.xml"/><Relationship Id="rId43" Type="http://schemas.openxmlformats.org/officeDocument/2006/relationships/tags" Target="../tags/tag142.xml"/><Relationship Id="rId48" Type="http://schemas.openxmlformats.org/officeDocument/2006/relationships/image" Target="../media/image9.png"/><Relationship Id="rId8" Type="http://schemas.openxmlformats.org/officeDocument/2006/relationships/tags" Target="../tags/tag107.xml"/><Relationship Id="rId51"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1.xml"/><Relationship Id="rId1" Type="http://schemas.openxmlformats.org/officeDocument/2006/relationships/tags" Target="../tags/tag145.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a:extLst>
              <a:ext uri="{FF2B5EF4-FFF2-40B4-BE49-F238E27FC236}">
                <a16:creationId xmlns:a16="http://schemas.microsoft.com/office/drawing/2014/main" id="{67A1EAB2-DB85-5499-682B-7FE91B73FACC}"/>
              </a:ext>
            </a:extLst>
          </p:cNvPr>
          <p:cNvSpPr>
            <a:spLocks noGrp="1"/>
          </p:cNvSpPr>
          <p:nvPr>
            <p:ph type="ctrTitle"/>
            <p:custDataLst>
              <p:tags r:id="rId1"/>
            </p:custDataLst>
          </p:nvPr>
        </p:nvSpPr>
        <p:spPr>
          <a:xfrm>
            <a:off x="-184530" y="1237678"/>
            <a:ext cx="12191999" cy="956968"/>
          </a:xfrm>
        </p:spPr>
        <p:txBody>
          <a:bodyPr/>
          <a:lstStyle/>
          <a:p>
            <a:r>
              <a:rPr lang="fr-CA" b="1" cap="small" dirty="0"/>
              <a:t>Financement axé sur les patients</a:t>
            </a:r>
            <a:endParaRPr lang="fr-CA" b="1" dirty="0"/>
          </a:p>
        </p:txBody>
      </p:sp>
      <p:sp>
        <p:nvSpPr>
          <p:cNvPr id="3" name="Sous-titre 2">
            <a:extLst>
              <a:ext uri="{FF2B5EF4-FFF2-40B4-BE49-F238E27FC236}">
                <a16:creationId xmlns:a16="http://schemas.microsoft.com/office/drawing/2014/main" id="{A2DEAF63-134C-7313-0101-66F1D1CD724C}"/>
              </a:ext>
            </a:extLst>
          </p:cNvPr>
          <p:cNvSpPr>
            <a:spLocks noGrp="1"/>
          </p:cNvSpPr>
          <p:nvPr>
            <p:ph type="subTitle" idx="1"/>
            <p:custDataLst>
              <p:tags r:id="rId2"/>
            </p:custDataLst>
          </p:nvPr>
        </p:nvSpPr>
        <p:spPr>
          <a:xfrm>
            <a:off x="217251" y="2690991"/>
            <a:ext cx="11388436" cy="1916927"/>
          </a:xfrm>
        </p:spPr>
        <p:txBody>
          <a:bodyPr vert="horz" lIns="91440" tIns="45720" rIns="91440" bIns="45720" rtlCol="0" anchor="t">
            <a:noAutofit/>
          </a:bodyPr>
          <a:lstStyle/>
          <a:p>
            <a:pPr>
              <a:lnSpc>
                <a:spcPct val="120000"/>
              </a:lnSpc>
            </a:pPr>
            <a:r>
              <a:rPr lang="fr-CA" sz="6000" dirty="0"/>
              <a:t>Planification 2023-2033</a:t>
            </a:r>
            <a:endParaRPr lang="fr-CA" sz="6000" b="0" dirty="0">
              <a:ea typeface="+mn-lt"/>
              <a:cs typeface="+mn-lt"/>
            </a:endParaRPr>
          </a:p>
        </p:txBody>
      </p:sp>
      <p:sp>
        <p:nvSpPr>
          <p:cNvPr id="2" name="ZoneTexte 1">
            <a:extLst>
              <a:ext uri="{FF2B5EF4-FFF2-40B4-BE49-F238E27FC236}">
                <a16:creationId xmlns:a16="http://schemas.microsoft.com/office/drawing/2014/main" id="{D2C9FFF8-4BC9-FB9E-4C94-56BC0E49843F}"/>
              </a:ext>
            </a:extLst>
          </p:cNvPr>
          <p:cNvSpPr txBox="1"/>
          <p:nvPr>
            <p:custDataLst>
              <p:tags r:id="rId3"/>
            </p:custDataLst>
          </p:nvPr>
        </p:nvSpPr>
        <p:spPr>
          <a:xfrm>
            <a:off x="4301611" y="5848802"/>
            <a:ext cx="3514889" cy="477054"/>
          </a:xfrm>
          <a:prstGeom prst="rect">
            <a:avLst/>
          </a:prstGeom>
          <a:noFill/>
        </p:spPr>
        <p:txBody>
          <a:bodyPr wrap="square" lIns="91440" tIns="45720" rIns="91440" bIns="45720" anchor="t">
            <a:spAutoFit/>
          </a:bodyPr>
          <a:lstStyle/>
          <a:p>
            <a:pPr algn="ctr"/>
            <a:r>
              <a:rPr lang="fr-CA" sz="2500" i="1" dirty="0"/>
              <a:t>Mardi 18 avril 2023</a:t>
            </a:r>
          </a:p>
        </p:txBody>
      </p:sp>
      <p:sp>
        <p:nvSpPr>
          <p:cNvPr id="5" name="ZoneTexte 5">
            <a:extLst>
              <a:ext uri="{FF2B5EF4-FFF2-40B4-BE49-F238E27FC236}">
                <a16:creationId xmlns:a16="http://schemas.microsoft.com/office/drawing/2014/main" id="{4928CDAE-5BE7-1C92-160B-CC819ED0F801}"/>
              </a:ext>
            </a:extLst>
          </p:cNvPr>
          <p:cNvSpPr txBox="1"/>
          <p:nvPr/>
        </p:nvSpPr>
        <p:spPr>
          <a:xfrm>
            <a:off x="1057564" y="4330919"/>
            <a:ext cx="10076872" cy="646331"/>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CA" sz="3600" b="1" i="1" dirty="0"/>
              <a:t>Comité de gestion du réseau</a:t>
            </a:r>
          </a:p>
        </p:txBody>
      </p:sp>
    </p:spTree>
    <p:extLst>
      <p:ext uri="{BB962C8B-B14F-4D97-AF65-F5344CB8AC3E}">
        <p14:creationId xmlns:p14="http://schemas.microsoft.com/office/powerpoint/2010/main" val="3961294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33218257-50CD-48DD-BABD-CFE23A9541EF}"/>
              </a:ext>
            </a:extLst>
          </p:cNvPr>
          <p:cNvSpPr txBox="1"/>
          <p:nvPr>
            <p:custDataLst>
              <p:tags r:id="rId1"/>
            </p:custDataLst>
          </p:nvPr>
        </p:nvSpPr>
        <p:spPr>
          <a:xfrm>
            <a:off x="1812086" y="979253"/>
            <a:ext cx="8293211" cy="5078313"/>
          </a:xfrm>
          <a:prstGeom prst="rect">
            <a:avLst/>
          </a:prstGeom>
          <a:noFill/>
        </p:spPr>
        <p:txBody>
          <a:bodyPr wrap="square" rtlCol="0">
            <a:spAutoFit/>
          </a:bodyPr>
          <a:lstStyle/>
          <a:p>
            <a:pPr algn="ctr"/>
            <a:r>
              <a:rPr lang="fr-CA" sz="5400" b="1" dirty="0"/>
              <a:t>Questions / Commentaires?</a:t>
            </a:r>
          </a:p>
          <a:p>
            <a:pPr algn="ctr"/>
            <a:endParaRPr lang="fr-CA" sz="5400" b="1" dirty="0"/>
          </a:p>
          <a:p>
            <a:pPr algn="ctr"/>
            <a:endParaRPr lang="fr-CA" sz="5400" b="1" dirty="0"/>
          </a:p>
          <a:p>
            <a:pPr algn="ctr"/>
            <a:endParaRPr lang="fr-CA" sz="5400" b="1" dirty="0"/>
          </a:p>
          <a:p>
            <a:pPr algn="ctr"/>
            <a:endParaRPr lang="fr-CA" sz="4500" b="1" dirty="0"/>
          </a:p>
          <a:p>
            <a:pPr algn="ctr"/>
            <a:r>
              <a:rPr lang="fr-CA" sz="5400" b="1" dirty="0"/>
              <a:t>Merci !</a:t>
            </a:r>
          </a:p>
        </p:txBody>
      </p:sp>
      <p:sp>
        <p:nvSpPr>
          <p:cNvPr id="5" name="Espace réservé du numéro de diapositive 1">
            <a:extLst>
              <a:ext uri="{FF2B5EF4-FFF2-40B4-BE49-F238E27FC236}">
                <a16:creationId xmlns:a16="http://schemas.microsoft.com/office/drawing/2014/main" id="{8DE96275-536B-4CDC-BB8A-1C94C281C681}"/>
              </a:ext>
            </a:extLst>
          </p:cNvPr>
          <p:cNvSpPr txBox="1">
            <a:spLocks/>
          </p:cNvSpPr>
          <p:nvPr>
            <p:custDataLst>
              <p:tags r:id="rId2"/>
            </p:custDataLst>
          </p:nvPr>
        </p:nvSpPr>
        <p:spPr>
          <a:xfrm>
            <a:off x="5846233" y="6446220"/>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fr-FR" sz="2000" b="1">
              <a:solidFill>
                <a:schemeClr val="tx1"/>
              </a:solidFill>
              <a:latin typeface="Calibri" panose="020F0502020204030204" pitchFamily="34" charset="0"/>
              <a:cs typeface="Calibri" panose="020F0502020204030204" pitchFamily="34" charset="0"/>
            </a:endParaRPr>
          </a:p>
        </p:txBody>
      </p:sp>
      <p:pic>
        <p:nvPicPr>
          <p:cNvPr id="3" name="Image 2">
            <a:extLst>
              <a:ext uri="{FF2B5EF4-FFF2-40B4-BE49-F238E27FC236}">
                <a16:creationId xmlns:a16="http://schemas.microsoft.com/office/drawing/2014/main" id="{6AB0510F-B69B-45F9-8DB6-378F77AA7216}"/>
              </a:ext>
            </a:extLst>
          </p:cNvPr>
          <p:cNvPicPr>
            <a:picLocks noChangeAspect="1"/>
          </p:cNvPicPr>
          <p:nvPr>
            <p:custDataLst>
              <p:tags r:id="rId3"/>
            </p:custDataLst>
          </p:nvPr>
        </p:nvPicPr>
        <p:blipFill>
          <a:blip r:embed="rId7">
            <a:extLst>
              <a:ext uri="{28A0092B-C50C-407E-A947-70E740481C1C}">
                <a14:useLocalDpi xmlns:a14="http://schemas.microsoft.com/office/drawing/2010/main" val="0"/>
              </a:ext>
            </a:extLst>
          </a:blip>
          <a:stretch>
            <a:fillRect/>
          </a:stretch>
        </p:blipFill>
        <p:spPr>
          <a:xfrm>
            <a:off x="4752744" y="1653123"/>
            <a:ext cx="2186977" cy="2881950"/>
          </a:xfrm>
          <a:prstGeom prst="rect">
            <a:avLst/>
          </a:prstGeom>
        </p:spPr>
      </p:pic>
      <p:sp>
        <p:nvSpPr>
          <p:cNvPr id="6" name="Espace réservé du numéro de diapositive 5">
            <a:extLst>
              <a:ext uri="{FF2B5EF4-FFF2-40B4-BE49-F238E27FC236}">
                <a16:creationId xmlns:a16="http://schemas.microsoft.com/office/drawing/2014/main" id="{91DA04EB-4C09-4AD6-9D34-4D8005E0D16C}"/>
              </a:ext>
            </a:extLst>
          </p:cNvPr>
          <p:cNvSpPr>
            <a:spLocks noGrp="1"/>
          </p:cNvSpPr>
          <p:nvPr>
            <p:ph type="sldNum" sz="quarter" idx="12"/>
            <p:custDataLst>
              <p:tags r:id="rId4"/>
            </p:custDataLst>
          </p:nvPr>
        </p:nvSpPr>
        <p:spPr/>
        <p:txBody>
          <a:bodyPr/>
          <a:lstStyle/>
          <a:p>
            <a:pPr>
              <a:defRPr/>
            </a:pPr>
            <a:endParaRPr lang="fr-FR" dirty="0"/>
          </a:p>
        </p:txBody>
      </p:sp>
    </p:spTree>
    <p:extLst>
      <p:ext uri="{BB962C8B-B14F-4D97-AF65-F5344CB8AC3E}">
        <p14:creationId xmlns:p14="http://schemas.microsoft.com/office/powerpoint/2010/main" val="26363493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5E27D8-AF8D-D586-3437-27E1BA8CA0A1}"/>
              </a:ext>
            </a:extLst>
          </p:cNvPr>
          <p:cNvSpPr>
            <a:spLocks noGrp="1"/>
          </p:cNvSpPr>
          <p:nvPr>
            <p:ph type="title"/>
            <p:custDataLst>
              <p:tags r:id="rId1"/>
            </p:custDataLst>
          </p:nvPr>
        </p:nvSpPr>
        <p:spPr/>
        <p:txBody>
          <a:bodyPr>
            <a:noAutofit/>
          </a:bodyPr>
          <a:lstStyle/>
          <a:p>
            <a:r>
              <a:rPr lang="fr-CA" sz="6000" dirty="0"/>
              <a:t>Plan de la présentation</a:t>
            </a:r>
          </a:p>
        </p:txBody>
      </p:sp>
      <p:graphicFrame>
        <p:nvGraphicFramePr>
          <p:cNvPr id="3" name="Tableau 2">
            <a:extLst>
              <a:ext uri="{FF2B5EF4-FFF2-40B4-BE49-F238E27FC236}">
                <a16:creationId xmlns:a16="http://schemas.microsoft.com/office/drawing/2014/main" id="{29733C3B-A685-1EA5-4E52-60B230C8DCB3}"/>
              </a:ext>
            </a:extLst>
          </p:cNvPr>
          <p:cNvGraphicFramePr>
            <a:graphicFrameLocks noGrp="1"/>
          </p:cNvGraphicFramePr>
          <p:nvPr>
            <p:custDataLst>
              <p:tags r:id="rId2"/>
            </p:custDataLst>
            <p:extLst>
              <p:ext uri="{D42A27DB-BD31-4B8C-83A1-F6EECF244321}">
                <p14:modId xmlns:p14="http://schemas.microsoft.com/office/powerpoint/2010/main" val="3754891440"/>
              </p:ext>
            </p:extLst>
          </p:nvPr>
        </p:nvGraphicFramePr>
        <p:xfrm>
          <a:off x="881744" y="1972507"/>
          <a:ext cx="10614472" cy="3108960"/>
        </p:xfrm>
        <a:graphic>
          <a:graphicData uri="http://schemas.openxmlformats.org/drawingml/2006/table">
            <a:tbl>
              <a:tblPr>
                <a:tableStyleId>{2D5ABB26-0587-4C30-8999-92F81FD0307C}</a:tableStyleId>
              </a:tblPr>
              <a:tblGrid>
                <a:gridCol w="10614472">
                  <a:extLst>
                    <a:ext uri="{9D8B030D-6E8A-4147-A177-3AD203B41FA5}">
                      <a16:colId xmlns:a16="http://schemas.microsoft.com/office/drawing/2014/main" val="688401165"/>
                    </a:ext>
                  </a:extLst>
                </a:gridCol>
              </a:tblGrid>
              <a:tr h="2023378">
                <a:tc>
                  <a:txBody>
                    <a:bodyPr/>
                    <a:lstStyle/>
                    <a:p>
                      <a:pPr marL="800100" marR="0" lvl="1" indent="-712788" algn="l" defTabSz="914400" rtl="0" eaLnBrk="1" fontAlgn="auto" latinLnBrk="0" hangingPunct="1">
                        <a:lnSpc>
                          <a:spcPct val="100000"/>
                        </a:lnSpc>
                        <a:spcBef>
                          <a:spcPts val="0"/>
                        </a:spcBef>
                        <a:spcAft>
                          <a:spcPts val="4200"/>
                        </a:spcAft>
                        <a:buClr>
                          <a:srgbClr val="00B0F0"/>
                        </a:buClr>
                        <a:buSzTx/>
                        <a:buFont typeface="+mj-lt"/>
                        <a:buAutoNum type="arabicPeriod"/>
                        <a:tabLst/>
                        <a:defRPr/>
                      </a:pPr>
                      <a:r>
                        <a:rPr kumimoji="0" lang="fr-CA" sz="3200" b="1" i="0" u="none" strike="noStrike" kern="1200" cap="none" spc="0" normalizeH="0" baseline="0" dirty="0">
                          <a:ln>
                            <a:noFill/>
                          </a:ln>
                          <a:solidFill>
                            <a:srgbClr val="2D2E83"/>
                          </a:solidFill>
                          <a:effectLst/>
                          <a:uLnTx/>
                          <a:uFillTx/>
                          <a:latin typeface="Arial" panose="020B0604020202020204" pitchFamily="34" charset="0"/>
                          <a:cs typeface="Times New Roman" panose="02020603050405020304" pitchFamily="18" charset="0"/>
                        </a:rPr>
                        <a:t>Déploiement des modèles à ce jour</a:t>
                      </a:r>
                    </a:p>
                    <a:p>
                      <a:pPr marL="800100" marR="0" lvl="1" indent="-712788" algn="l" defTabSz="914400" rtl="0" eaLnBrk="1" fontAlgn="auto" latinLnBrk="0" hangingPunct="1">
                        <a:lnSpc>
                          <a:spcPct val="100000"/>
                        </a:lnSpc>
                        <a:spcBef>
                          <a:spcPts val="0"/>
                        </a:spcBef>
                        <a:spcAft>
                          <a:spcPts val="4200"/>
                        </a:spcAft>
                        <a:buClr>
                          <a:srgbClr val="00B0F0"/>
                        </a:buClr>
                        <a:buSzTx/>
                        <a:buFont typeface="+mj-lt"/>
                        <a:buAutoNum type="arabicPeriod"/>
                        <a:tabLst/>
                        <a:defRPr/>
                      </a:pPr>
                      <a:r>
                        <a:rPr kumimoji="0" lang="fr-CA" sz="3200" b="1" i="0" u="none" strike="noStrike" kern="1200" cap="none" spc="0" normalizeH="0" baseline="0" dirty="0">
                          <a:ln>
                            <a:noFill/>
                          </a:ln>
                          <a:solidFill>
                            <a:srgbClr val="2D2E83"/>
                          </a:solidFill>
                          <a:effectLst/>
                          <a:uLnTx/>
                          <a:uFillTx/>
                          <a:latin typeface="Arial" panose="020B0604020202020204" pitchFamily="34" charset="0"/>
                          <a:cs typeface="Times New Roman" panose="02020603050405020304" pitchFamily="18" charset="0"/>
                        </a:rPr>
                        <a:t>Prochaines étapes concernant les modèles déployés depuis le 1</a:t>
                      </a:r>
                      <a:r>
                        <a:rPr kumimoji="0" lang="fr-CA" sz="3200" b="1" i="0" u="none" strike="noStrike" kern="1200" cap="none" spc="0" normalizeH="0" baseline="30000" dirty="0">
                          <a:ln>
                            <a:noFill/>
                          </a:ln>
                          <a:solidFill>
                            <a:srgbClr val="2D2E83"/>
                          </a:solidFill>
                          <a:effectLst/>
                          <a:uLnTx/>
                          <a:uFillTx/>
                          <a:latin typeface="Arial" panose="020B0604020202020204" pitchFamily="34" charset="0"/>
                          <a:cs typeface="Times New Roman" panose="02020603050405020304" pitchFamily="18" charset="0"/>
                        </a:rPr>
                        <a:t>er</a:t>
                      </a:r>
                      <a:r>
                        <a:rPr kumimoji="0" lang="fr-CA" sz="3200" b="1" i="0" u="none" strike="noStrike" kern="1200" cap="none" spc="0" normalizeH="0" baseline="0" dirty="0">
                          <a:ln>
                            <a:noFill/>
                          </a:ln>
                          <a:solidFill>
                            <a:srgbClr val="2D2E83"/>
                          </a:solidFill>
                          <a:effectLst/>
                          <a:uLnTx/>
                          <a:uFillTx/>
                          <a:latin typeface="Arial" panose="020B0604020202020204" pitchFamily="34" charset="0"/>
                          <a:cs typeface="Times New Roman" panose="02020603050405020304" pitchFamily="18" charset="0"/>
                        </a:rPr>
                        <a:t> avril 2023</a:t>
                      </a:r>
                    </a:p>
                    <a:p>
                      <a:pPr marL="800100" marR="0" lvl="1" indent="-712788" algn="l" defTabSz="914400" rtl="0" eaLnBrk="1" fontAlgn="auto" latinLnBrk="0" hangingPunct="1">
                        <a:lnSpc>
                          <a:spcPct val="100000"/>
                        </a:lnSpc>
                        <a:spcBef>
                          <a:spcPts val="0"/>
                        </a:spcBef>
                        <a:spcAft>
                          <a:spcPts val="4200"/>
                        </a:spcAft>
                        <a:buClr>
                          <a:srgbClr val="00B0F0"/>
                        </a:buClr>
                        <a:buSzTx/>
                        <a:buFont typeface="+mj-lt"/>
                        <a:buAutoNum type="arabicPeriod"/>
                        <a:tabLst/>
                        <a:defRPr/>
                      </a:pPr>
                      <a:r>
                        <a:rPr kumimoji="0" lang="fr-CA" sz="3200" b="1" i="0" u="none" strike="noStrike" kern="1200" cap="none" spc="0" normalizeH="0" baseline="0" dirty="0">
                          <a:ln>
                            <a:noFill/>
                          </a:ln>
                          <a:solidFill>
                            <a:srgbClr val="2D2E83"/>
                          </a:solidFill>
                          <a:effectLst/>
                          <a:uLnTx/>
                          <a:uFillTx/>
                          <a:latin typeface="Arial" panose="020B0604020202020204" pitchFamily="34" charset="0"/>
                          <a:cs typeface="Times New Roman" panose="02020603050405020304" pitchFamily="18" charset="0"/>
                        </a:rPr>
                        <a:t>Projection de déploiement 2023-2033</a:t>
                      </a:r>
                    </a:p>
                  </a:txBody>
                  <a:tcPr/>
                </a:tc>
                <a:extLst>
                  <a:ext uri="{0D108BD9-81ED-4DB2-BD59-A6C34878D82A}">
                    <a16:rowId xmlns:a16="http://schemas.microsoft.com/office/drawing/2014/main" val="1662638966"/>
                  </a:ext>
                </a:extLst>
              </a:tr>
            </a:tbl>
          </a:graphicData>
        </a:graphic>
      </p:graphicFrame>
      <p:sp>
        <p:nvSpPr>
          <p:cNvPr id="4" name="Espace réservé du numéro de diapositive 1">
            <a:extLst>
              <a:ext uri="{FF2B5EF4-FFF2-40B4-BE49-F238E27FC236}">
                <a16:creationId xmlns:a16="http://schemas.microsoft.com/office/drawing/2014/main" id="{7E49338D-1733-41D8-9BCD-21486B2DE0FA}"/>
              </a:ext>
            </a:extLst>
          </p:cNvPr>
          <p:cNvSpPr txBox="1">
            <a:spLocks/>
          </p:cNvSpPr>
          <p:nvPr>
            <p:custDataLst>
              <p:tags r:id="rId3"/>
            </p:custDataLst>
          </p:nvPr>
        </p:nvSpPr>
        <p:spPr>
          <a:xfrm>
            <a:off x="5846233" y="6446220"/>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2</a:t>
            </a:fld>
            <a:endParaRPr lang="fr-FR" sz="2000" b="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98796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D9C01902-4E69-4E8E-87D2-18C946DEB733}"/>
              </a:ext>
            </a:extLst>
          </p:cNvPr>
          <p:cNvSpPr txBox="1">
            <a:spLocks/>
          </p:cNvSpPr>
          <p:nvPr>
            <p:custDataLst>
              <p:tags r:id="rId1"/>
            </p:custDataLst>
          </p:nvPr>
        </p:nvSpPr>
        <p:spPr>
          <a:xfrm>
            <a:off x="5910289" y="6288234"/>
            <a:ext cx="371421" cy="306168"/>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3</a:t>
            </a:fld>
            <a:endParaRPr lang="fr-CA" sz="2000" b="1" dirty="0">
              <a:solidFill>
                <a:srgbClr val="2D2E83"/>
              </a:solidFill>
            </a:endParaRPr>
          </a:p>
        </p:txBody>
      </p:sp>
      <p:sp>
        <p:nvSpPr>
          <p:cNvPr id="7" name="Titre 1">
            <a:extLst>
              <a:ext uri="{FF2B5EF4-FFF2-40B4-BE49-F238E27FC236}">
                <a16:creationId xmlns:a16="http://schemas.microsoft.com/office/drawing/2014/main" id="{54679EF0-967E-47CC-A474-97BD4F2B9E79}"/>
              </a:ext>
            </a:extLst>
          </p:cNvPr>
          <p:cNvSpPr txBox="1">
            <a:spLocks/>
          </p:cNvSpPr>
          <p:nvPr>
            <p:custDataLst>
              <p:tags r:id="rId2"/>
            </p:custDataLst>
          </p:nvPr>
        </p:nvSpPr>
        <p:spPr>
          <a:xfrm>
            <a:off x="386260" y="416682"/>
            <a:ext cx="10515600" cy="55060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a:lstStyle>
          <a:p>
            <a:pPr marL="452438" indent="-452438"/>
            <a:r>
              <a:rPr lang="fr-CA" sz="5200"/>
              <a:t>Déploiement des modèles FAP</a:t>
            </a:r>
          </a:p>
        </p:txBody>
      </p:sp>
      <p:graphicFrame>
        <p:nvGraphicFramePr>
          <p:cNvPr id="10" name="Tableau 4">
            <a:extLst>
              <a:ext uri="{FF2B5EF4-FFF2-40B4-BE49-F238E27FC236}">
                <a16:creationId xmlns:a16="http://schemas.microsoft.com/office/drawing/2014/main" id="{C0E21F41-B12A-4648-A1F2-E79EFEA81A94}"/>
              </a:ext>
            </a:extLst>
          </p:cNvPr>
          <p:cNvGraphicFramePr>
            <a:graphicFrameLocks noGrp="1"/>
          </p:cNvGraphicFramePr>
          <p:nvPr>
            <p:custDataLst>
              <p:tags r:id="rId3"/>
            </p:custDataLst>
          </p:nvPr>
        </p:nvGraphicFramePr>
        <p:xfrm>
          <a:off x="1755949" y="1688364"/>
          <a:ext cx="6048780" cy="3632438"/>
        </p:xfrm>
        <a:graphic>
          <a:graphicData uri="http://schemas.openxmlformats.org/drawingml/2006/table">
            <a:tbl>
              <a:tblPr firstRow="1" bandRow="1">
                <a:tableStyleId>{5C22544A-7EE6-4342-B048-85BDC9FD1C3A}</a:tableStyleId>
              </a:tblPr>
              <a:tblGrid>
                <a:gridCol w="3425653">
                  <a:extLst>
                    <a:ext uri="{9D8B030D-6E8A-4147-A177-3AD203B41FA5}">
                      <a16:colId xmlns:a16="http://schemas.microsoft.com/office/drawing/2014/main" val="166195410"/>
                    </a:ext>
                  </a:extLst>
                </a:gridCol>
                <a:gridCol w="2623127">
                  <a:extLst>
                    <a:ext uri="{9D8B030D-6E8A-4147-A177-3AD203B41FA5}">
                      <a16:colId xmlns:a16="http://schemas.microsoft.com/office/drawing/2014/main" val="73860493"/>
                    </a:ext>
                  </a:extLst>
                </a:gridCol>
              </a:tblGrid>
              <a:tr h="368157">
                <a:tc>
                  <a:txBody>
                    <a:bodyPr/>
                    <a:lstStyle/>
                    <a:p>
                      <a:pPr algn="ctr"/>
                      <a:r>
                        <a:rPr lang="fr-FR" sz="2600"/>
                        <a:t>Activités</a:t>
                      </a:r>
                    </a:p>
                  </a:txBody>
                  <a:tcPr anchor="ctr"/>
                </a:tc>
                <a:tc>
                  <a:txBody>
                    <a:bodyPr/>
                    <a:lstStyle/>
                    <a:p>
                      <a:pPr algn="ctr"/>
                      <a:r>
                        <a:rPr lang="fr-FR"/>
                        <a:t>Financement annuel associé</a:t>
                      </a:r>
                    </a:p>
                  </a:txBody>
                  <a:tcPr/>
                </a:tc>
                <a:extLst>
                  <a:ext uri="{0D108BD9-81ED-4DB2-BD59-A6C34878D82A}">
                    <a16:rowId xmlns:a16="http://schemas.microsoft.com/office/drawing/2014/main" val="343840561"/>
                  </a:ext>
                </a:extLst>
              </a:tr>
              <a:tr h="370840">
                <a:tc>
                  <a:txBody>
                    <a:bodyPr/>
                    <a:lstStyle/>
                    <a:p>
                      <a:r>
                        <a:rPr lang="fr-FR"/>
                        <a:t>Chirurgie (parcours hospitalier)</a:t>
                      </a:r>
                    </a:p>
                  </a:txBody>
                  <a:tcPr anchor="ctr"/>
                </a:tc>
                <a:tc>
                  <a:txBody>
                    <a:bodyPr/>
                    <a:lstStyle/>
                    <a:p>
                      <a:pPr lvl="1" algn="r"/>
                      <a:r>
                        <a:rPr lang="fr-FR"/>
                        <a:t>1 460 M$</a:t>
                      </a:r>
                    </a:p>
                  </a:txBody>
                  <a:tcPr anchor="ctr"/>
                </a:tc>
                <a:extLst>
                  <a:ext uri="{0D108BD9-81ED-4DB2-BD59-A6C34878D82A}">
                    <a16:rowId xmlns:a16="http://schemas.microsoft.com/office/drawing/2014/main" val="4189069749"/>
                  </a:ext>
                </a:extLst>
              </a:tr>
              <a:tr h="370840">
                <a:tc>
                  <a:txBody>
                    <a:bodyPr/>
                    <a:lstStyle/>
                    <a:p>
                      <a:r>
                        <a:rPr lang="fr-FR"/>
                        <a:t>Obstétrique</a:t>
                      </a:r>
                    </a:p>
                  </a:txBody>
                  <a:tcPr anchor="ctr"/>
                </a:tc>
                <a:tc>
                  <a:txBody>
                    <a:bodyPr/>
                    <a:lstStyle/>
                    <a:p>
                      <a:pPr lvl="1" algn="r"/>
                      <a:r>
                        <a:rPr lang="fr-FR"/>
                        <a:t>261 M$</a:t>
                      </a:r>
                    </a:p>
                  </a:txBody>
                  <a:tcPr anchor="ctr"/>
                </a:tc>
                <a:extLst>
                  <a:ext uri="{0D108BD9-81ED-4DB2-BD59-A6C34878D82A}">
                    <a16:rowId xmlns:a16="http://schemas.microsoft.com/office/drawing/2014/main" val="2404103324"/>
                  </a:ext>
                </a:extLst>
              </a:tr>
              <a:tr h="370840">
                <a:tc>
                  <a:txBody>
                    <a:bodyPr/>
                    <a:lstStyle/>
                    <a:p>
                      <a:r>
                        <a:rPr lang="fr-FR" err="1"/>
                        <a:t>Hémodynamie</a:t>
                      </a:r>
                      <a:r>
                        <a:rPr lang="fr-FR"/>
                        <a:t>/ Électrophysiologie interventionnelle (HEI)</a:t>
                      </a:r>
                    </a:p>
                  </a:txBody>
                  <a:tcPr anchor="ctr"/>
                </a:tc>
                <a:tc>
                  <a:txBody>
                    <a:bodyPr/>
                    <a:lstStyle/>
                    <a:p>
                      <a:pPr lvl="1" algn="r"/>
                      <a:r>
                        <a:rPr lang="fr-FR"/>
                        <a:t>279 M$</a:t>
                      </a:r>
                    </a:p>
                  </a:txBody>
                  <a:tcPr anchor="ctr"/>
                </a:tc>
                <a:extLst>
                  <a:ext uri="{0D108BD9-81ED-4DB2-BD59-A6C34878D82A}">
                    <a16:rowId xmlns:a16="http://schemas.microsoft.com/office/drawing/2014/main" val="3964827206"/>
                  </a:ext>
                </a:extLst>
              </a:tr>
              <a:tr h="370840">
                <a:tc>
                  <a:txBody>
                    <a:bodyPr/>
                    <a:lstStyle/>
                    <a:p>
                      <a:r>
                        <a:rPr lang="fr-FR"/>
                        <a:t>Radio-oncologie</a:t>
                      </a:r>
                    </a:p>
                  </a:txBody>
                  <a:tcPr anchor="ctr"/>
                </a:tc>
                <a:tc>
                  <a:txBody>
                    <a:bodyPr/>
                    <a:lstStyle/>
                    <a:p>
                      <a:pPr lvl="1" algn="r"/>
                      <a:r>
                        <a:rPr lang="fr-FR"/>
                        <a:t>100 M$</a:t>
                      </a:r>
                    </a:p>
                  </a:txBody>
                  <a:tcPr anchor="ctr"/>
                </a:tc>
                <a:extLst>
                  <a:ext uri="{0D108BD9-81ED-4DB2-BD59-A6C34878D82A}">
                    <a16:rowId xmlns:a16="http://schemas.microsoft.com/office/drawing/2014/main" val="376922551"/>
                  </a:ext>
                </a:extLst>
              </a:tr>
              <a:tr h="370840">
                <a:tc>
                  <a:txBody>
                    <a:bodyPr/>
                    <a:lstStyle/>
                    <a:p>
                      <a:r>
                        <a:rPr lang="fr-FR"/>
                        <a:t>Imagerie médicale</a:t>
                      </a:r>
                    </a:p>
                  </a:txBody>
                  <a:tcPr anchor="ctr"/>
                </a:tc>
                <a:tc>
                  <a:txBody>
                    <a:bodyPr/>
                    <a:lstStyle/>
                    <a:p>
                      <a:pPr lvl="1" algn="r"/>
                      <a:r>
                        <a:rPr lang="fr-FR"/>
                        <a:t>526 M$</a:t>
                      </a:r>
                    </a:p>
                  </a:txBody>
                  <a:tcPr anchor="ctr"/>
                </a:tc>
                <a:extLst>
                  <a:ext uri="{0D108BD9-81ED-4DB2-BD59-A6C34878D82A}">
                    <a16:rowId xmlns:a16="http://schemas.microsoft.com/office/drawing/2014/main" val="1157638997"/>
                  </a:ext>
                </a:extLst>
              </a:tr>
              <a:tr h="370840">
                <a:tc>
                  <a:txBody>
                    <a:bodyPr/>
                    <a:lstStyle/>
                    <a:p>
                      <a:r>
                        <a:rPr lang="fr-FR" dirty="0"/>
                        <a:t>Coloscopie</a:t>
                      </a:r>
                    </a:p>
                  </a:txBody>
                  <a:tcPr anchor="ctr"/>
                </a:tc>
                <a:tc>
                  <a:txBody>
                    <a:bodyPr/>
                    <a:lstStyle/>
                    <a:p>
                      <a:pPr lvl="1" algn="r"/>
                      <a:r>
                        <a:rPr lang="fr-CA"/>
                        <a:t>12 M $</a:t>
                      </a:r>
                      <a:endParaRPr lang="fr-FR"/>
                    </a:p>
                  </a:txBody>
                  <a:tcPr anchor="ctr"/>
                </a:tc>
                <a:extLst>
                  <a:ext uri="{0D108BD9-81ED-4DB2-BD59-A6C34878D82A}">
                    <a16:rowId xmlns:a16="http://schemas.microsoft.com/office/drawing/2014/main" val="54365028"/>
                  </a:ext>
                </a:extLst>
              </a:tr>
              <a:tr h="498078">
                <a:tc>
                  <a:txBody>
                    <a:bodyPr/>
                    <a:lstStyle/>
                    <a:p>
                      <a:pPr lvl="2"/>
                      <a:r>
                        <a:rPr lang="fr-FR" sz="2400" b="1"/>
                        <a:t>TOTAL</a:t>
                      </a:r>
                    </a:p>
                  </a:txBody>
                  <a:tcPr anchor="ctr"/>
                </a:tc>
                <a:tc>
                  <a:txBody>
                    <a:bodyPr/>
                    <a:lstStyle/>
                    <a:p>
                      <a:pPr lvl="1" algn="r"/>
                      <a:r>
                        <a:rPr lang="fr-FR" sz="2400" b="1" dirty="0"/>
                        <a:t>2,64 milliards $</a:t>
                      </a:r>
                    </a:p>
                  </a:txBody>
                  <a:tcPr anchor="ctr"/>
                </a:tc>
                <a:extLst>
                  <a:ext uri="{0D108BD9-81ED-4DB2-BD59-A6C34878D82A}">
                    <a16:rowId xmlns:a16="http://schemas.microsoft.com/office/drawing/2014/main" val="597540413"/>
                  </a:ext>
                </a:extLst>
              </a:tr>
            </a:tbl>
          </a:graphicData>
        </a:graphic>
      </p:graphicFrame>
      <p:sp>
        <p:nvSpPr>
          <p:cNvPr id="11" name="Accolade fermante 10">
            <a:extLst>
              <a:ext uri="{FF2B5EF4-FFF2-40B4-BE49-F238E27FC236}">
                <a16:creationId xmlns:a16="http://schemas.microsoft.com/office/drawing/2014/main" id="{486FEA14-F6CA-4DBA-9D41-965C4087A203}"/>
              </a:ext>
            </a:extLst>
          </p:cNvPr>
          <p:cNvSpPr/>
          <p:nvPr>
            <p:custDataLst>
              <p:tags r:id="rId4"/>
            </p:custDataLst>
          </p:nvPr>
        </p:nvSpPr>
        <p:spPr>
          <a:xfrm>
            <a:off x="7961749" y="2356275"/>
            <a:ext cx="249382" cy="1299215"/>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2" name="Accolade fermante 11">
            <a:extLst>
              <a:ext uri="{FF2B5EF4-FFF2-40B4-BE49-F238E27FC236}">
                <a16:creationId xmlns:a16="http://schemas.microsoft.com/office/drawing/2014/main" id="{C3706CF8-197F-4068-AEA2-C6A74821B5B6}"/>
              </a:ext>
            </a:extLst>
          </p:cNvPr>
          <p:cNvSpPr/>
          <p:nvPr>
            <p:custDataLst>
              <p:tags r:id="rId5"/>
            </p:custDataLst>
          </p:nvPr>
        </p:nvSpPr>
        <p:spPr>
          <a:xfrm>
            <a:off x="7975003" y="3711313"/>
            <a:ext cx="249382" cy="1089990"/>
          </a:xfrm>
          <a:prstGeom prst="rightBrace">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3" name="Rectangle 12">
            <a:extLst>
              <a:ext uri="{FF2B5EF4-FFF2-40B4-BE49-F238E27FC236}">
                <a16:creationId xmlns:a16="http://schemas.microsoft.com/office/drawing/2014/main" id="{896B75DC-F406-46ED-83FC-1CA1E7CE7E95}"/>
              </a:ext>
            </a:extLst>
          </p:cNvPr>
          <p:cNvSpPr/>
          <p:nvPr>
            <p:custDataLst>
              <p:tags r:id="rId6"/>
            </p:custDataLst>
          </p:nvPr>
        </p:nvSpPr>
        <p:spPr>
          <a:xfrm>
            <a:off x="8502478" y="2356275"/>
            <a:ext cx="2474844" cy="1299215"/>
          </a:xfrm>
          <a:prstGeom prst="rect">
            <a:avLst/>
          </a:prstGeom>
          <a:solidFill>
            <a:schemeClr val="accent1">
              <a:alpha val="24000"/>
            </a:schemeClr>
          </a:solidFill>
          <a:ln w="254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fr-CA" sz="2100" b="1"/>
              <a:t>En déploiement au 1</a:t>
            </a:r>
            <a:r>
              <a:rPr lang="fr-CA" sz="2100" b="1" baseline="30000"/>
              <a:t>er</a:t>
            </a:r>
            <a:r>
              <a:rPr lang="fr-CA" sz="2100" b="1"/>
              <a:t> avril 2023 : 2 G$</a:t>
            </a:r>
          </a:p>
          <a:p>
            <a:pPr algn="ctr"/>
            <a:r>
              <a:rPr lang="fr-CA"/>
              <a:t>(transition = 20 % de l’écart en 2023-2024)</a:t>
            </a:r>
            <a:endParaRPr lang="fr-CA">
              <a:solidFill>
                <a:schemeClr val="tx1"/>
              </a:solidFill>
            </a:endParaRPr>
          </a:p>
        </p:txBody>
      </p:sp>
      <p:sp>
        <p:nvSpPr>
          <p:cNvPr id="14" name="Rectangle 13">
            <a:extLst>
              <a:ext uri="{FF2B5EF4-FFF2-40B4-BE49-F238E27FC236}">
                <a16:creationId xmlns:a16="http://schemas.microsoft.com/office/drawing/2014/main" id="{E03D7FBA-D93A-400D-95CC-9EE398019F81}"/>
              </a:ext>
            </a:extLst>
          </p:cNvPr>
          <p:cNvSpPr/>
          <p:nvPr>
            <p:custDataLst>
              <p:tags r:id="rId7"/>
            </p:custDataLst>
          </p:nvPr>
        </p:nvSpPr>
        <p:spPr>
          <a:xfrm>
            <a:off x="8495854" y="3731190"/>
            <a:ext cx="2474844" cy="1070114"/>
          </a:xfrm>
          <a:prstGeom prst="rect">
            <a:avLst/>
          </a:prstGeom>
          <a:solidFill>
            <a:srgbClr val="00B050">
              <a:alpha val="17000"/>
            </a:srgbClr>
          </a:solidFill>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fr-CA" b="1">
                <a:solidFill>
                  <a:srgbClr val="0B5529"/>
                </a:solidFill>
              </a:rPr>
              <a:t>Déjà déployés à 100 % </a:t>
            </a:r>
            <a:r>
              <a:rPr lang="fr-CA">
                <a:solidFill>
                  <a:srgbClr val="0B5529"/>
                </a:solidFill>
              </a:rPr>
              <a:t>au cours des dernières années : </a:t>
            </a:r>
            <a:r>
              <a:rPr lang="fr-CA" b="1">
                <a:solidFill>
                  <a:srgbClr val="0B5529"/>
                </a:solidFill>
              </a:rPr>
              <a:t>638 M$</a:t>
            </a:r>
          </a:p>
        </p:txBody>
      </p:sp>
    </p:spTree>
    <p:extLst>
      <p:ext uri="{BB962C8B-B14F-4D97-AF65-F5344CB8AC3E}">
        <p14:creationId xmlns:p14="http://schemas.microsoft.com/office/powerpoint/2010/main" val="4046124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347E25-1165-5D59-9192-BEB66DC41B5E}"/>
              </a:ext>
            </a:extLst>
          </p:cNvPr>
          <p:cNvSpPr>
            <a:spLocks noGrp="1"/>
          </p:cNvSpPr>
          <p:nvPr>
            <p:ph type="title"/>
            <p:custDataLst>
              <p:tags r:id="rId1"/>
            </p:custDataLst>
          </p:nvPr>
        </p:nvSpPr>
        <p:spPr>
          <a:xfrm>
            <a:off x="524256" y="758858"/>
            <a:ext cx="10515600" cy="550605"/>
          </a:xfrm>
        </p:spPr>
        <p:txBody>
          <a:bodyPr>
            <a:noAutofit/>
          </a:bodyPr>
          <a:lstStyle/>
          <a:p>
            <a:r>
              <a:rPr lang="fr-CA" sz="4200" dirty="0"/>
              <a:t>Prochaines étapes pour les 3 modèles déployés le 1</a:t>
            </a:r>
            <a:r>
              <a:rPr lang="fr-CA" sz="4200" baseline="30000" dirty="0"/>
              <a:t>er</a:t>
            </a:r>
            <a:r>
              <a:rPr lang="fr-CA" sz="4200" dirty="0"/>
              <a:t> avril 2023 </a:t>
            </a:r>
          </a:p>
        </p:txBody>
      </p:sp>
      <p:sp>
        <p:nvSpPr>
          <p:cNvPr id="3" name="Espace réservé du texte 2">
            <a:extLst>
              <a:ext uri="{FF2B5EF4-FFF2-40B4-BE49-F238E27FC236}">
                <a16:creationId xmlns:a16="http://schemas.microsoft.com/office/drawing/2014/main" id="{6A97361B-2538-DB33-C240-BA6C6D145130}"/>
              </a:ext>
            </a:extLst>
          </p:cNvPr>
          <p:cNvSpPr>
            <a:spLocks noGrp="1"/>
          </p:cNvSpPr>
          <p:nvPr>
            <p:ph type="body" idx="1"/>
            <p:custDataLst>
              <p:tags r:id="rId2"/>
            </p:custDataLst>
          </p:nvPr>
        </p:nvSpPr>
        <p:spPr>
          <a:xfrm>
            <a:off x="600458" y="1406182"/>
            <a:ext cx="11199656" cy="4870926"/>
          </a:xfrm>
        </p:spPr>
        <p:txBody>
          <a:bodyPr vert="horz" lIns="91440" tIns="45720" rIns="91440" bIns="45720" rtlCol="0" anchor="t">
            <a:normAutofit/>
          </a:bodyPr>
          <a:lstStyle/>
          <a:p>
            <a:pPr marL="457200" indent="-457200">
              <a:spcAft>
                <a:spcPts val="600"/>
              </a:spcAft>
              <a:buClr>
                <a:srgbClr val="00B0F0"/>
              </a:buClr>
              <a:buFont typeface="Wingdings" panose="05000000000000000000" pitchFamily="2" charset="2"/>
              <a:buChar char="ü"/>
            </a:pPr>
            <a:r>
              <a:rPr lang="fr-CA" sz="2000" dirty="0">
                <a:ea typeface="+mn-lt"/>
                <a:cs typeface="+mn-lt"/>
              </a:rPr>
              <a:t>Groupe de travail sur le financement des services nationaux (mars 2023)</a:t>
            </a:r>
            <a:endParaRPr lang="fr-FR" sz="2000" dirty="0">
              <a:ea typeface="+mn-lt"/>
              <a:cs typeface="+mn-lt"/>
            </a:endParaRPr>
          </a:p>
          <a:p>
            <a:pPr marL="457200" indent="-457200">
              <a:spcAft>
                <a:spcPts val="600"/>
              </a:spcAft>
              <a:buClr>
                <a:srgbClr val="00B0F0"/>
              </a:buClr>
              <a:buFont typeface="Wingdings" panose="05000000000000000000" pitchFamily="2" charset="2"/>
              <a:buChar char="ü"/>
            </a:pPr>
            <a:r>
              <a:rPr lang="fr-CA" sz="2000" dirty="0">
                <a:ea typeface="+mn-lt"/>
                <a:cs typeface="+mn-lt"/>
              </a:rPr>
              <a:t>Pilotage de la mécanique et établissement des seuils de production</a:t>
            </a:r>
          </a:p>
          <a:p>
            <a:pPr marL="457200" indent="-457200">
              <a:buClr>
                <a:srgbClr val="00B0F0"/>
              </a:buClr>
              <a:buFont typeface="Wingdings" panose="05000000000000000000" pitchFamily="2" charset="2"/>
              <a:buChar char="ü"/>
            </a:pPr>
            <a:r>
              <a:rPr lang="fr-CA" sz="2000" dirty="0">
                <a:ea typeface="+mn-lt"/>
                <a:cs typeface="+mn-lt"/>
              </a:rPr>
              <a:t>Finalisation des paramètres pour les projets d’amélioration des pratiques</a:t>
            </a:r>
            <a:endParaRPr lang="fr-CA" sz="2000" dirty="0">
              <a:cs typeface="Calibri" panose="020F0502020204030204"/>
            </a:endParaRPr>
          </a:p>
          <a:p>
            <a:pPr>
              <a:buClr>
                <a:srgbClr val="B8E6F2"/>
              </a:buClr>
              <a:buFont typeface="Arial"/>
              <a:buChar char="•"/>
            </a:pPr>
            <a:endParaRPr lang="fr-CA" sz="2000" dirty="0"/>
          </a:p>
          <a:p>
            <a:pPr>
              <a:spcAft>
                <a:spcPts val="600"/>
              </a:spcAft>
              <a:buClr>
                <a:srgbClr val="B8E6F2"/>
              </a:buClr>
            </a:pPr>
            <a:r>
              <a:rPr lang="fr-CA" sz="2000" b="1" dirty="0">
                <a:ea typeface="+mn-lt"/>
                <a:cs typeface="+mn-lt"/>
              </a:rPr>
              <a:t>En vue de l’année de transition 2024-2025 = poursuite du travail conjoint MSSS-RSSS :</a:t>
            </a:r>
            <a:endParaRPr lang="fr-CA" sz="2000" dirty="0">
              <a:cs typeface="Calibri" panose="020F0502020204030204"/>
            </a:endParaRPr>
          </a:p>
          <a:p>
            <a:pPr marL="457200" indent="-457200">
              <a:spcAft>
                <a:spcPts val="600"/>
              </a:spcAft>
              <a:buClr>
                <a:srgbClr val="00B0F0"/>
              </a:buClr>
              <a:buFont typeface="Wingdings" panose="05000000000000000000" pitchFamily="2" charset="2"/>
              <a:buChar char="Ø"/>
            </a:pPr>
            <a:r>
              <a:rPr lang="fr-CA" sz="2000" dirty="0">
                <a:ea typeface="+mn-lt"/>
                <a:cs typeface="+mn-lt"/>
              </a:rPr>
              <a:t>Ajouter des indicateurs de qualité des soins au modèle : approche </a:t>
            </a:r>
            <a:r>
              <a:rPr lang="fr-CA" sz="2000" i="1" dirty="0">
                <a:ea typeface="+mn-lt"/>
                <a:cs typeface="+mn-lt"/>
              </a:rPr>
              <a:t>Value-</a:t>
            </a:r>
            <a:r>
              <a:rPr lang="fr-CA" sz="2000" i="1" dirty="0" err="1">
                <a:ea typeface="+mn-lt"/>
                <a:cs typeface="+mn-lt"/>
              </a:rPr>
              <a:t>based</a:t>
            </a:r>
            <a:r>
              <a:rPr lang="fr-CA" sz="2000" i="1" dirty="0">
                <a:ea typeface="+mn-lt"/>
                <a:cs typeface="+mn-lt"/>
              </a:rPr>
              <a:t> </a:t>
            </a:r>
            <a:r>
              <a:rPr lang="fr-CA" sz="2000" i="1" dirty="0" err="1">
                <a:ea typeface="+mn-lt"/>
                <a:cs typeface="+mn-lt"/>
              </a:rPr>
              <a:t>healthcare</a:t>
            </a:r>
            <a:r>
              <a:rPr lang="fr-CA" sz="2000" i="1" dirty="0">
                <a:ea typeface="+mn-lt"/>
                <a:cs typeface="+mn-lt"/>
              </a:rPr>
              <a:t> (VBHC)</a:t>
            </a:r>
          </a:p>
          <a:p>
            <a:pPr marL="457200" indent="-457200">
              <a:spcAft>
                <a:spcPts val="600"/>
              </a:spcAft>
              <a:buClr>
                <a:srgbClr val="00B0F0"/>
              </a:buClr>
              <a:buFont typeface="Wingdings" panose="05000000000000000000" pitchFamily="2" charset="2"/>
              <a:buChar char="Ø"/>
            </a:pPr>
            <a:r>
              <a:rPr lang="fr-CA" sz="2000" dirty="0">
                <a:ea typeface="+mn-lt"/>
                <a:cs typeface="+mn-lt"/>
              </a:rPr>
              <a:t>Augmenter la précision de la correction pour les soins infirmiers</a:t>
            </a:r>
            <a:endParaRPr lang="fr-CA" sz="2000" dirty="0"/>
          </a:p>
          <a:p>
            <a:pPr marL="457200" indent="-457200">
              <a:spcAft>
                <a:spcPts val="600"/>
              </a:spcAft>
              <a:buClr>
                <a:srgbClr val="00B0F0"/>
              </a:buClr>
              <a:buFont typeface="Wingdings" panose="05000000000000000000" pitchFamily="2" charset="2"/>
              <a:buChar char="Ø"/>
            </a:pPr>
            <a:r>
              <a:rPr lang="fr-CA" sz="2000" dirty="0">
                <a:ea typeface="+mn-lt"/>
                <a:cs typeface="+mn-lt"/>
              </a:rPr>
              <a:t>Augmenter la précision de la portion « fournitures » du tarif </a:t>
            </a:r>
          </a:p>
          <a:p>
            <a:pPr marL="457200" indent="-457200">
              <a:spcAft>
                <a:spcPts val="600"/>
              </a:spcAft>
              <a:buClr>
                <a:srgbClr val="00B0F0"/>
              </a:buClr>
              <a:buFont typeface="Wingdings" panose="05000000000000000000" pitchFamily="2" charset="2"/>
              <a:buChar char="Ø"/>
            </a:pPr>
            <a:r>
              <a:rPr lang="fr-CA" sz="2000" dirty="0">
                <a:ea typeface="+mn-lt"/>
                <a:cs typeface="+mn-lt"/>
              </a:rPr>
              <a:t>Bonifier l’appariement entre l’univers budgétaire et les tarifs du modèle (CPSS) </a:t>
            </a:r>
          </a:p>
          <a:p>
            <a:pPr marL="457200" indent="-457200">
              <a:buClr>
                <a:srgbClr val="00B0F0"/>
              </a:buClr>
              <a:buFont typeface="Wingdings" panose="05000000000000000000" pitchFamily="2" charset="2"/>
              <a:buChar char="Ø"/>
            </a:pPr>
            <a:r>
              <a:rPr lang="fr-CA" sz="2000" dirty="0">
                <a:ea typeface="+mn-lt"/>
                <a:cs typeface="+mn-lt"/>
              </a:rPr>
              <a:t>Analyser certains cas spécifiques</a:t>
            </a:r>
            <a:endParaRPr lang="fr-CA" sz="2000" dirty="0">
              <a:cs typeface="Calibri"/>
            </a:endParaRPr>
          </a:p>
          <a:p>
            <a:pPr marL="457200" indent="-457200">
              <a:buFontTx/>
              <a:buChar char="-"/>
            </a:pPr>
            <a:endParaRPr lang="fr-CA" sz="2000" dirty="0"/>
          </a:p>
        </p:txBody>
      </p:sp>
      <p:sp>
        <p:nvSpPr>
          <p:cNvPr id="4" name="Espace réservé du numéro de diapositive 1">
            <a:extLst>
              <a:ext uri="{FF2B5EF4-FFF2-40B4-BE49-F238E27FC236}">
                <a16:creationId xmlns:a16="http://schemas.microsoft.com/office/drawing/2014/main" id="{46C5F9AA-3C75-4186-8AF3-3E40E3B562C4}"/>
              </a:ext>
            </a:extLst>
          </p:cNvPr>
          <p:cNvSpPr txBox="1">
            <a:spLocks/>
          </p:cNvSpPr>
          <p:nvPr>
            <p:custDataLst>
              <p:tags r:id="rId3"/>
            </p:custDataLst>
          </p:nvPr>
        </p:nvSpPr>
        <p:spPr>
          <a:xfrm>
            <a:off x="5846233" y="6377573"/>
            <a:ext cx="499533" cy="365125"/>
          </a:xfrm>
          <a:prstGeom prst="rect">
            <a:avLst/>
          </a:prstGeom>
        </p:spPr>
        <p:txBody>
          <a:bodyPr vert="horz" lIns="91440" tIns="45720" rIns="91440" bIns="45720" rtlCol="0" anchor="ctr"/>
          <a:lstStyle>
            <a:defPPr>
              <a:defRPr lang="fr-FR"/>
            </a:defPPr>
            <a:lvl1pPr marL="0" algn="l" defTabSz="457200" rtl="0" eaLnBrk="1" latinLnBrk="0" hangingPunct="1">
              <a:defRPr sz="800" b="0" i="0" kern="1200">
                <a:solidFill>
                  <a:schemeClr val="tx1">
                    <a:tint val="75000"/>
                  </a:schemeClr>
                </a:solidFill>
                <a:latin typeface="Helvetica Neue"/>
                <a:ea typeface="+mn-ea"/>
                <a:cs typeface="Helvetica Neue"/>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A5B39664-167F-834A-9888-E3B06C15E254}" type="slidenum">
              <a:rPr lang="fr-FR" sz="2000" b="1" smtClean="0">
                <a:solidFill>
                  <a:schemeClr val="tx1"/>
                </a:solidFill>
                <a:latin typeface="Calibri" panose="020F0502020204030204" pitchFamily="34" charset="0"/>
                <a:cs typeface="Calibri" panose="020F0502020204030204" pitchFamily="34" charset="0"/>
              </a:rPr>
              <a:pPr algn="ctr"/>
              <a:t>4</a:t>
            </a:fld>
            <a:endParaRPr lang="fr-FR" sz="2000" b="1">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01592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13A1BF-C160-B929-AC18-266087893B7E}"/>
              </a:ext>
            </a:extLst>
          </p:cNvPr>
          <p:cNvSpPr>
            <a:spLocks noGrp="1"/>
          </p:cNvSpPr>
          <p:nvPr>
            <p:ph type="title"/>
          </p:nvPr>
        </p:nvSpPr>
        <p:spPr>
          <a:xfrm>
            <a:off x="673806" y="304800"/>
            <a:ext cx="8910461" cy="1098663"/>
          </a:xfrm>
        </p:spPr>
        <p:txBody>
          <a:bodyPr>
            <a:normAutofit/>
          </a:bodyPr>
          <a:lstStyle/>
          <a:p>
            <a:r>
              <a:rPr lang="fr-CA" dirty="0"/>
              <a:t>Soutenir le changement de pratiques en lien avec le déploiement des modèles FAP</a:t>
            </a:r>
          </a:p>
        </p:txBody>
      </p:sp>
      <p:sp>
        <p:nvSpPr>
          <p:cNvPr id="3" name="Espace réservé du texte 2">
            <a:extLst>
              <a:ext uri="{FF2B5EF4-FFF2-40B4-BE49-F238E27FC236}">
                <a16:creationId xmlns:a16="http://schemas.microsoft.com/office/drawing/2014/main" id="{797108EA-C0CF-317E-8152-720789444CFE}"/>
              </a:ext>
            </a:extLst>
          </p:cNvPr>
          <p:cNvSpPr>
            <a:spLocks noGrp="1"/>
          </p:cNvSpPr>
          <p:nvPr>
            <p:ph type="body" idx="1"/>
          </p:nvPr>
        </p:nvSpPr>
        <p:spPr>
          <a:xfrm>
            <a:off x="838200" y="1621230"/>
            <a:ext cx="10515600" cy="4350592"/>
          </a:xfrm>
        </p:spPr>
        <p:txBody>
          <a:bodyPr>
            <a:normAutofit fontScale="85000" lnSpcReduction="20000"/>
          </a:bodyPr>
          <a:lstStyle/>
          <a:p>
            <a:pPr marL="457200" indent="-457200">
              <a:lnSpc>
                <a:spcPct val="120000"/>
              </a:lnSpc>
              <a:buFont typeface="Arial" panose="020B0604020202020204" pitchFamily="34" charset="0"/>
              <a:buChar char="•"/>
            </a:pPr>
            <a:r>
              <a:rPr lang="fr-CA" b="1" dirty="0"/>
              <a:t>Objectif : </a:t>
            </a:r>
            <a:r>
              <a:rPr lang="fr-CA" dirty="0"/>
              <a:t>Agir sur la qualité des soins, grâce à une démarche favorisant les meilleures pratiques cliniques et organisationnelles en lien avec les modèles FAP déployés. Les établissements du RSSS pourront soumettre des projets au MSSS en priorisant les spécialités qui présentent les défis les plus importants.   </a:t>
            </a:r>
          </a:p>
          <a:p>
            <a:pPr marL="457200" indent="-457200">
              <a:lnSpc>
                <a:spcPct val="120000"/>
              </a:lnSpc>
              <a:buFont typeface="Arial" panose="020B0604020202020204" pitchFamily="34" charset="0"/>
              <a:buChar char="•"/>
            </a:pPr>
            <a:r>
              <a:rPr lang="fr-CA" dirty="0"/>
              <a:t>Projets qui démontrent la pertinence, les gains d’efficacité de la pratique proposée et sa cohérence avec les orientations ministérielles. </a:t>
            </a:r>
          </a:p>
          <a:p>
            <a:pPr marL="457200" indent="-457200">
              <a:lnSpc>
                <a:spcPct val="120000"/>
              </a:lnSpc>
              <a:buFont typeface="Arial" panose="020B0604020202020204" pitchFamily="34" charset="0"/>
              <a:buChar char="•"/>
            </a:pPr>
            <a:r>
              <a:rPr lang="fr-CA" dirty="0"/>
              <a:t>Approche de gestion axé sur les résultats : objectifs SMART + évaluation de l’atteinte des objectifs. </a:t>
            </a:r>
          </a:p>
          <a:p>
            <a:pPr marL="457200" indent="-457200">
              <a:lnSpc>
                <a:spcPct val="120000"/>
              </a:lnSpc>
              <a:buFont typeface="Arial" panose="020B0604020202020204" pitchFamily="34" charset="0"/>
              <a:buChar char="•"/>
            </a:pPr>
            <a:r>
              <a:rPr lang="fr-CA" dirty="0"/>
              <a:t>50 M $ (provision globale de 150 M $ déjà annoncée en CGR).</a:t>
            </a:r>
          </a:p>
          <a:p>
            <a:pPr marL="457200" indent="-457200">
              <a:lnSpc>
                <a:spcPct val="120000"/>
              </a:lnSpc>
              <a:buFont typeface="Arial" panose="020B0604020202020204" pitchFamily="34" charset="0"/>
              <a:buChar char="•"/>
            </a:pPr>
            <a:r>
              <a:rPr lang="fr-CA" dirty="0"/>
              <a:t>Diffusion des paramètres complets début mai 2023. </a:t>
            </a:r>
          </a:p>
          <a:p>
            <a:pPr marL="457200" indent="-457200">
              <a:buFont typeface="Arial" panose="020B0604020202020204" pitchFamily="34" charset="0"/>
              <a:buChar char="•"/>
            </a:pPr>
            <a:endParaRPr lang="fr-CA" dirty="0"/>
          </a:p>
        </p:txBody>
      </p:sp>
    </p:spTree>
    <p:extLst>
      <p:ext uri="{BB962C8B-B14F-4D97-AF65-F5344CB8AC3E}">
        <p14:creationId xmlns:p14="http://schemas.microsoft.com/office/powerpoint/2010/main" val="313661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350">
            <a:extLst>
              <a:ext uri="{FF2B5EF4-FFF2-40B4-BE49-F238E27FC236}">
                <a16:creationId xmlns:a16="http://schemas.microsoft.com/office/drawing/2014/main" id="{D90B0D81-356E-BCEC-DCC9-19F1FEF35E30}"/>
              </a:ext>
            </a:extLst>
          </p:cNvPr>
          <p:cNvSpPr txBox="1"/>
          <p:nvPr>
            <p:custDataLst>
              <p:tags r:id="rId1"/>
            </p:custDataLst>
          </p:nvPr>
        </p:nvSpPr>
        <p:spPr>
          <a:xfrm>
            <a:off x="255109" y="289787"/>
            <a:ext cx="9390129" cy="507831"/>
          </a:xfrm>
          <a:prstGeom prst="rect">
            <a:avLst/>
          </a:prstGeom>
          <a:noFill/>
        </p:spPr>
        <p:txBody>
          <a:bodyPr wrap="square" rtlCol="0">
            <a:spAutoFit/>
          </a:bodyPr>
          <a:lstStyle/>
          <a:p>
            <a:pPr defTabSz="914400">
              <a:lnSpc>
                <a:spcPct val="90000"/>
              </a:lnSpc>
              <a:spcBef>
                <a:spcPct val="0"/>
              </a:spcBef>
            </a:pPr>
            <a:r>
              <a:rPr lang="fr-CA" sz="3000" b="1" dirty="0">
                <a:ea typeface="+mj-ea"/>
                <a:cs typeface="+mj-cs"/>
              </a:rPr>
              <a:t>Projection du déploiement 2023-2033 des modèles de FAP </a:t>
            </a:r>
          </a:p>
        </p:txBody>
      </p:sp>
      <p:sp>
        <p:nvSpPr>
          <p:cNvPr id="11" name="Freeform 4">
            <a:extLst>
              <a:ext uri="{FF2B5EF4-FFF2-40B4-BE49-F238E27FC236}">
                <a16:creationId xmlns:a16="http://schemas.microsoft.com/office/drawing/2014/main" id="{7DE86454-FAE8-ED77-55AD-4E6761A75A1D}"/>
              </a:ext>
            </a:extLst>
          </p:cNvPr>
          <p:cNvSpPr>
            <a:spLocks noChangeArrowheads="1"/>
          </p:cNvSpPr>
          <p:nvPr>
            <p:custDataLst>
              <p:tags r:id="rId2"/>
            </p:custDataLst>
          </p:nvPr>
        </p:nvSpPr>
        <p:spPr bwMode="auto">
          <a:xfrm>
            <a:off x="10352119" y="10909371"/>
            <a:ext cx="362868" cy="447986"/>
          </a:xfrm>
          <a:custGeom>
            <a:avLst/>
            <a:gdLst>
              <a:gd name="T0" fmla="*/ 174 w 358"/>
              <a:gd name="T1" fmla="*/ 0 h 442"/>
              <a:gd name="T2" fmla="*/ 357 w 358"/>
              <a:gd name="T3" fmla="*/ 441 h 442"/>
              <a:gd name="T4" fmla="*/ 174 w 358"/>
              <a:gd name="T5" fmla="*/ 341 h 442"/>
              <a:gd name="T6" fmla="*/ 0 w 358"/>
              <a:gd name="T7" fmla="*/ 441 h 442"/>
              <a:gd name="T8" fmla="*/ 174 w 358"/>
              <a:gd name="T9" fmla="*/ 0 h 442"/>
            </a:gdLst>
            <a:ahLst/>
            <a:cxnLst>
              <a:cxn ang="0">
                <a:pos x="T0" y="T1"/>
              </a:cxn>
              <a:cxn ang="0">
                <a:pos x="T2" y="T3"/>
              </a:cxn>
              <a:cxn ang="0">
                <a:pos x="T4" y="T5"/>
              </a:cxn>
              <a:cxn ang="0">
                <a:pos x="T6" y="T7"/>
              </a:cxn>
              <a:cxn ang="0">
                <a:pos x="T8" y="T9"/>
              </a:cxn>
            </a:cxnLst>
            <a:rect l="0" t="0" r="r" b="b"/>
            <a:pathLst>
              <a:path w="358" h="442">
                <a:moveTo>
                  <a:pt x="174" y="0"/>
                </a:moveTo>
                <a:lnTo>
                  <a:pt x="357" y="441"/>
                </a:lnTo>
                <a:lnTo>
                  <a:pt x="174" y="341"/>
                </a:lnTo>
                <a:lnTo>
                  <a:pt x="0" y="441"/>
                </a:lnTo>
                <a:lnTo>
                  <a:pt x="174" y="0"/>
                </a:lnTo>
              </a:path>
            </a:pathLst>
          </a:custGeom>
          <a:solidFill>
            <a:schemeClr val="tx1">
              <a:lumMod val="20000"/>
              <a:lumOff val="80000"/>
            </a:schemeClr>
          </a:solidFill>
          <a:ln>
            <a:noFill/>
          </a:ln>
          <a:effectLst/>
        </p:spPr>
        <p:txBody>
          <a:bodyPr wrap="none" anchor="ctr"/>
          <a:lstStyle/>
          <a:p>
            <a:endParaRPr lang="en-US" sz="900"/>
          </a:p>
        </p:txBody>
      </p:sp>
      <p:grpSp>
        <p:nvGrpSpPr>
          <p:cNvPr id="13" name="Group 536">
            <a:extLst>
              <a:ext uri="{FF2B5EF4-FFF2-40B4-BE49-F238E27FC236}">
                <a16:creationId xmlns:a16="http://schemas.microsoft.com/office/drawing/2014/main" id="{5C393866-9B74-6BA2-56E1-47BA27ADB876}"/>
              </a:ext>
            </a:extLst>
          </p:cNvPr>
          <p:cNvGrpSpPr/>
          <p:nvPr>
            <p:custDataLst>
              <p:tags r:id="rId3"/>
            </p:custDataLst>
          </p:nvPr>
        </p:nvGrpSpPr>
        <p:grpSpPr>
          <a:xfrm>
            <a:off x="255109" y="3052517"/>
            <a:ext cx="11494545" cy="1533041"/>
            <a:chOff x="2364170" y="5579185"/>
            <a:chExt cx="19729231" cy="2557630"/>
          </a:xfrm>
        </p:grpSpPr>
        <p:sp>
          <p:nvSpPr>
            <p:cNvPr id="54" name="Freeform 515">
              <a:extLst>
                <a:ext uri="{FF2B5EF4-FFF2-40B4-BE49-F238E27FC236}">
                  <a16:creationId xmlns:a16="http://schemas.microsoft.com/office/drawing/2014/main" id="{F1BE4EAB-C200-6B03-704D-A77F78C549E2}"/>
                </a:ext>
              </a:extLst>
            </p:cNvPr>
            <p:cNvSpPr/>
            <p:nvPr/>
          </p:nvSpPr>
          <p:spPr>
            <a:xfrm>
              <a:off x="17573512" y="5579185"/>
              <a:ext cx="4519889" cy="2557630"/>
            </a:xfrm>
            <a:custGeom>
              <a:avLst/>
              <a:gdLst>
                <a:gd name="connsiteX0" fmla="*/ 334042 w 578361"/>
                <a:gd name="connsiteY0" fmla="*/ 15566 h 404603"/>
                <a:gd name="connsiteX1" fmla="*/ 334042 w 578361"/>
                <a:gd name="connsiteY1" fmla="*/ 15566 h 404603"/>
                <a:gd name="connsiteX2" fmla="*/ 333813 w 578361"/>
                <a:gd name="connsiteY2" fmla="*/ 91537 h 404603"/>
                <a:gd name="connsiteX3" fmla="*/ 334042 w 578361"/>
                <a:gd name="connsiteY3" fmla="*/ 91766 h 404603"/>
                <a:gd name="connsiteX4" fmla="*/ 374142 w 578361"/>
                <a:gd name="connsiteY4" fmla="*/ 131866 h 404603"/>
                <a:gd name="connsiteX5" fmla="*/ 374809 w 578361"/>
                <a:gd name="connsiteY5" fmla="*/ 145315 h 404603"/>
                <a:gd name="connsiteX6" fmla="*/ 367284 w 578361"/>
                <a:gd name="connsiteY6" fmla="*/ 148439 h 404603"/>
                <a:gd name="connsiteX7" fmla="*/ 53721 w 578361"/>
                <a:gd name="connsiteY7" fmla="*/ 148439 h 404603"/>
                <a:gd name="connsiteX8" fmla="*/ 0 w 578361"/>
                <a:gd name="connsiteY8" fmla="*/ 202160 h 404603"/>
                <a:gd name="connsiteX9" fmla="*/ 0 w 578361"/>
                <a:gd name="connsiteY9" fmla="*/ 202160 h 404603"/>
                <a:gd name="connsiteX10" fmla="*/ 53721 w 578361"/>
                <a:gd name="connsiteY10" fmla="*/ 255786 h 404603"/>
                <a:gd name="connsiteX11" fmla="*/ 367284 w 578361"/>
                <a:gd name="connsiteY11" fmla="*/ 255786 h 404603"/>
                <a:gd name="connsiteX12" fmla="*/ 377371 w 578361"/>
                <a:gd name="connsiteY12" fmla="*/ 264721 h 404603"/>
                <a:gd name="connsiteX13" fmla="*/ 374142 w 578361"/>
                <a:gd name="connsiteY13" fmla="*/ 272455 h 404603"/>
                <a:gd name="connsiteX14" fmla="*/ 334042 w 578361"/>
                <a:gd name="connsiteY14" fmla="*/ 312555 h 404603"/>
                <a:gd name="connsiteX15" fmla="*/ 333813 w 578361"/>
                <a:gd name="connsiteY15" fmla="*/ 388527 h 404603"/>
                <a:gd name="connsiteX16" fmla="*/ 334042 w 578361"/>
                <a:gd name="connsiteY16" fmla="*/ 388755 h 404603"/>
                <a:gd name="connsiteX17" fmla="*/ 334042 w 578361"/>
                <a:gd name="connsiteY17" fmla="*/ 388755 h 404603"/>
                <a:gd name="connsiteX18" fmla="*/ 410013 w 578361"/>
                <a:gd name="connsiteY18" fmla="*/ 388984 h 404603"/>
                <a:gd name="connsiteX19" fmla="*/ 410242 w 578361"/>
                <a:gd name="connsiteY19" fmla="*/ 388755 h 404603"/>
                <a:gd name="connsiteX20" fmla="*/ 565499 w 578361"/>
                <a:gd name="connsiteY20" fmla="*/ 233498 h 404603"/>
                <a:gd name="connsiteX21" fmla="*/ 565499 w 578361"/>
                <a:gd name="connsiteY21" fmla="*/ 171395 h 404603"/>
                <a:gd name="connsiteX22" fmla="*/ 565499 w 578361"/>
                <a:gd name="connsiteY22" fmla="*/ 171395 h 404603"/>
                <a:gd name="connsiteX23" fmla="*/ 410242 w 578361"/>
                <a:gd name="connsiteY23" fmla="*/ 16137 h 404603"/>
                <a:gd name="connsiteX24" fmla="*/ 334270 w 578361"/>
                <a:gd name="connsiteY24" fmla="*/ 15337 h 404603"/>
                <a:gd name="connsiteX25" fmla="*/ 334042 w 578361"/>
                <a:gd name="connsiteY25" fmla="*/ 15566 h 40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8361" h="404603">
                  <a:moveTo>
                    <a:pt x="334042" y="15566"/>
                  </a:moveTo>
                  <a:lnTo>
                    <a:pt x="334042" y="15566"/>
                  </a:lnTo>
                  <a:cubicBezTo>
                    <a:pt x="313001" y="36483"/>
                    <a:pt x="312896" y="70496"/>
                    <a:pt x="333813" y="91537"/>
                  </a:cubicBezTo>
                  <a:cubicBezTo>
                    <a:pt x="333889" y="91613"/>
                    <a:pt x="333965" y="91689"/>
                    <a:pt x="334042" y="91766"/>
                  </a:cubicBezTo>
                  <a:lnTo>
                    <a:pt x="374142" y="131866"/>
                  </a:lnTo>
                  <a:cubicBezTo>
                    <a:pt x="378038" y="135400"/>
                    <a:pt x="378342" y="141419"/>
                    <a:pt x="374809" y="145315"/>
                  </a:cubicBezTo>
                  <a:cubicBezTo>
                    <a:pt x="372894" y="147430"/>
                    <a:pt x="370132" y="148582"/>
                    <a:pt x="367284" y="148439"/>
                  </a:cubicBezTo>
                  <a:lnTo>
                    <a:pt x="53721" y="148439"/>
                  </a:lnTo>
                  <a:cubicBezTo>
                    <a:pt x="24069" y="148496"/>
                    <a:pt x="57" y="172509"/>
                    <a:pt x="0" y="202160"/>
                  </a:cubicBezTo>
                  <a:lnTo>
                    <a:pt x="0" y="202160"/>
                  </a:lnTo>
                  <a:cubicBezTo>
                    <a:pt x="57" y="231793"/>
                    <a:pt x="24089" y="255786"/>
                    <a:pt x="53721" y="255786"/>
                  </a:cubicBezTo>
                  <a:lnTo>
                    <a:pt x="367284" y="255786"/>
                  </a:lnTo>
                  <a:cubicBezTo>
                    <a:pt x="372532" y="255472"/>
                    <a:pt x="377047" y="259463"/>
                    <a:pt x="377371" y="264721"/>
                  </a:cubicBezTo>
                  <a:cubicBezTo>
                    <a:pt x="377552" y="267654"/>
                    <a:pt x="376352" y="270512"/>
                    <a:pt x="374142" y="272455"/>
                  </a:cubicBezTo>
                  <a:lnTo>
                    <a:pt x="334042" y="312555"/>
                  </a:lnTo>
                  <a:cubicBezTo>
                    <a:pt x="313001" y="333472"/>
                    <a:pt x="312896" y="367486"/>
                    <a:pt x="333813" y="388527"/>
                  </a:cubicBezTo>
                  <a:cubicBezTo>
                    <a:pt x="333889" y="388603"/>
                    <a:pt x="333965" y="388679"/>
                    <a:pt x="334042" y="388755"/>
                  </a:cubicBezTo>
                  <a:lnTo>
                    <a:pt x="334042" y="388755"/>
                  </a:lnTo>
                  <a:cubicBezTo>
                    <a:pt x="354959" y="409796"/>
                    <a:pt x="388972" y="409901"/>
                    <a:pt x="410013" y="388984"/>
                  </a:cubicBezTo>
                  <a:cubicBezTo>
                    <a:pt x="410089" y="388908"/>
                    <a:pt x="410165" y="388831"/>
                    <a:pt x="410242" y="388755"/>
                  </a:cubicBezTo>
                  <a:lnTo>
                    <a:pt x="565499" y="233498"/>
                  </a:lnTo>
                  <a:cubicBezTo>
                    <a:pt x="582644" y="216353"/>
                    <a:pt x="582654" y="188549"/>
                    <a:pt x="565499" y="171395"/>
                  </a:cubicBezTo>
                  <a:cubicBezTo>
                    <a:pt x="565499" y="171395"/>
                    <a:pt x="565499" y="171395"/>
                    <a:pt x="565499" y="171395"/>
                  </a:cubicBezTo>
                  <a:lnTo>
                    <a:pt x="410242" y="16137"/>
                  </a:lnTo>
                  <a:cubicBezTo>
                    <a:pt x="389487" y="-5066"/>
                    <a:pt x="355473" y="-5418"/>
                    <a:pt x="334270" y="15337"/>
                  </a:cubicBezTo>
                  <a:cubicBezTo>
                    <a:pt x="334194" y="15413"/>
                    <a:pt x="334118" y="15489"/>
                    <a:pt x="334042" y="15566"/>
                  </a:cubicBezTo>
                  <a:close/>
                </a:path>
              </a:pathLst>
            </a:custGeom>
            <a:solidFill>
              <a:schemeClr val="accent4"/>
            </a:solidFill>
            <a:ln w="9525" cap="flat">
              <a:noFill/>
              <a:prstDash val="solid"/>
              <a:miter/>
            </a:ln>
          </p:spPr>
          <p:txBody>
            <a:bodyPr rtlCol="0" anchor="ctr"/>
            <a:lstStyle/>
            <a:p>
              <a:endParaRPr lang="en-US" sz="900"/>
            </a:p>
          </p:txBody>
        </p:sp>
        <p:sp>
          <p:nvSpPr>
            <p:cNvPr id="55" name="Rounded Rectangle 516">
              <a:extLst>
                <a:ext uri="{FF2B5EF4-FFF2-40B4-BE49-F238E27FC236}">
                  <a16:creationId xmlns:a16="http://schemas.microsoft.com/office/drawing/2014/main" id="{644DCEDB-D069-D68D-E92C-41C6B914290D}"/>
                </a:ext>
              </a:extLst>
            </p:cNvPr>
            <p:cNvSpPr/>
            <p:nvPr/>
          </p:nvSpPr>
          <p:spPr>
            <a:xfrm>
              <a:off x="13827275" y="6517179"/>
              <a:ext cx="4610100" cy="68164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6" name="Rounded Rectangle 517">
              <a:extLst>
                <a:ext uri="{FF2B5EF4-FFF2-40B4-BE49-F238E27FC236}">
                  <a16:creationId xmlns:a16="http://schemas.microsoft.com/office/drawing/2014/main" id="{4A5CC1CE-94C8-13F8-7F9A-E7B90ED982B1}"/>
                </a:ext>
              </a:extLst>
            </p:cNvPr>
            <p:cNvSpPr/>
            <p:nvPr/>
          </p:nvSpPr>
          <p:spPr>
            <a:xfrm>
              <a:off x="9161944" y="6517179"/>
              <a:ext cx="5438927" cy="68164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7" name="Rounded Rectangle 518">
              <a:extLst>
                <a:ext uri="{FF2B5EF4-FFF2-40B4-BE49-F238E27FC236}">
                  <a16:creationId xmlns:a16="http://schemas.microsoft.com/office/drawing/2014/main" id="{76D077F2-889A-CA4B-4173-8C963F201255}"/>
                </a:ext>
              </a:extLst>
            </p:cNvPr>
            <p:cNvSpPr/>
            <p:nvPr/>
          </p:nvSpPr>
          <p:spPr>
            <a:xfrm>
              <a:off x="6200675" y="6517179"/>
              <a:ext cx="3379489" cy="68164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8" name="Rounded Rectangle 519">
              <a:extLst>
                <a:ext uri="{FF2B5EF4-FFF2-40B4-BE49-F238E27FC236}">
                  <a16:creationId xmlns:a16="http://schemas.microsoft.com/office/drawing/2014/main" id="{CFA34D0B-C603-D61E-24D2-8FBB15582103}"/>
                </a:ext>
              </a:extLst>
            </p:cNvPr>
            <p:cNvSpPr/>
            <p:nvPr/>
          </p:nvSpPr>
          <p:spPr>
            <a:xfrm>
              <a:off x="2364170" y="6517179"/>
              <a:ext cx="4610100" cy="681646"/>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sp>
        <p:nvSpPr>
          <p:cNvPr id="14" name="Oval 531">
            <a:extLst>
              <a:ext uri="{FF2B5EF4-FFF2-40B4-BE49-F238E27FC236}">
                <a16:creationId xmlns:a16="http://schemas.microsoft.com/office/drawing/2014/main" id="{A7CED9E8-019F-E6F2-67AD-02DC7F971EAB}"/>
              </a:ext>
            </a:extLst>
          </p:cNvPr>
          <p:cNvSpPr/>
          <p:nvPr>
            <p:custDataLst>
              <p:tags r:id="rId4"/>
            </p:custDataLst>
          </p:nvPr>
        </p:nvSpPr>
        <p:spPr>
          <a:xfrm>
            <a:off x="811780" y="3382408"/>
            <a:ext cx="934991" cy="961925"/>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15" name="Oval 532">
            <a:extLst>
              <a:ext uri="{FF2B5EF4-FFF2-40B4-BE49-F238E27FC236}">
                <a16:creationId xmlns:a16="http://schemas.microsoft.com/office/drawing/2014/main" id="{0F5C9CEE-D9FD-15CE-5ED2-7666C07AB1F6}"/>
              </a:ext>
            </a:extLst>
          </p:cNvPr>
          <p:cNvSpPr/>
          <p:nvPr>
            <p:custDataLst>
              <p:tags r:id="rId5"/>
            </p:custDataLst>
          </p:nvPr>
        </p:nvSpPr>
        <p:spPr>
          <a:xfrm>
            <a:off x="2381466" y="3354233"/>
            <a:ext cx="934991" cy="961925"/>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16" name="Oval 533">
            <a:extLst>
              <a:ext uri="{FF2B5EF4-FFF2-40B4-BE49-F238E27FC236}">
                <a16:creationId xmlns:a16="http://schemas.microsoft.com/office/drawing/2014/main" id="{CD52414D-D3FC-9D7A-8EA2-D5E07FDDED0F}"/>
              </a:ext>
            </a:extLst>
          </p:cNvPr>
          <p:cNvSpPr/>
          <p:nvPr>
            <p:custDataLst>
              <p:tags r:id="rId6"/>
            </p:custDataLst>
          </p:nvPr>
        </p:nvSpPr>
        <p:spPr>
          <a:xfrm>
            <a:off x="3863578" y="3372698"/>
            <a:ext cx="934991" cy="961925"/>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17" name="Oval 534">
            <a:extLst>
              <a:ext uri="{FF2B5EF4-FFF2-40B4-BE49-F238E27FC236}">
                <a16:creationId xmlns:a16="http://schemas.microsoft.com/office/drawing/2014/main" id="{ED52CF90-20F4-81E2-153E-53B274D9A306}"/>
              </a:ext>
            </a:extLst>
          </p:cNvPr>
          <p:cNvSpPr/>
          <p:nvPr>
            <p:custDataLst>
              <p:tags r:id="rId7"/>
            </p:custDataLst>
          </p:nvPr>
        </p:nvSpPr>
        <p:spPr>
          <a:xfrm>
            <a:off x="6861088" y="3328732"/>
            <a:ext cx="934991" cy="961925"/>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18" name="Oval 535">
            <a:extLst>
              <a:ext uri="{FF2B5EF4-FFF2-40B4-BE49-F238E27FC236}">
                <a16:creationId xmlns:a16="http://schemas.microsoft.com/office/drawing/2014/main" id="{C2271D69-C3FF-78E1-2937-CA976AF2485D}"/>
              </a:ext>
            </a:extLst>
          </p:cNvPr>
          <p:cNvSpPr/>
          <p:nvPr>
            <p:custDataLst>
              <p:tags r:id="rId8"/>
            </p:custDataLst>
          </p:nvPr>
        </p:nvSpPr>
        <p:spPr>
          <a:xfrm>
            <a:off x="8675393" y="3338074"/>
            <a:ext cx="934991" cy="961925"/>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19" name="Oval 520">
            <a:extLst>
              <a:ext uri="{FF2B5EF4-FFF2-40B4-BE49-F238E27FC236}">
                <a16:creationId xmlns:a16="http://schemas.microsoft.com/office/drawing/2014/main" id="{C8F36740-9E78-D0CD-7FAF-6E2A524C0EF5}"/>
              </a:ext>
            </a:extLst>
          </p:cNvPr>
          <p:cNvSpPr/>
          <p:nvPr>
            <p:custDataLst>
              <p:tags r:id="rId9"/>
            </p:custDataLst>
          </p:nvPr>
        </p:nvSpPr>
        <p:spPr>
          <a:xfrm>
            <a:off x="936785" y="3503859"/>
            <a:ext cx="699331" cy="71947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20" name="Oval 521">
            <a:extLst>
              <a:ext uri="{FF2B5EF4-FFF2-40B4-BE49-F238E27FC236}">
                <a16:creationId xmlns:a16="http://schemas.microsoft.com/office/drawing/2014/main" id="{969A063A-84E2-0313-EA4F-ECAE052C3AC6}"/>
              </a:ext>
            </a:extLst>
          </p:cNvPr>
          <p:cNvSpPr/>
          <p:nvPr>
            <p:custDataLst>
              <p:tags r:id="rId10"/>
            </p:custDataLst>
          </p:nvPr>
        </p:nvSpPr>
        <p:spPr>
          <a:xfrm>
            <a:off x="2494892" y="3475457"/>
            <a:ext cx="699331" cy="71947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21" name="Oval 522">
            <a:extLst>
              <a:ext uri="{FF2B5EF4-FFF2-40B4-BE49-F238E27FC236}">
                <a16:creationId xmlns:a16="http://schemas.microsoft.com/office/drawing/2014/main" id="{B8F2D8AE-66F6-383B-79DB-E7545DF99B30}"/>
              </a:ext>
            </a:extLst>
          </p:cNvPr>
          <p:cNvSpPr/>
          <p:nvPr>
            <p:custDataLst>
              <p:tags r:id="rId11"/>
            </p:custDataLst>
          </p:nvPr>
        </p:nvSpPr>
        <p:spPr>
          <a:xfrm>
            <a:off x="3974795" y="3502691"/>
            <a:ext cx="699331" cy="71947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22" name="Oval 523">
            <a:extLst>
              <a:ext uri="{FF2B5EF4-FFF2-40B4-BE49-F238E27FC236}">
                <a16:creationId xmlns:a16="http://schemas.microsoft.com/office/drawing/2014/main" id="{D3347752-5EA3-920F-BCF8-8826088034B0}"/>
              </a:ext>
            </a:extLst>
          </p:cNvPr>
          <p:cNvSpPr/>
          <p:nvPr>
            <p:custDataLst>
              <p:tags r:id="rId12"/>
            </p:custDataLst>
          </p:nvPr>
        </p:nvSpPr>
        <p:spPr>
          <a:xfrm>
            <a:off x="6965722" y="3449956"/>
            <a:ext cx="699331" cy="71947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23" name="Oval 524">
            <a:extLst>
              <a:ext uri="{FF2B5EF4-FFF2-40B4-BE49-F238E27FC236}">
                <a16:creationId xmlns:a16="http://schemas.microsoft.com/office/drawing/2014/main" id="{546F0308-E15C-B137-4E47-3EC1E166B343}"/>
              </a:ext>
            </a:extLst>
          </p:cNvPr>
          <p:cNvSpPr/>
          <p:nvPr>
            <p:custDataLst>
              <p:tags r:id="rId13"/>
            </p:custDataLst>
          </p:nvPr>
        </p:nvSpPr>
        <p:spPr>
          <a:xfrm>
            <a:off x="8809028" y="3477610"/>
            <a:ext cx="699331" cy="71947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24" name="Rectangle 23">
            <a:extLst>
              <a:ext uri="{FF2B5EF4-FFF2-40B4-BE49-F238E27FC236}">
                <a16:creationId xmlns:a16="http://schemas.microsoft.com/office/drawing/2014/main" id="{76241E4F-0528-B638-5115-EE62B836D82B}"/>
              </a:ext>
            </a:extLst>
          </p:cNvPr>
          <p:cNvSpPr/>
          <p:nvPr>
            <p:custDataLst>
              <p:tags r:id="rId14"/>
            </p:custDataLst>
          </p:nvPr>
        </p:nvSpPr>
        <p:spPr>
          <a:xfrm>
            <a:off x="807189" y="3573586"/>
            <a:ext cx="934991" cy="523220"/>
          </a:xfrm>
          <a:prstGeom prst="rect">
            <a:avLst/>
          </a:prstGeom>
        </p:spPr>
        <p:txBody>
          <a:bodyPr wrap="square">
            <a:spAutoFit/>
          </a:bodyPr>
          <a:lstStyle/>
          <a:p>
            <a:pPr algn="ctr"/>
            <a:r>
              <a:rPr lang="en-US" sz="1400">
                <a:solidFill>
                  <a:schemeClr val="bg1"/>
                </a:solidFill>
                <a:latin typeface="Roboto Medium" panose="02000000000000000000" pitchFamily="2" charset="0"/>
                <a:ea typeface="Roboto Medium" panose="02000000000000000000" pitchFamily="2" charset="0"/>
                <a:cs typeface="Poppins" pitchFamily="2" charset="77"/>
              </a:rPr>
              <a:t>Avril 2023</a:t>
            </a:r>
          </a:p>
        </p:txBody>
      </p:sp>
      <p:grpSp>
        <p:nvGrpSpPr>
          <p:cNvPr id="29" name="Group 547">
            <a:extLst>
              <a:ext uri="{FF2B5EF4-FFF2-40B4-BE49-F238E27FC236}">
                <a16:creationId xmlns:a16="http://schemas.microsoft.com/office/drawing/2014/main" id="{81233812-542F-99ED-63E7-3FAD1F005568}"/>
              </a:ext>
            </a:extLst>
          </p:cNvPr>
          <p:cNvGrpSpPr/>
          <p:nvPr>
            <p:custDataLst>
              <p:tags r:id="rId15"/>
            </p:custDataLst>
          </p:nvPr>
        </p:nvGrpSpPr>
        <p:grpSpPr>
          <a:xfrm flipV="1">
            <a:off x="3617634" y="2614474"/>
            <a:ext cx="251449" cy="65249"/>
            <a:chOff x="16959943" y="913333"/>
            <a:chExt cx="431585" cy="108857"/>
          </a:xfrm>
          <a:solidFill>
            <a:schemeClr val="bg1">
              <a:lumMod val="85000"/>
            </a:schemeClr>
          </a:solidFill>
        </p:grpSpPr>
        <p:sp>
          <p:nvSpPr>
            <p:cNvPr id="51" name="Oval 548">
              <a:extLst>
                <a:ext uri="{FF2B5EF4-FFF2-40B4-BE49-F238E27FC236}">
                  <a16:creationId xmlns:a16="http://schemas.microsoft.com/office/drawing/2014/main" id="{F8791FE1-FEE7-F0EF-42D4-66FCAC6DD05D}"/>
                </a:ext>
              </a:extLst>
            </p:cNvPr>
            <p:cNvSpPr/>
            <p:nvPr/>
          </p:nvSpPr>
          <p:spPr>
            <a:xfrm>
              <a:off x="16959943"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2" name="Oval 549">
              <a:extLst>
                <a:ext uri="{FF2B5EF4-FFF2-40B4-BE49-F238E27FC236}">
                  <a16:creationId xmlns:a16="http://schemas.microsoft.com/office/drawing/2014/main" id="{15BEDACF-E148-7121-6F7E-14FB3F906819}"/>
                </a:ext>
              </a:extLst>
            </p:cNvPr>
            <p:cNvSpPr/>
            <p:nvPr/>
          </p:nvSpPr>
          <p:spPr>
            <a:xfrm>
              <a:off x="17121307"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3" name="Oval 550">
              <a:extLst>
                <a:ext uri="{FF2B5EF4-FFF2-40B4-BE49-F238E27FC236}">
                  <a16:creationId xmlns:a16="http://schemas.microsoft.com/office/drawing/2014/main" id="{ECF738F8-557E-F17C-8FD9-47C1314127BE}"/>
                </a:ext>
              </a:extLst>
            </p:cNvPr>
            <p:cNvSpPr/>
            <p:nvPr/>
          </p:nvSpPr>
          <p:spPr>
            <a:xfrm>
              <a:off x="17282671"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grpSp>
        <p:nvGrpSpPr>
          <p:cNvPr id="30" name="Group 551">
            <a:extLst>
              <a:ext uri="{FF2B5EF4-FFF2-40B4-BE49-F238E27FC236}">
                <a16:creationId xmlns:a16="http://schemas.microsoft.com/office/drawing/2014/main" id="{AB9D7431-3796-02C7-012C-976059457C43}"/>
              </a:ext>
            </a:extLst>
          </p:cNvPr>
          <p:cNvGrpSpPr/>
          <p:nvPr>
            <p:custDataLst>
              <p:tags r:id="rId16"/>
            </p:custDataLst>
          </p:nvPr>
        </p:nvGrpSpPr>
        <p:grpSpPr>
          <a:xfrm>
            <a:off x="1715526" y="5334760"/>
            <a:ext cx="251449" cy="65249"/>
            <a:chOff x="16959943" y="913333"/>
            <a:chExt cx="431585" cy="108857"/>
          </a:xfrm>
          <a:solidFill>
            <a:schemeClr val="bg1">
              <a:lumMod val="85000"/>
            </a:schemeClr>
          </a:solidFill>
        </p:grpSpPr>
        <p:sp>
          <p:nvSpPr>
            <p:cNvPr id="48" name="Oval 552">
              <a:extLst>
                <a:ext uri="{FF2B5EF4-FFF2-40B4-BE49-F238E27FC236}">
                  <a16:creationId xmlns:a16="http://schemas.microsoft.com/office/drawing/2014/main" id="{0F24B356-64A7-C8A5-D0B0-62DB3E551E58}"/>
                </a:ext>
              </a:extLst>
            </p:cNvPr>
            <p:cNvSpPr/>
            <p:nvPr/>
          </p:nvSpPr>
          <p:spPr>
            <a:xfrm>
              <a:off x="16959943"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9" name="Oval 553">
              <a:extLst>
                <a:ext uri="{FF2B5EF4-FFF2-40B4-BE49-F238E27FC236}">
                  <a16:creationId xmlns:a16="http://schemas.microsoft.com/office/drawing/2014/main" id="{782BFF70-BFFE-0171-D4B3-406D6112695F}"/>
                </a:ext>
              </a:extLst>
            </p:cNvPr>
            <p:cNvSpPr/>
            <p:nvPr/>
          </p:nvSpPr>
          <p:spPr>
            <a:xfrm>
              <a:off x="17121307"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0" name="Oval 554">
              <a:extLst>
                <a:ext uri="{FF2B5EF4-FFF2-40B4-BE49-F238E27FC236}">
                  <a16:creationId xmlns:a16="http://schemas.microsoft.com/office/drawing/2014/main" id="{2B0369BA-38C3-15CB-77C7-3F0F193C888B}"/>
                </a:ext>
              </a:extLst>
            </p:cNvPr>
            <p:cNvSpPr/>
            <p:nvPr/>
          </p:nvSpPr>
          <p:spPr>
            <a:xfrm>
              <a:off x="17282671"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grpSp>
        <p:nvGrpSpPr>
          <p:cNvPr id="31" name="Group 555">
            <a:extLst>
              <a:ext uri="{FF2B5EF4-FFF2-40B4-BE49-F238E27FC236}">
                <a16:creationId xmlns:a16="http://schemas.microsoft.com/office/drawing/2014/main" id="{6A95AEF9-3285-EE3D-43A5-D4A4DC33ECEF}"/>
              </a:ext>
            </a:extLst>
          </p:cNvPr>
          <p:cNvGrpSpPr/>
          <p:nvPr>
            <p:custDataLst>
              <p:tags r:id="rId17"/>
            </p:custDataLst>
          </p:nvPr>
        </p:nvGrpSpPr>
        <p:grpSpPr>
          <a:xfrm flipV="1">
            <a:off x="7581772" y="2513790"/>
            <a:ext cx="251449" cy="65249"/>
            <a:chOff x="16959943" y="913333"/>
            <a:chExt cx="431585" cy="108857"/>
          </a:xfrm>
          <a:solidFill>
            <a:schemeClr val="bg1">
              <a:lumMod val="85000"/>
            </a:schemeClr>
          </a:solidFill>
        </p:grpSpPr>
        <p:sp>
          <p:nvSpPr>
            <p:cNvPr id="45" name="Oval 556">
              <a:extLst>
                <a:ext uri="{FF2B5EF4-FFF2-40B4-BE49-F238E27FC236}">
                  <a16:creationId xmlns:a16="http://schemas.microsoft.com/office/drawing/2014/main" id="{17B170C9-B430-525B-47BF-F1E8C44D1DF9}"/>
                </a:ext>
              </a:extLst>
            </p:cNvPr>
            <p:cNvSpPr/>
            <p:nvPr/>
          </p:nvSpPr>
          <p:spPr>
            <a:xfrm>
              <a:off x="16959943"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6" name="Oval 557">
              <a:extLst>
                <a:ext uri="{FF2B5EF4-FFF2-40B4-BE49-F238E27FC236}">
                  <a16:creationId xmlns:a16="http://schemas.microsoft.com/office/drawing/2014/main" id="{78E6054C-A66B-D9C9-4B03-B2854540A0F6}"/>
                </a:ext>
              </a:extLst>
            </p:cNvPr>
            <p:cNvSpPr/>
            <p:nvPr/>
          </p:nvSpPr>
          <p:spPr>
            <a:xfrm>
              <a:off x="17121307"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7" name="Oval 558">
              <a:extLst>
                <a:ext uri="{FF2B5EF4-FFF2-40B4-BE49-F238E27FC236}">
                  <a16:creationId xmlns:a16="http://schemas.microsoft.com/office/drawing/2014/main" id="{E6BE7C35-58F4-DCC5-91AE-D25AA48E2958}"/>
                </a:ext>
              </a:extLst>
            </p:cNvPr>
            <p:cNvSpPr/>
            <p:nvPr/>
          </p:nvSpPr>
          <p:spPr>
            <a:xfrm>
              <a:off x="17282671"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grpSp>
        <p:nvGrpSpPr>
          <p:cNvPr id="32" name="Group 559">
            <a:extLst>
              <a:ext uri="{FF2B5EF4-FFF2-40B4-BE49-F238E27FC236}">
                <a16:creationId xmlns:a16="http://schemas.microsoft.com/office/drawing/2014/main" id="{5568B3CF-AC75-020D-E775-102B4F2B4FAB}"/>
              </a:ext>
            </a:extLst>
          </p:cNvPr>
          <p:cNvGrpSpPr/>
          <p:nvPr>
            <p:custDataLst>
              <p:tags r:id="rId18"/>
            </p:custDataLst>
          </p:nvPr>
        </p:nvGrpSpPr>
        <p:grpSpPr>
          <a:xfrm>
            <a:off x="5616795" y="5334760"/>
            <a:ext cx="251449" cy="65249"/>
            <a:chOff x="16959943" y="913333"/>
            <a:chExt cx="431585" cy="108857"/>
          </a:xfrm>
          <a:solidFill>
            <a:schemeClr val="bg1">
              <a:lumMod val="85000"/>
            </a:schemeClr>
          </a:solidFill>
        </p:grpSpPr>
        <p:sp>
          <p:nvSpPr>
            <p:cNvPr id="42" name="Oval 560">
              <a:extLst>
                <a:ext uri="{FF2B5EF4-FFF2-40B4-BE49-F238E27FC236}">
                  <a16:creationId xmlns:a16="http://schemas.microsoft.com/office/drawing/2014/main" id="{84FE0755-E26B-B595-5630-C67B321079F9}"/>
                </a:ext>
              </a:extLst>
            </p:cNvPr>
            <p:cNvSpPr/>
            <p:nvPr/>
          </p:nvSpPr>
          <p:spPr>
            <a:xfrm>
              <a:off x="16959943"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3" name="Oval 561">
              <a:extLst>
                <a:ext uri="{FF2B5EF4-FFF2-40B4-BE49-F238E27FC236}">
                  <a16:creationId xmlns:a16="http://schemas.microsoft.com/office/drawing/2014/main" id="{9EB5431D-23C9-EF52-9ACE-D2A723B1646A}"/>
                </a:ext>
              </a:extLst>
            </p:cNvPr>
            <p:cNvSpPr/>
            <p:nvPr/>
          </p:nvSpPr>
          <p:spPr>
            <a:xfrm>
              <a:off x="17121307"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4" name="Oval 562">
              <a:extLst>
                <a:ext uri="{FF2B5EF4-FFF2-40B4-BE49-F238E27FC236}">
                  <a16:creationId xmlns:a16="http://schemas.microsoft.com/office/drawing/2014/main" id="{683646BB-7F10-87A4-98AB-785A834A9E6D}"/>
                </a:ext>
              </a:extLst>
            </p:cNvPr>
            <p:cNvSpPr/>
            <p:nvPr/>
          </p:nvSpPr>
          <p:spPr>
            <a:xfrm>
              <a:off x="17282671"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cxnSp>
        <p:nvCxnSpPr>
          <p:cNvPr id="33" name="Straight Connector 543">
            <a:extLst>
              <a:ext uri="{FF2B5EF4-FFF2-40B4-BE49-F238E27FC236}">
                <a16:creationId xmlns:a16="http://schemas.microsoft.com/office/drawing/2014/main" id="{BABBD388-C630-4AE4-57D2-31B55F2D1270}"/>
              </a:ext>
            </a:extLst>
          </p:cNvPr>
          <p:cNvCxnSpPr>
            <a:cxnSpLocks/>
          </p:cNvCxnSpPr>
          <p:nvPr>
            <p:custDataLst>
              <p:tags r:id="rId19"/>
            </p:custDataLst>
          </p:nvPr>
        </p:nvCxnSpPr>
        <p:spPr>
          <a:xfrm>
            <a:off x="1323394" y="4344333"/>
            <a:ext cx="0" cy="869954"/>
          </a:xfrm>
          <a:prstGeom prst="line">
            <a:avLst/>
          </a:prstGeom>
          <a:ln w="25400">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4" name="Straight Connector 545">
            <a:extLst>
              <a:ext uri="{FF2B5EF4-FFF2-40B4-BE49-F238E27FC236}">
                <a16:creationId xmlns:a16="http://schemas.microsoft.com/office/drawing/2014/main" id="{3D472E33-D8CF-5507-0500-73892418BC8F}"/>
              </a:ext>
            </a:extLst>
          </p:cNvPr>
          <p:cNvCxnSpPr>
            <a:cxnSpLocks/>
            <a:stCxn id="16" idx="4"/>
          </p:cNvCxnSpPr>
          <p:nvPr>
            <p:custDataLst>
              <p:tags r:id="rId20"/>
            </p:custDataLst>
          </p:nvPr>
        </p:nvCxnSpPr>
        <p:spPr>
          <a:xfrm>
            <a:off x="4331074" y="4334623"/>
            <a:ext cx="0" cy="519040"/>
          </a:xfrm>
          <a:prstGeom prst="line">
            <a:avLst/>
          </a:prstGeom>
          <a:ln w="25400">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5" name="Straight Connector 544">
            <a:extLst>
              <a:ext uri="{FF2B5EF4-FFF2-40B4-BE49-F238E27FC236}">
                <a16:creationId xmlns:a16="http://schemas.microsoft.com/office/drawing/2014/main" id="{3900AE85-2D55-7E04-5FDA-C89E85A567D5}"/>
              </a:ext>
            </a:extLst>
          </p:cNvPr>
          <p:cNvCxnSpPr>
            <a:cxnSpLocks/>
          </p:cNvCxnSpPr>
          <p:nvPr>
            <p:custDataLst>
              <p:tags r:id="rId21"/>
            </p:custDataLst>
          </p:nvPr>
        </p:nvCxnSpPr>
        <p:spPr>
          <a:xfrm>
            <a:off x="3817935" y="2611325"/>
            <a:ext cx="0" cy="67143"/>
          </a:xfrm>
          <a:prstGeom prst="line">
            <a:avLst/>
          </a:prstGeom>
          <a:ln w="25400">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7" name="Straight Connector 566">
            <a:extLst>
              <a:ext uri="{FF2B5EF4-FFF2-40B4-BE49-F238E27FC236}">
                <a16:creationId xmlns:a16="http://schemas.microsoft.com/office/drawing/2014/main" id="{A81EFA44-366F-4272-839C-C2DD66428C40}"/>
              </a:ext>
            </a:extLst>
          </p:cNvPr>
          <p:cNvCxnSpPr>
            <a:cxnSpLocks/>
          </p:cNvCxnSpPr>
          <p:nvPr>
            <p:custDataLst>
              <p:tags r:id="rId22"/>
            </p:custDataLst>
          </p:nvPr>
        </p:nvCxnSpPr>
        <p:spPr>
          <a:xfrm>
            <a:off x="9154601" y="4325648"/>
            <a:ext cx="0" cy="869954"/>
          </a:xfrm>
          <a:prstGeom prst="line">
            <a:avLst/>
          </a:prstGeom>
          <a:ln w="25400">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grpSp>
        <p:nvGrpSpPr>
          <p:cNvPr id="38" name="Group 567">
            <a:extLst>
              <a:ext uri="{FF2B5EF4-FFF2-40B4-BE49-F238E27FC236}">
                <a16:creationId xmlns:a16="http://schemas.microsoft.com/office/drawing/2014/main" id="{F20489B1-40A5-924C-7809-34D527263AD5}"/>
              </a:ext>
            </a:extLst>
          </p:cNvPr>
          <p:cNvGrpSpPr/>
          <p:nvPr>
            <p:custDataLst>
              <p:tags r:id="rId23"/>
            </p:custDataLst>
          </p:nvPr>
        </p:nvGrpSpPr>
        <p:grpSpPr>
          <a:xfrm>
            <a:off x="9568308" y="5334760"/>
            <a:ext cx="251449" cy="65249"/>
            <a:chOff x="16959943" y="913333"/>
            <a:chExt cx="431585" cy="108857"/>
          </a:xfrm>
          <a:solidFill>
            <a:schemeClr val="bg1">
              <a:lumMod val="85000"/>
            </a:schemeClr>
          </a:solidFill>
        </p:grpSpPr>
        <p:sp>
          <p:nvSpPr>
            <p:cNvPr id="39" name="Oval 568">
              <a:extLst>
                <a:ext uri="{FF2B5EF4-FFF2-40B4-BE49-F238E27FC236}">
                  <a16:creationId xmlns:a16="http://schemas.microsoft.com/office/drawing/2014/main" id="{214EDB1F-1BA3-035E-BB3F-FE7F22A5F2F9}"/>
                </a:ext>
              </a:extLst>
            </p:cNvPr>
            <p:cNvSpPr/>
            <p:nvPr/>
          </p:nvSpPr>
          <p:spPr>
            <a:xfrm>
              <a:off x="16959943"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0" name="Oval 569">
              <a:extLst>
                <a:ext uri="{FF2B5EF4-FFF2-40B4-BE49-F238E27FC236}">
                  <a16:creationId xmlns:a16="http://schemas.microsoft.com/office/drawing/2014/main" id="{8E192630-F206-47A9-B504-4282833CB6D4}"/>
                </a:ext>
              </a:extLst>
            </p:cNvPr>
            <p:cNvSpPr/>
            <p:nvPr/>
          </p:nvSpPr>
          <p:spPr>
            <a:xfrm>
              <a:off x="17121307"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1" name="Oval 570">
              <a:extLst>
                <a:ext uri="{FF2B5EF4-FFF2-40B4-BE49-F238E27FC236}">
                  <a16:creationId xmlns:a16="http://schemas.microsoft.com/office/drawing/2014/main" id="{E2558FE3-75D9-08F9-EFF7-D49EAEF23C65}"/>
                </a:ext>
              </a:extLst>
            </p:cNvPr>
            <p:cNvSpPr/>
            <p:nvPr/>
          </p:nvSpPr>
          <p:spPr>
            <a:xfrm>
              <a:off x="17282671" y="913333"/>
              <a:ext cx="108857" cy="1088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sp>
        <p:nvSpPr>
          <p:cNvPr id="64" name="Rectangle 63">
            <a:extLst>
              <a:ext uri="{FF2B5EF4-FFF2-40B4-BE49-F238E27FC236}">
                <a16:creationId xmlns:a16="http://schemas.microsoft.com/office/drawing/2014/main" id="{FC17EFDC-CAE8-7829-96BA-43EF3B177A4A}"/>
              </a:ext>
            </a:extLst>
          </p:cNvPr>
          <p:cNvSpPr/>
          <p:nvPr>
            <p:custDataLst>
              <p:tags r:id="rId24"/>
            </p:custDataLst>
          </p:nvPr>
        </p:nvSpPr>
        <p:spPr>
          <a:xfrm>
            <a:off x="2469060" y="3568696"/>
            <a:ext cx="802409" cy="523220"/>
          </a:xfrm>
          <a:prstGeom prst="rect">
            <a:avLst/>
          </a:prstGeom>
        </p:spPr>
        <p:txBody>
          <a:bodyPr wrap="square">
            <a:spAutoFit/>
          </a:bodyPr>
          <a:lstStyle/>
          <a:p>
            <a:pPr algn="ctr"/>
            <a:r>
              <a:rPr lang="en-US" sz="1400">
                <a:solidFill>
                  <a:schemeClr val="bg1"/>
                </a:solidFill>
                <a:latin typeface="Roboto Medium" panose="02000000000000000000" pitchFamily="2" charset="0"/>
                <a:ea typeface="Roboto Medium" panose="02000000000000000000" pitchFamily="2" charset="0"/>
                <a:cs typeface="Poppins" pitchFamily="2" charset="77"/>
              </a:rPr>
              <a:t>Avril 2024</a:t>
            </a:r>
          </a:p>
        </p:txBody>
      </p:sp>
      <p:sp>
        <p:nvSpPr>
          <p:cNvPr id="65" name="Rectangle 64">
            <a:extLst>
              <a:ext uri="{FF2B5EF4-FFF2-40B4-BE49-F238E27FC236}">
                <a16:creationId xmlns:a16="http://schemas.microsoft.com/office/drawing/2014/main" id="{A2EFA30B-5BAE-EEDF-7AB2-AE9215CE43A2}"/>
              </a:ext>
            </a:extLst>
          </p:cNvPr>
          <p:cNvSpPr/>
          <p:nvPr>
            <p:custDataLst>
              <p:tags r:id="rId25"/>
            </p:custDataLst>
          </p:nvPr>
        </p:nvSpPr>
        <p:spPr>
          <a:xfrm>
            <a:off x="3937500" y="3569471"/>
            <a:ext cx="802409" cy="523220"/>
          </a:xfrm>
          <a:prstGeom prst="rect">
            <a:avLst/>
          </a:prstGeom>
        </p:spPr>
        <p:txBody>
          <a:bodyPr wrap="square">
            <a:spAutoFit/>
          </a:bodyPr>
          <a:lstStyle/>
          <a:p>
            <a:pPr algn="ctr"/>
            <a:r>
              <a:rPr lang="en-US" sz="1400">
                <a:solidFill>
                  <a:schemeClr val="bg1"/>
                </a:solidFill>
                <a:latin typeface="Roboto Medium" panose="02000000000000000000" pitchFamily="2" charset="0"/>
                <a:ea typeface="Roboto Medium" panose="02000000000000000000" pitchFamily="2" charset="0"/>
                <a:cs typeface="Poppins" pitchFamily="2" charset="77"/>
              </a:rPr>
              <a:t>Avril 2025</a:t>
            </a:r>
          </a:p>
        </p:txBody>
      </p:sp>
      <p:sp>
        <p:nvSpPr>
          <p:cNvPr id="66" name="Rectangle 65">
            <a:extLst>
              <a:ext uri="{FF2B5EF4-FFF2-40B4-BE49-F238E27FC236}">
                <a16:creationId xmlns:a16="http://schemas.microsoft.com/office/drawing/2014/main" id="{B7338E08-6CD3-6115-1987-E4EADA178BEF}"/>
              </a:ext>
            </a:extLst>
          </p:cNvPr>
          <p:cNvSpPr/>
          <p:nvPr>
            <p:custDataLst>
              <p:tags r:id="rId26"/>
            </p:custDataLst>
          </p:nvPr>
        </p:nvSpPr>
        <p:spPr>
          <a:xfrm>
            <a:off x="6933685" y="3548084"/>
            <a:ext cx="802409" cy="523220"/>
          </a:xfrm>
          <a:prstGeom prst="rect">
            <a:avLst/>
          </a:prstGeom>
        </p:spPr>
        <p:txBody>
          <a:bodyPr wrap="square">
            <a:spAutoFit/>
          </a:bodyPr>
          <a:lstStyle/>
          <a:p>
            <a:pPr algn="ctr"/>
            <a:r>
              <a:rPr lang="en-US" sz="1400">
                <a:solidFill>
                  <a:schemeClr val="bg1"/>
                </a:solidFill>
                <a:latin typeface="Roboto Medium" panose="02000000000000000000" pitchFamily="2" charset="0"/>
                <a:ea typeface="Roboto Medium" panose="02000000000000000000" pitchFamily="2" charset="0"/>
                <a:cs typeface="Poppins" pitchFamily="2" charset="77"/>
              </a:rPr>
              <a:t>Avril 2027</a:t>
            </a:r>
          </a:p>
        </p:txBody>
      </p:sp>
      <p:sp>
        <p:nvSpPr>
          <p:cNvPr id="78" name="Rectangle 77">
            <a:extLst>
              <a:ext uri="{FF2B5EF4-FFF2-40B4-BE49-F238E27FC236}">
                <a16:creationId xmlns:a16="http://schemas.microsoft.com/office/drawing/2014/main" id="{57E5C34A-77FB-27F2-BD8C-2B4469631C43}"/>
              </a:ext>
            </a:extLst>
          </p:cNvPr>
          <p:cNvSpPr/>
          <p:nvPr>
            <p:custDataLst>
              <p:tags r:id="rId27"/>
            </p:custDataLst>
          </p:nvPr>
        </p:nvSpPr>
        <p:spPr>
          <a:xfrm>
            <a:off x="8791109" y="3557427"/>
            <a:ext cx="802409" cy="523220"/>
          </a:xfrm>
          <a:prstGeom prst="rect">
            <a:avLst/>
          </a:prstGeom>
        </p:spPr>
        <p:txBody>
          <a:bodyPr wrap="square">
            <a:spAutoFit/>
          </a:bodyPr>
          <a:lstStyle/>
          <a:p>
            <a:pPr algn="ctr"/>
            <a:r>
              <a:rPr lang="en-US" sz="1400">
                <a:solidFill>
                  <a:schemeClr val="bg1"/>
                </a:solidFill>
                <a:latin typeface="Roboto Medium" panose="02000000000000000000" pitchFamily="2" charset="0"/>
                <a:ea typeface="Roboto Medium" panose="02000000000000000000" pitchFamily="2" charset="0"/>
                <a:cs typeface="Poppins" pitchFamily="2" charset="77"/>
              </a:rPr>
              <a:t>2028-2033</a:t>
            </a:r>
          </a:p>
        </p:txBody>
      </p:sp>
      <p:sp>
        <p:nvSpPr>
          <p:cNvPr id="67" name="Espace réservé du numéro de diapositive 3">
            <a:extLst>
              <a:ext uri="{FF2B5EF4-FFF2-40B4-BE49-F238E27FC236}">
                <a16:creationId xmlns:a16="http://schemas.microsoft.com/office/drawing/2014/main" id="{55E8D070-9B58-44A3-853E-DA14B340230F}"/>
              </a:ext>
            </a:extLst>
          </p:cNvPr>
          <p:cNvSpPr txBox="1">
            <a:spLocks/>
          </p:cNvSpPr>
          <p:nvPr>
            <p:custDataLst>
              <p:tags r:id="rId28"/>
            </p:custDataLst>
          </p:nvPr>
        </p:nvSpPr>
        <p:spPr>
          <a:xfrm>
            <a:off x="5908761" y="6511989"/>
            <a:ext cx="374477" cy="337963"/>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6</a:t>
            </a:fld>
            <a:endParaRPr lang="fr-CA" sz="2000" b="1" dirty="0">
              <a:solidFill>
                <a:srgbClr val="2D2E83"/>
              </a:solidFill>
            </a:endParaRPr>
          </a:p>
        </p:txBody>
      </p:sp>
      <p:sp>
        <p:nvSpPr>
          <p:cNvPr id="2" name="Rectangle 1">
            <a:extLst>
              <a:ext uri="{FF2B5EF4-FFF2-40B4-BE49-F238E27FC236}">
                <a16:creationId xmlns:a16="http://schemas.microsoft.com/office/drawing/2014/main" id="{3E01EE8F-32EA-43AF-B2A2-5F4CA895D69B}"/>
              </a:ext>
            </a:extLst>
          </p:cNvPr>
          <p:cNvSpPr/>
          <p:nvPr>
            <p:custDataLst>
              <p:tags r:id="rId29"/>
            </p:custDataLst>
          </p:nvPr>
        </p:nvSpPr>
        <p:spPr>
          <a:xfrm>
            <a:off x="255109" y="5334194"/>
            <a:ext cx="1814542" cy="10556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buFont typeface="Arial" panose="020B0604020202020204" pitchFamily="34" charset="0"/>
              <a:buChar char="•"/>
            </a:pPr>
            <a:r>
              <a:rPr lang="fr-CA" sz="1050" b="1">
                <a:latin typeface="Lato Light" panose="020F0502020204030203" pitchFamily="34" charset="0"/>
                <a:ea typeface="Lato Light" panose="020F0502020204030203" pitchFamily="34" charset="0"/>
                <a:cs typeface="Lato Light" panose="020F0502020204030203" pitchFamily="34" charset="0"/>
              </a:rPr>
              <a:t>Radio-oncologie</a:t>
            </a:r>
          </a:p>
          <a:p>
            <a:pPr marL="176213" indent="-176213">
              <a:buFont typeface="Arial" panose="020B0604020202020204" pitchFamily="34" charset="0"/>
              <a:buChar char="•"/>
            </a:pPr>
            <a:r>
              <a:rPr lang="fr-CA" sz="1050" b="1">
                <a:latin typeface="Lato Light" panose="020F0502020204030203" pitchFamily="34" charset="0"/>
                <a:ea typeface="Lato Light" panose="020F0502020204030203" pitchFamily="34" charset="0"/>
                <a:cs typeface="Lato Light" panose="020F0502020204030203" pitchFamily="34" charset="0"/>
              </a:rPr>
              <a:t>Imagerie médicale </a:t>
            </a:r>
          </a:p>
          <a:p>
            <a:pPr marL="176213" indent="-176213">
              <a:buFont typeface="Arial" panose="020B0604020202020204" pitchFamily="34" charset="0"/>
              <a:buChar char="•"/>
            </a:pPr>
            <a:r>
              <a:rPr lang="fr-CA" sz="1050" b="1">
                <a:latin typeface="Lato Light" panose="020F0502020204030203" pitchFamily="34" charset="0"/>
                <a:ea typeface="Lato Light" panose="020F0502020204030203" pitchFamily="34" charset="0"/>
                <a:cs typeface="Lato Light" panose="020F0502020204030203" pitchFamily="34" charset="0"/>
              </a:rPr>
              <a:t>Coloscopies</a:t>
            </a:r>
          </a:p>
          <a:p>
            <a:pPr marL="176213" indent="-176213">
              <a:buFont typeface="Arial" panose="020B0604020202020204" pitchFamily="34" charset="0"/>
              <a:buChar char="•"/>
            </a:pPr>
            <a:r>
              <a:rPr lang="fr-CA" sz="1050" b="1">
                <a:latin typeface="Lato Light" panose="020F0502020204030203" pitchFamily="34" charset="0"/>
                <a:ea typeface="Lato Light" panose="020F0502020204030203" pitchFamily="34" charset="0"/>
                <a:cs typeface="Lato Light" panose="020F0502020204030203" pitchFamily="34" charset="0"/>
              </a:rPr>
              <a:t>Chirurgie (parcours </a:t>
            </a:r>
            <a:r>
              <a:rPr lang="fr-CA" sz="1050" b="1" err="1">
                <a:latin typeface="Lato Light" panose="020F0502020204030203" pitchFamily="34" charset="0"/>
                <a:ea typeface="Lato Light" panose="020F0502020204030203" pitchFamily="34" charset="0"/>
                <a:cs typeface="Lato Light" panose="020F0502020204030203" pitchFamily="34" charset="0"/>
              </a:rPr>
              <a:t>hosp</a:t>
            </a:r>
            <a:r>
              <a:rPr lang="fr-CA" sz="1050" b="1">
                <a:latin typeface="Lato Light" panose="020F0502020204030203" pitchFamily="34" charset="0"/>
                <a:ea typeface="Lato Light" panose="020F0502020204030203" pitchFamily="34" charset="0"/>
                <a:cs typeface="Lato Light" panose="020F0502020204030203" pitchFamily="34" charset="0"/>
              </a:rPr>
              <a:t>.)</a:t>
            </a:r>
          </a:p>
          <a:p>
            <a:pPr marL="176213" indent="-176213">
              <a:buFont typeface="Arial" panose="020B0604020202020204" pitchFamily="34" charset="0"/>
              <a:buChar char="•"/>
            </a:pPr>
            <a:r>
              <a:rPr lang="fr-CA" sz="1050" b="1">
                <a:latin typeface="Lato Light" panose="020F0502020204030203" pitchFamily="34" charset="0"/>
                <a:ea typeface="Lato Light" panose="020F0502020204030203" pitchFamily="34" charset="0"/>
                <a:cs typeface="Lato Light" panose="020F0502020204030203" pitchFamily="34" charset="0"/>
              </a:rPr>
              <a:t>Obstétrique</a:t>
            </a:r>
          </a:p>
          <a:p>
            <a:pPr marL="176213" indent="-176213">
              <a:buFont typeface="Arial" panose="020B0604020202020204" pitchFamily="34" charset="0"/>
              <a:buChar char="•"/>
            </a:pPr>
            <a:r>
              <a:rPr lang="fr-CA" sz="1050" b="1" err="1">
                <a:latin typeface="Lato Light" panose="020F0502020204030203" pitchFamily="34" charset="0"/>
                <a:ea typeface="Lato Light" panose="020F0502020204030203" pitchFamily="34" charset="0"/>
                <a:cs typeface="Lato Light" panose="020F0502020204030203" pitchFamily="34" charset="0"/>
              </a:rPr>
              <a:t>Hémodynamie</a:t>
            </a:r>
            <a:r>
              <a:rPr lang="fr-CA" sz="1050" b="1">
                <a:latin typeface="Lato Light" panose="020F0502020204030203" pitchFamily="34" charset="0"/>
                <a:ea typeface="Lato Light" panose="020F0502020204030203" pitchFamily="34" charset="0"/>
                <a:cs typeface="Lato Light" panose="020F0502020204030203" pitchFamily="34" charset="0"/>
              </a:rPr>
              <a:t> / Élec. </a:t>
            </a:r>
            <a:r>
              <a:rPr lang="fr-CA" sz="1050" b="1" err="1">
                <a:latin typeface="Lato Light" panose="020F0502020204030203" pitchFamily="34" charset="0"/>
                <a:ea typeface="Lato Light" panose="020F0502020204030203" pitchFamily="34" charset="0"/>
                <a:cs typeface="Lato Light" panose="020F0502020204030203" pitchFamily="34" charset="0"/>
              </a:rPr>
              <a:t>int</a:t>
            </a:r>
            <a:r>
              <a:rPr lang="fr-CA" sz="1050" b="1">
                <a:latin typeface="Lato Light" panose="020F0502020204030203" pitchFamily="34" charset="0"/>
                <a:ea typeface="Lato Light" panose="020F0502020204030203" pitchFamily="34" charset="0"/>
                <a:cs typeface="Lato Light" panose="020F0502020204030203" pitchFamily="34" charset="0"/>
              </a:rPr>
              <a:t>.</a:t>
            </a:r>
          </a:p>
        </p:txBody>
      </p:sp>
      <p:grpSp>
        <p:nvGrpSpPr>
          <p:cNvPr id="3" name="Groupe 2">
            <a:extLst>
              <a:ext uri="{FF2B5EF4-FFF2-40B4-BE49-F238E27FC236}">
                <a16:creationId xmlns:a16="http://schemas.microsoft.com/office/drawing/2014/main" id="{C5054297-7C0B-4824-8667-7A7AB3C35575}"/>
              </a:ext>
            </a:extLst>
          </p:cNvPr>
          <p:cNvGrpSpPr/>
          <p:nvPr>
            <p:custDataLst>
              <p:tags r:id="rId30"/>
            </p:custDataLst>
          </p:nvPr>
        </p:nvGrpSpPr>
        <p:grpSpPr>
          <a:xfrm>
            <a:off x="2730399" y="5342605"/>
            <a:ext cx="1180431" cy="1040540"/>
            <a:chOff x="2329753" y="4947138"/>
            <a:chExt cx="1180431" cy="1046440"/>
          </a:xfrm>
        </p:grpSpPr>
        <p:pic>
          <p:nvPicPr>
            <p:cNvPr id="70" name="Image 69">
              <a:extLst>
                <a:ext uri="{FF2B5EF4-FFF2-40B4-BE49-F238E27FC236}">
                  <a16:creationId xmlns:a16="http://schemas.microsoft.com/office/drawing/2014/main" id="{D064A578-7101-0594-4B2F-2364C318D131}"/>
                </a:ext>
              </a:extLst>
            </p:cNvPr>
            <p:cNvPicPr>
              <a:picLocks noChangeAspect="1"/>
            </p:cNvPicPr>
            <p:nvPr/>
          </p:nvPicPr>
          <p:blipFill>
            <a:blip r:embed="rId55"/>
            <a:stretch>
              <a:fillRect/>
            </a:stretch>
          </p:blipFill>
          <p:spPr>
            <a:xfrm>
              <a:off x="2382987" y="4978753"/>
              <a:ext cx="1065648" cy="969470"/>
            </a:xfrm>
            <a:prstGeom prst="rect">
              <a:avLst/>
            </a:prstGeom>
          </p:spPr>
        </p:pic>
        <p:sp>
          <p:nvSpPr>
            <p:cNvPr id="68" name="Rectangle 67">
              <a:extLst>
                <a:ext uri="{FF2B5EF4-FFF2-40B4-BE49-F238E27FC236}">
                  <a16:creationId xmlns:a16="http://schemas.microsoft.com/office/drawing/2014/main" id="{3373F7AE-212C-4D25-A9BA-1F52497445BE}"/>
                </a:ext>
              </a:extLst>
            </p:cNvPr>
            <p:cNvSpPr/>
            <p:nvPr/>
          </p:nvSpPr>
          <p:spPr>
            <a:xfrm>
              <a:off x="2329753" y="4947138"/>
              <a:ext cx="1180431" cy="104644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CA" sz="1100" b="1">
                <a:latin typeface="Lato Light" panose="020F0502020204030203" pitchFamily="34" charset="0"/>
                <a:ea typeface="Lato Light" panose="020F0502020204030203" pitchFamily="34" charset="0"/>
                <a:cs typeface="Lato Light" panose="020F0502020204030203" pitchFamily="34" charset="0"/>
              </a:endParaRPr>
            </a:p>
          </p:txBody>
        </p:sp>
      </p:grpSp>
      <p:sp>
        <p:nvSpPr>
          <p:cNvPr id="73" name="Rectangle 72">
            <a:extLst>
              <a:ext uri="{FF2B5EF4-FFF2-40B4-BE49-F238E27FC236}">
                <a16:creationId xmlns:a16="http://schemas.microsoft.com/office/drawing/2014/main" id="{BC5FE5D2-8DC9-4B1B-9C8C-443F75514890}"/>
              </a:ext>
            </a:extLst>
          </p:cNvPr>
          <p:cNvSpPr/>
          <p:nvPr>
            <p:custDataLst>
              <p:tags r:id="rId31"/>
            </p:custDataLst>
          </p:nvPr>
        </p:nvSpPr>
        <p:spPr>
          <a:xfrm>
            <a:off x="2075150" y="5342935"/>
            <a:ext cx="655253" cy="104054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2,64 G$</a:t>
            </a:r>
          </a:p>
          <a:p>
            <a:pPr algn="ctr"/>
            <a:endPar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endParaRPr>
          </a:p>
          <a:p>
            <a:pPr algn="ctr"/>
            <a:r>
              <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(25 %)</a:t>
            </a:r>
          </a:p>
        </p:txBody>
      </p:sp>
      <p:sp>
        <p:nvSpPr>
          <p:cNvPr id="74" name="Rectangle 73">
            <a:extLst>
              <a:ext uri="{FF2B5EF4-FFF2-40B4-BE49-F238E27FC236}">
                <a16:creationId xmlns:a16="http://schemas.microsoft.com/office/drawing/2014/main" id="{B262BB4C-63AC-4260-9D3E-5998E5D88F85}"/>
              </a:ext>
            </a:extLst>
          </p:cNvPr>
          <p:cNvSpPr/>
          <p:nvPr>
            <p:custDataLst>
              <p:tags r:id="rId32"/>
            </p:custDataLst>
          </p:nvPr>
        </p:nvSpPr>
        <p:spPr>
          <a:xfrm>
            <a:off x="1922767" y="1570587"/>
            <a:ext cx="1683584" cy="10556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buFont typeface="Arial" panose="020B0604020202020204" pitchFamily="34" charset="0"/>
              <a:buChar char="•"/>
            </a:pPr>
            <a:r>
              <a:rPr lang="fr-CA" sz="1100" b="1">
                <a:latin typeface="Lato Light" panose="020F0502020204030203" pitchFamily="34" charset="0"/>
                <a:ea typeface="Lato Light" panose="020F0502020204030203" pitchFamily="34" charset="0"/>
                <a:cs typeface="Lato Light" panose="020F0502020204030203" pitchFamily="34" charset="0"/>
              </a:rPr>
              <a:t>Urgences</a:t>
            </a:r>
          </a:p>
          <a:p>
            <a:pPr marL="176213" indent="-176213">
              <a:buFont typeface="Arial" panose="020B0604020202020204" pitchFamily="34" charset="0"/>
              <a:buChar char="•"/>
            </a:pPr>
            <a:r>
              <a:rPr lang="fr-CA" sz="1100" b="1">
                <a:latin typeface="Lato Light" panose="020F0502020204030203" pitchFamily="34" charset="0"/>
                <a:ea typeface="Lato Light" panose="020F0502020204030203" pitchFamily="34" charset="0"/>
                <a:cs typeface="Lato Light" panose="020F0502020204030203" pitchFamily="34" charset="0"/>
              </a:rPr>
              <a:t>Unités de médecine </a:t>
            </a:r>
          </a:p>
          <a:p>
            <a:pPr marL="176213" indent="-176213">
              <a:buFont typeface="Arial" panose="020B0604020202020204" pitchFamily="34" charset="0"/>
              <a:buChar char="•"/>
            </a:pPr>
            <a:r>
              <a:rPr lang="fr-CA" sz="1100" b="1">
                <a:latin typeface="Lato Light" panose="020F0502020204030203" pitchFamily="34" charset="0"/>
                <a:ea typeface="Lato Light" panose="020F0502020204030203" pitchFamily="34" charset="0"/>
                <a:cs typeface="Lato Light" panose="020F0502020204030203" pitchFamily="34" charset="0"/>
              </a:rPr>
              <a:t>Dialyse </a:t>
            </a:r>
          </a:p>
          <a:p>
            <a:pPr marL="176213" indent="-176213">
              <a:buFont typeface="Arial" panose="020B0604020202020204" pitchFamily="34" charset="0"/>
              <a:buChar char="•"/>
            </a:pPr>
            <a:r>
              <a:rPr lang="fr-CA" sz="1100" b="1">
                <a:latin typeface="Lato Light" panose="020F0502020204030203" pitchFamily="34" charset="0"/>
                <a:ea typeface="Lato Light" panose="020F0502020204030203" pitchFamily="34" charset="0"/>
                <a:cs typeface="Lato Light" panose="020F0502020204030203" pitchFamily="34" charset="0"/>
              </a:rPr>
              <a:t>Néonatologie </a:t>
            </a:r>
          </a:p>
          <a:p>
            <a:pPr marL="176213" indent="-176213">
              <a:buFont typeface="Arial" panose="020B0604020202020204" pitchFamily="34" charset="0"/>
              <a:buChar char="•"/>
            </a:pPr>
            <a:r>
              <a:rPr lang="fr-CA" sz="1100" b="1">
                <a:latin typeface="Lato Light" panose="020F0502020204030203" pitchFamily="34" charset="0"/>
                <a:ea typeface="Lato Light" panose="020F0502020204030203" pitchFamily="34" charset="0"/>
                <a:cs typeface="Lato Light" panose="020F0502020204030203" pitchFamily="34" charset="0"/>
              </a:rPr>
              <a:t>Services nationaux</a:t>
            </a:r>
          </a:p>
        </p:txBody>
      </p:sp>
      <p:grpSp>
        <p:nvGrpSpPr>
          <p:cNvPr id="4" name="Groupe 3">
            <a:extLst>
              <a:ext uri="{FF2B5EF4-FFF2-40B4-BE49-F238E27FC236}">
                <a16:creationId xmlns:a16="http://schemas.microsoft.com/office/drawing/2014/main" id="{19C8845E-8B0A-46C8-876A-6C217F7424D5}"/>
              </a:ext>
            </a:extLst>
          </p:cNvPr>
          <p:cNvGrpSpPr/>
          <p:nvPr>
            <p:custDataLst>
              <p:tags r:id="rId33"/>
            </p:custDataLst>
          </p:nvPr>
        </p:nvGrpSpPr>
        <p:grpSpPr>
          <a:xfrm>
            <a:off x="4426118" y="1578998"/>
            <a:ext cx="1180431" cy="1040540"/>
            <a:chOff x="4277031" y="1094080"/>
            <a:chExt cx="1180431" cy="1040540"/>
          </a:xfrm>
        </p:grpSpPr>
        <p:pic>
          <p:nvPicPr>
            <p:cNvPr id="72" name="Image 71">
              <a:extLst>
                <a:ext uri="{FF2B5EF4-FFF2-40B4-BE49-F238E27FC236}">
                  <a16:creationId xmlns:a16="http://schemas.microsoft.com/office/drawing/2014/main" id="{D36A8115-9BDD-1C59-9ADB-0424608441A1}"/>
                </a:ext>
              </a:extLst>
            </p:cNvPr>
            <p:cNvPicPr>
              <a:picLocks noChangeAspect="1"/>
            </p:cNvPicPr>
            <p:nvPr/>
          </p:nvPicPr>
          <p:blipFill>
            <a:blip r:embed="rId56"/>
            <a:stretch>
              <a:fillRect/>
            </a:stretch>
          </p:blipFill>
          <p:spPr>
            <a:xfrm>
              <a:off x="4294333" y="1148244"/>
              <a:ext cx="1159328" cy="910900"/>
            </a:xfrm>
            <a:prstGeom prst="rect">
              <a:avLst/>
            </a:prstGeom>
          </p:spPr>
        </p:pic>
        <p:sp>
          <p:nvSpPr>
            <p:cNvPr id="79" name="Rectangle 78">
              <a:extLst>
                <a:ext uri="{FF2B5EF4-FFF2-40B4-BE49-F238E27FC236}">
                  <a16:creationId xmlns:a16="http://schemas.microsoft.com/office/drawing/2014/main" id="{1612C719-DD9C-4133-8088-4E153B1313AE}"/>
                </a:ext>
              </a:extLst>
            </p:cNvPr>
            <p:cNvSpPr/>
            <p:nvPr/>
          </p:nvSpPr>
          <p:spPr>
            <a:xfrm>
              <a:off x="4277031" y="1094080"/>
              <a:ext cx="1180431" cy="104054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CA" sz="1100" b="1">
                <a:latin typeface="Lato Light" panose="020F0502020204030203" pitchFamily="34" charset="0"/>
                <a:ea typeface="Lato Light" panose="020F0502020204030203" pitchFamily="34" charset="0"/>
                <a:cs typeface="Lato Light" panose="020F0502020204030203" pitchFamily="34" charset="0"/>
              </a:endParaRPr>
            </a:p>
          </p:txBody>
        </p:sp>
      </p:grpSp>
      <p:sp>
        <p:nvSpPr>
          <p:cNvPr id="80" name="Rectangle 79">
            <a:extLst>
              <a:ext uri="{FF2B5EF4-FFF2-40B4-BE49-F238E27FC236}">
                <a16:creationId xmlns:a16="http://schemas.microsoft.com/office/drawing/2014/main" id="{9AC85EC2-9153-4F96-B07B-B6DC8B6FDFA7}"/>
              </a:ext>
            </a:extLst>
          </p:cNvPr>
          <p:cNvSpPr/>
          <p:nvPr>
            <p:custDataLst>
              <p:tags r:id="rId34"/>
            </p:custDataLst>
          </p:nvPr>
        </p:nvSpPr>
        <p:spPr>
          <a:xfrm>
            <a:off x="3621778" y="1579328"/>
            <a:ext cx="801188" cy="104054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+ 2,86 G$</a:t>
            </a:r>
          </a:p>
          <a:p>
            <a:pPr algn="ctr"/>
            <a:endPar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endParaRPr>
          </a:p>
          <a:p>
            <a:pPr algn="ctr"/>
            <a:r>
              <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(52 %)</a:t>
            </a:r>
          </a:p>
        </p:txBody>
      </p:sp>
      <p:sp>
        <p:nvSpPr>
          <p:cNvPr id="81" name="Rectangle 80">
            <a:extLst>
              <a:ext uri="{FF2B5EF4-FFF2-40B4-BE49-F238E27FC236}">
                <a16:creationId xmlns:a16="http://schemas.microsoft.com/office/drawing/2014/main" id="{FA1AC802-F76F-4E7B-82F5-79FB4EE41A03}"/>
              </a:ext>
            </a:extLst>
          </p:cNvPr>
          <p:cNvSpPr/>
          <p:nvPr>
            <p:custDataLst>
              <p:tags r:id="rId35"/>
            </p:custDataLst>
          </p:nvPr>
        </p:nvSpPr>
        <p:spPr>
          <a:xfrm>
            <a:off x="4071330" y="5341314"/>
            <a:ext cx="1683584" cy="10556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spcAft>
                <a:spcPts val="200"/>
              </a:spcAft>
              <a:buFont typeface="Arial" panose="020B0604020202020204" pitchFamily="34" charset="0"/>
              <a:buChar char="•"/>
            </a:pPr>
            <a:r>
              <a:rPr lang="fr-CA" sz="1100" b="1">
                <a:latin typeface="Lato Light" panose="020F0502020204030203" pitchFamily="34" charset="0"/>
                <a:ea typeface="Lato Light" panose="020F0502020204030203" pitchFamily="34" charset="0"/>
                <a:cs typeface="Lato Light" panose="020F0502020204030203" pitchFamily="34" charset="0"/>
              </a:rPr>
              <a:t>100 % des activités en électrophysiologie</a:t>
            </a:r>
          </a:p>
          <a:p>
            <a:pPr marL="176213" indent="-176213">
              <a:buFont typeface="Arial" panose="020B0604020202020204" pitchFamily="34" charset="0"/>
              <a:buChar char="•"/>
            </a:pPr>
            <a:r>
              <a:rPr lang="fr-CA" sz="1100" b="1">
                <a:latin typeface="Lato Light" panose="020F0502020204030203" pitchFamily="34" charset="0"/>
                <a:ea typeface="Lato Light" panose="020F0502020204030203" pitchFamily="34" charset="0"/>
                <a:cs typeface="Lato Light" panose="020F0502020204030203" pitchFamily="34" charset="0"/>
              </a:rPr>
              <a:t>100 % des activités en endoscopie</a:t>
            </a:r>
          </a:p>
        </p:txBody>
      </p:sp>
      <p:sp>
        <p:nvSpPr>
          <p:cNvPr id="84" name="Rectangle 83">
            <a:extLst>
              <a:ext uri="{FF2B5EF4-FFF2-40B4-BE49-F238E27FC236}">
                <a16:creationId xmlns:a16="http://schemas.microsoft.com/office/drawing/2014/main" id="{2922F370-507A-4B61-9BDB-A4D6B9DA103C}"/>
              </a:ext>
            </a:extLst>
          </p:cNvPr>
          <p:cNvSpPr/>
          <p:nvPr>
            <p:custDataLst>
              <p:tags r:id="rId36"/>
            </p:custDataLst>
          </p:nvPr>
        </p:nvSpPr>
        <p:spPr>
          <a:xfrm>
            <a:off x="6466245" y="5341994"/>
            <a:ext cx="1177035" cy="105876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CA" sz="1100" b="1">
              <a:latin typeface="Lato Light" panose="020F0502020204030203" pitchFamily="34" charset="0"/>
              <a:ea typeface="Lato Light" panose="020F0502020204030203" pitchFamily="34" charset="0"/>
              <a:cs typeface="Lato Light" panose="020F0502020204030203" pitchFamily="34" charset="0"/>
            </a:endParaRPr>
          </a:p>
        </p:txBody>
      </p:sp>
      <p:sp>
        <p:nvSpPr>
          <p:cNvPr id="85" name="Rectangle 84">
            <a:extLst>
              <a:ext uri="{FF2B5EF4-FFF2-40B4-BE49-F238E27FC236}">
                <a16:creationId xmlns:a16="http://schemas.microsoft.com/office/drawing/2014/main" id="{DB9FCD89-4570-4B95-A367-05CDB3F9A731}"/>
              </a:ext>
            </a:extLst>
          </p:cNvPr>
          <p:cNvSpPr/>
          <p:nvPr>
            <p:custDataLst>
              <p:tags r:id="rId37"/>
            </p:custDataLst>
          </p:nvPr>
        </p:nvSpPr>
        <p:spPr>
          <a:xfrm>
            <a:off x="5770341" y="5350055"/>
            <a:ext cx="680096" cy="104054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+ 1,0 G$</a:t>
            </a:r>
          </a:p>
          <a:p>
            <a:pPr algn="ctr"/>
            <a:endPar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endParaRPr>
          </a:p>
          <a:p>
            <a:pPr algn="ctr"/>
            <a:r>
              <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(62 %)</a:t>
            </a:r>
          </a:p>
        </p:txBody>
      </p:sp>
      <p:sp>
        <p:nvSpPr>
          <p:cNvPr id="86" name="Rectangle 85">
            <a:extLst>
              <a:ext uri="{FF2B5EF4-FFF2-40B4-BE49-F238E27FC236}">
                <a16:creationId xmlns:a16="http://schemas.microsoft.com/office/drawing/2014/main" id="{B89048ED-2F0A-44FE-AB8D-ADBED6E9B132}"/>
              </a:ext>
            </a:extLst>
          </p:cNvPr>
          <p:cNvSpPr/>
          <p:nvPr>
            <p:custDataLst>
              <p:tags r:id="rId38"/>
            </p:custDataLst>
          </p:nvPr>
        </p:nvSpPr>
        <p:spPr>
          <a:xfrm>
            <a:off x="6877530" y="1560774"/>
            <a:ext cx="1774396" cy="10556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indent="-179388">
              <a:buFont typeface="Arial" panose="020B0604020202020204" pitchFamily="34" charset="0"/>
              <a:buChar char="•"/>
            </a:pPr>
            <a:r>
              <a:rPr lang="fr-CA" sz="1100" b="1">
                <a:latin typeface="Lato Light" panose="020F0502020204030203" pitchFamily="34" charset="0"/>
                <a:ea typeface="Lato Light" panose="020F0502020204030203" pitchFamily="34" charset="0"/>
                <a:cs typeface="Lato Light" panose="020F0502020204030203" pitchFamily="34" charset="0"/>
              </a:rPr>
              <a:t>Pharmacie</a:t>
            </a:r>
          </a:p>
          <a:p>
            <a:pPr marL="179388" indent="-179388">
              <a:buFont typeface="Arial" panose="020B0604020202020204" pitchFamily="34" charset="0"/>
              <a:buChar char="•"/>
            </a:pPr>
            <a:r>
              <a:rPr lang="fr-CA" sz="1100" b="1">
                <a:latin typeface="Lato Light" panose="020F0502020204030203" pitchFamily="34" charset="0"/>
                <a:ea typeface="Lato Light" panose="020F0502020204030203" pitchFamily="34" charset="0"/>
                <a:cs typeface="Lato Light" panose="020F0502020204030203" pitchFamily="34" charset="0"/>
              </a:rPr>
              <a:t>Laboratoires</a:t>
            </a:r>
          </a:p>
          <a:p>
            <a:pPr marL="179388" indent="-179388">
              <a:buFont typeface="Arial" panose="020B0604020202020204" pitchFamily="34" charset="0"/>
              <a:buChar char="•"/>
            </a:pPr>
            <a:r>
              <a:rPr lang="fr-CA" sz="1100" b="1">
                <a:latin typeface="Lato Light" panose="020F0502020204030203" pitchFamily="34" charset="0"/>
                <a:ea typeface="Lato Light" panose="020F0502020204030203" pitchFamily="34" charset="0"/>
                <a:cs typeface="Lato Light" panose="020F0502020204030203" pitchFamily="34" charset="0"/>
              </a:rPr>
              <a:t>Élargissement chirurgie</a:t>
            </a:r>
          </a:p>
          <a:p>
            <a:pPr marL="176213"/>
            <a:r>
              <a:rPr lang="fr-CA" sz="1100" b="1">
                <a:latin typeface="Lato Light" panose="020F0502020204030203" pitchFamily="34" charset="0"/>
                <a:ea typeface="Lato Light" panose="020F0502020204030203" pitchFamily="34" charset="0"/>
                <a:cs typeface="Lato Light" panose="020F0502020204030203" pitchFamily="34" charset="0"/>
              </a:rPr>
              <a:t> (pré- et post-hospitalier)</a:t>
            </a:r>
          </a:p>
        </p:txBody>
      </p:sp>
      <p:sp>
        <p:nvSpPr>
          <p:cNvPr id="90" name="Rectangle 89">
            <a:extLst>
              <a:ext uri="{FF2B5EF4-FFF2-40B4-BE49-F238E27FC236}">
                <a16:creationId xmlns:a16="http://schemas.microsoft.com/office/drawing/2014/main" id="{75AB7C9D-F3CB-47B4-BDC9-6C6D03CE83E9}"/>
              </a:ext>
            </a:extLst>
          </p:cNvPr>
          <p:cNvSpPr/>
          <p:nvPr>
            <p:custDataLst>
              <p:tags r:id="rId39"/>
            </p:custDataLst>
          </p:nvPr>
        </p:nvSpPr>
        <p:spPr>
          <a:xfrm>
            <a:off x="8666143" y="1568341"/>
            <a:ext cx="801188" cy="104054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+ 3,3 G$</a:t>
            </a:r>
          </a:p>
          <a:p>
            <a:pPr algn="ctr"/>
            <a:r>
              <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a:t>
            </a:r>
            <a:r>
              <a:rPr lang="fr-CA" sz="1100" b="1">
                <a:solidFill>
                  <a:srgbClr val="002060"/>
                </a:solidFill>
                <a:effectLst>
                  <a:outerShdw blurRad="38100" dist="38100" dir="2700000" algn="tl">
                    <a:srgbClr val="000000">
                      <a:alpha val="43137"/>
                    </a:srgbClr>
                  </a:outerShdw>
                </a:effectLst>
                <a:latin typeface="Calibri" panose="020F0502020204030204" pitchFamily="34" charset="0"/>
                <a:ea typeface="Lato Light" panose="020F0502020204030203" pitchFamily="34" charset="0"/>
                <a:cs typeface="Calibri" panose="020F0502020204030204" pitchFamily="34" charset="0"/>
              </a:rPr>
              <a:t>≈ </a:t>
            </a:r>
            <a:r>
              <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100 % santé physique)</a:t>
            </a:r>
          </a:p>
          <a:p>
            <a:pPr algn="ctr"/>
            <a:r>
              <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10,5 G$</a:t>
            </a:r>
          </a:p>
        </p:txBody>
      </p:sp>
      <p:sp>
        <p:nvSpPr>
          <p:cNvPr id="91" name="Rectangle 90">
            <a:extLst>
              <a:ext uri="{FF2B5EF4-FFF2-40B4-BE49-F238E27FC236}">
                <a16:creationId xmlns:a16="http://schemas.microsoft.com/office/drawing/2014/main" id="{9970CBCE-1278-49CE-9F41-2A44E7DC904A}"/>
              </a:ext>
            </a:extLst>
          </p:cNvPr>
          <p:cNvSpPr/>
          <p:nvPr>
            <p:custDataLst>
              <p:tags r:id="rId40"/>
            </p:custDataLst>
          </p:nvPr>
        </p:nvSpPr>
        <p:spPr>
          <a:xfrm>
            <a:off x="8047575" y="5341313"/>
            <a:ext cx="2237542" cy="1055676"/>
          </a:xfrm>
          <a:prstGeom prst="rect">
            <a:avLst/>
          </a:prstGeom>
          <a:solidFill>
            <a:srgbClr val="B5F1D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300" b="1">
                <a:solidFill>
                  <a:srgbClr val="000000"/>
                </a:solidFill>
                <a:latin typeface="Lato Light" panose="020F0502020204030203" pitchFamily="34" charset="0"/>
                <a:ea typeface="Lato Light" panose="020F0502020204030203" pitchFamily="34" charset="0"/>
                <a:cs typeface="Lato Light" panose="020F0502020204030203" pitchFamily="34" charset="0"/>
              </a:rPr>
              <a:t>Élargissement du FAP aux autres programmes-services du système de santé et de services sociaux</a:t>
            </a:r>
          </a:p>
        </p:txBody>
      </p:sp>
      <p:sp>
        <p:nvSpPr>
          <p:cNvPr id="154" name="ZoneTexte 153">
            <a:extLst>
              <a:ext uri="{FF2B5EF4-FFF2-40B4-BE49-F238E27FC236}">
                <a16:creationId xmlns:a16="http://schemas.microsoft.com/office/drawing/2014/main" id="{E16FB25A-19CA-98B4-A100-4BCFB631710D}"/>
              </a:ext>
            </a:extLst>
          </p:cNvPr>
          <p:cNvSpPr txBox="1"/>
          <p:nvPr>
            <p:custDataLst>
              <p:tags r:id="rId41"/>
            </p:custDataLst>
          </p:nvPr>
        </p:nvSpPr>
        <p:spPr>
          <a:xfrm>
            <a:off x="4071330" y="5094033"/>
            <a:ext cx="1699011" cy="261610"/>
          </a:xfrm>
          <a:prstGeom prst="rect">
            <a:avLst/>
          </a:prstGeom>
          <a:noFill/>
        </p:spPr>
        <p:txBody>
          <a:bodyPr wrap="square" rtlCol="0">
            <a:spAutoFit/>
          </a:bodyPr>
          <a:lstStyle/>
          <a:p>
            <a:r>
              <a:rPr lang="fr-CA" sz="1100" b="1">
                <a:latin typeface="Lato Light" panose="020F0502020204030203" pitchFamily="34" charset="0"/>
                <a:ea typeface="Lato Light" panose="020F0502020204030203" pitchFamily="34" charset="0"/>
                <a:cs typeface="Lato Light" panose="020F0502020204030203" pitchFamily="34" charset="0"/>
              </a:rPr>
              <a:t>Soutien à domicile</a:t>
            </a:r>
            <a:endParaRPr lang="fr-CA" sz="1100"/>
          </a:p>
        </p:txBody>
      </p:sp>
      <p:sp>
        <p:nvSpPr>
          <p:cNvPr id="155" name="Rectangle 154">
            <a:extLst>
              <a:ext uri="{FF2B5EF4-FFF2-40B4-BE49-F238E27FC236}">
                <a16:creationId xmlns:a16="http://schemas.microsoft.com/office/drawing/2014/main" id="{6B9F418D-D10F-2AE9-9D4F-253895347941}"/>
              </a:ext>
            </a:extLst>
          </p:cNvPr>
          <p:cNvSpPr/>
          <p:nvPr>
            <p:custDataLst>
              <p:tags r:id="rId42"/>
            </p:custDataLst>
          </p:nvPr>
        </p:nvSpPr>
        <p:spPr>
          <a:xfrm>
            <a:off x="4071330" y="4853663"/>
            <a:ext cx="1683584" cy="453468"/>
          </a:xfrm>
          <a:prstGeom prst="rect">
            <a:avLst/>
          </a:prstGeom>
          <a:gradFill>
            <a:gsLst>
              <a:gs pos="0">
                <a:schemeClr val="accent6">
                  <a:lumMod val="40000"/>
                  <a:lumOff val="60000"/>
                </a:schemeClr>
              </a:gs>
              <a:gs pos="50000">
                <a:schemeClr val="accent1">
                  <a:lumMod val="105000"/>
                  <a:satMod val="103000"/>
                  <a:tint val="73000"/>
                </a:schemeClr>
              </a:gs>
              <a:gs pos="100000">
                <a:schemeClr val="accent1">
                  <a:lumMod val="105000"/>
                  <a:satMod val="109000"/>
                  <a:tint val="81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marL="171450" indent="-171450">
              <a:buFont typeface="Arial" panose="020B0604020202020204" pitchFamily="34" charset="0"/>
              <a:buChar char="•"/>
            </a:pPr>
            <a:r>
              <a:rPr lang="fr-CA" sz="1100" b="1">
                <a:solidFill>
                  <a:schemeClr val="bg1"/>
                </a:solidFill>
                <a:latin typeface="+mj-lt"/>
              </a:rPr>
              <a:t>Soutien à domicile</a:t>
            </a:r>
          </a:p>
        </p:txBody>
      </p:sp>
      <p:sp>
        <p:nvSpPr>
          <p:cNvPr id="156" name="Rectangle 155">
            <a:extLst>
              <a:ext uri="{FF2B5EF4-FFF2-40B4-BE49-F238E27FC236}">
                <a16:creationId xmlns:a16="http://schemas.microsoft.com/office/drawing/2014/main" id="{88B95C05-149A-7EE3-FE42-97C2AD2138B3}"/>
              </a:ext>
            </a:extLst>
          </p:cNvPr>
          <p:cNvSpPr/>
          <p:nvPr>
            <p:custDataLst>
              <p:tags r:id="rId43"/>
            </p:custDataLst>
          </p:nvPr>
        </p:nvSpPr>
        <p:spPr>
          <a:xfrm>
            <a:off x="5793666" y="4839100"/>
            <a:ext cx="656767" cy="453468"/>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100" b="1" dirty="0">
                <a:solidFill>
                  <a:srgbClr val="002060"/>
                </a:solidFill>
                <a:effectLst>
                  <a:outerShdw blurRad="38100" dist="38100" dir="2700000" algn="tl">
                    <a:srgbClr val="000000">
                      <a:alpha val="43137"/>
                    </a:srgbClr>
                  </a:outerShdw>
                </a:effectLst>
                <a:latin typeface="Calibri" panose="020F0502020204030204" pitchFamily="34" charset="0"/>
                <a:ea typeface="Lato Light" panose="020F0502020204030203" pitchFamily="34" charset="0"/>
                <a:cs typeface="Calibri" panose="020F0502020204030204" pitchFamily="34" charset="0"/>
              </a:rPr>
              <a:t>≈ 2,1</a:t>
            </a:r>
            <a:r>
              <a:rPr lang="fr-CA" sz="1100" b="1" dirty="0">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 G$</a:t>
            </a:r>
          </a:p>
        </p:txBody>
      </p:sp>
      <p:cxnSp>
        <p:nvCxnSpPr>
          <p:cNvPr id="83" name="Straight Connector 543">
            <a:extLst>
              <a:ext uri="{FF2B5EF4-FFF2-40B4-BE49-F238E27FC236}">
                <a16:creationId xmlns:a16="http://schemas.microsoft.com/office/drawing/2014/main" id="{1FFE2EC4-02D2-F6CC-A35E-CD06824BC119}"/>
              </a:ext>
            </a:extLst>
          </p:cNvPr>
          <p:cNvCxnSpPr>
            <a:cxnSpLocks/>
            <a:endCxn id="15" idx="0"/>
          </p:cNvCxnSpPr>
          <p:nvPr>
            <p:custDataLst>
              <p:tags r:id="rId44"/>
            </p:custDataLst>
          </p:nvPr>
        </p:nvCxnSpPr>
        <p:spPr>
          <a:xfrm>
            <a:off x="2844557" y="2678468"/>
            <a:ext cx="4405" cy="675765"/>
          </a:xfrm>
          <a:prstGeom prst="line">
            <a:avLst/>
          </a:prstGeom>
          <a:ln w="25400">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sp>
        <p:nvSpPr>
          <p:cNvPr id="88" name="Oval 533">
            <a:extLst>
              <a:ext uri="{FF2B5EF4-FFF2-40B4-BE49-F238E27FC236}">
                <a16:creationId xmlns:a16="http://schemas.microsoft.com/office/drawing/2014/main" id="{3130C996-2D12-21BE-FD49-237CB771DE9D}"/>
              </a:ext>
            </a:extLst>
          </p:cNvPr>
          <p:cNvSpPr/>
          <p:nvPr>
            <p:custDataLst>
              <p:tags r:id="rId45"/>
            </p:custDataLst>
          </p:nvPr>
        </p:nvSpPr>
        <p:spPr>
          <a:xfrm>
            <a:off x="5340774" y="3363723"/>
            <a:ext cx="934991" cy="961925"/>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92" name="Oval 522">
            <a:extLst>
              <a:ext uri="{FF2B5EF4-FFF2-40B4-BE49-F238E27FC236}">
                <a16:creationId xmlns:a16="http://schemas.microsoft.com/office/drawing/2014/main" id="{8AD32286-EBCC-5DCD-66F0-27E057356F03}"/>
              </a:ext>
            </a:extLst>
          </p:cNvPr>
          <p:cNvSpPr/>
          <p:nvPr>
            <p:custDataLst>
              <p:tags r:id="rId46"/>
            </p:custDataLst>
          </p:nvPr>
        </p:nvSpPr>
        <p:spPr>
          <a:xfrm>
            <a:off x="5460874" y="3478903"/>
            <a:ext cx="699331" cy="71947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94" name="Rectangle 93">
            <a:extLst>
              <a:ext uri="{FF2B5EF4-FFF2-40B4-BE49-F238E27FC236}">
                <a16:creationId xmlns:a16="http://schemas.microsoft.com/office/drawing/2014/main" id="{7A91DE28-63CB-9EDE-D7A2-D4DAA20C75A9}"/>
              </a:ext>
            </a:extLst>
          </p:cNvPr>
          <p:cNvSpPr/>
          <p:nvPr>
            <p:custDataLst>
              <p:tags r:id="rId47"/>
            </p:custDataLst>
          </p:nvPr>
        </p:nvSpPr>
        <p:spPr>
          <a:xfrm>
            <a:off x="5401491" y="3548085"/>
            <a:ext cx="802409" cy="523220"/>
          </a:xfrm>
          <a:prstGeom prst="rect">
            <a:avLst/>
          </a:prstGeom>
        </p:spPr>
        <p:txBody>
          <a:bodyPr wrap="square">
            <a:spAutoFit/>
          </a:bodyPr>
          <a:lstStyle/>
          <a:p>
            <a:pPr algn="ctr"/>
            <a:r>
              <a:rPr lang="en-US" sz="1400">
                <a:solidFill>
                  <a:schemeClr val="bg1"/>
                </a:solidFill>
                <a:latin typeface="Roboto Medium" panose="02000000000000000000" pitchFamily="2" charset="0"/>
                <a:ea typeface="Roboto Medium" panose="02000000000000000000" pitchFamily="2" charset="0"/>
                <a:cs typeface="Poppins" pitchFamily="2" charset="77"/>
              </a:rPr>
              <a:t>Avril 2026</a:t>
            </a:r>
          </a:p>
        </p:txBody>
      </p:sp>
      <p:sp>
        <p:nvSpPr>
          <p:cNvPr id="132" name="Rectangle 131">
            <a:extLst>
              <a:ext uri="{FF2B5EF4-FFF2-40B4-BE49-F238E27FC236}">
                <a16:creationId xmlns:a16="http://schemas.microsoft.com/office/drawing/2014/main" id="{70474C3D-1801-0612-1D0C-0AAC425E2E19}"/>
              </a:ext>
            </a:extLst>
          </p:cNvPr>
          <p:cNvSpPr/>
          <p:nvPr>
            <p:custDataLst>
              <p:tags r:id="rId48"/>
            </p:custDataLst>
          </p:nvPr>
        </p:nvSpPr>
        <p:spPr>
          <a:xfrm>
            <a:off x="4940488" y="2739459"/>
            <a:ext cx="1171624" cy="4314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indent="-179388">
              <a:buFont typeface="Arial" panose="020B0604020202020204" pitchFamily="34" charset="0"/>
              <a:buChar char="•"/>
            </a:pPr>
            <a:r>
              <a:rPr lang="fr-CA" sz="1100" b="1">
                <a:latin typeface="Lato Light" panose="020F0502020204030203" pitchFamily="34" charset="0"/>
                <a:ea typeface="Lato Light" panose="020F0502020204030203" pitchFamily="34" charset="0"/>
                <a:cs typeface="Lato Light" panose="020F0502020204030203" pitchFamily="34" charset="0"/>
              </a:rPr>
              <a:t>Services ambulatoires</a:t>
            </a:r>
            <a:r>
              <a:rPr lang="fr-CA" sz="1100"/>
              <a:t> </a:t>
            </a:r>
            <a:endParaRPr lang="fr-CA" sz="1100" b="1">
              <a:latin typeface="Lato Light" panose="020F0502020204030203" pitchFamily="34" charset="0"/>
              <a:ea typeface="Lato Light" panose="020F0502020204030203" pitchFamily="34" charset="0"/>
              <a:cs typeface="Lato Light" panose="020F0502020204030203" pitchFamily="34" charset="0"/>
            </a:endParaRPr>
          </a:p>
        </p:txBody>
      </p:sp>
      <p:cxnSp>
        <p:nvCxnSpPr>
          <p:cNvPr id="133" name="Straight Connector 566">
            <a:extLst>
              <a:ext uri="{FF2B5EF4-FFF2-40B4-BE49-F238E27FC236}">
                <a16:creationId xmlns:a16="http://schemas.microsoft.com/office/drawing/2014/main" id="{DEB48327-6A42-4510-D2BD-3BB236940E4F}"/>
              </a:ext>
            </a:extLst>
          </p:cNvPr>
          <p:cNvCxnSpPr>
            <a:cxnSpLocks/>
            <a:endCxn id="17" idx="0"/>
          </p:cNvCxnSpPr>
          <p:nvPr>
            <p:custDataLst>
              <p:tags r:id="rId49"/>
            </p:custDataLst>
          </p:nvPr>
        </p:nvCxnSpPr>
        <p:spPr>
          <a:xfrm>
            <a:off x="7328584" y="2678468"/>
            <a:ext cx="0" cy="650264"/>
          </a:xfrm>
          <a:prstGeom prst="line">
            <a:avLst/>
          </a:prstGeom>
          <a:ln w="25400">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sp>
        <p:nvSpPr>
          <p:cNvPr id="137" name="Rectangle 136">
            <a:extLst>
              <a:ext uri="{FF2B5EF4-FFF2-40B4-BE49-F238E27FC236}">
                <a16:creationId xmlns:a16="http://schemas.microsoft.com/office/drawing/2014/main" id="{D906E144-BA57-1222-34FF-3C36BA9A68B8}"/>
              </a:ext>
            </a:extLst>
          </p:cNvPr>
          <p:cNvSpPr/>
          <p:nvPr>
            <p:custDataLst>
              <p:tags r:id="rId50"/>
            </p:custDataLst>
          </p:nvPr>
        </p:nvSpPr>
        <p:spPr>
          <a:xfrm>
            <a:off x="6121439" y="2743200"/>
            <a:ext cx="801188" cy="42440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100" b="1">
                <a:solidFill>
                  <a:srgbClr val="002060"/>
                </a:solidFill>
                <a:effectLst>
                  <a:outerShdw blurRad="38100" dist="38100" dir="2700000" algn="tl">
                    <a:srgbClr val="000000">
                      <a:alpha val="43137"/>
                    </a:srgbClr>
                  </a:outerShdw>
                </a:effectLst>
                <a:ea typeface="Lato Light" panose="020F0502020204030203" pitchFamily="34" charset="0"/>
                <a:cs typeface="Lato Light" panose="020F0502020204030203" pitchFamily="34" charset="0"/>
              </a:rPr>
              <a:t>+ 0,7 G$</a:t>
            </a:r>
          </a:p>
        </p:txBody>
      </p:sp>
      <p:pic>
        <p:nvPicPr>
          <p:cNvPr id="138" name="Image 137">
            <a:extLst>
              <a:ext uri="{FF2B5EF4-FFF2-40B4-BE49-F238E27FC236}">
                <a16:creationId xmlns:a16="http://schemas.microsoft.com/office/drawing/2014/main" id="{BD54645A-66D8-061E-80BA-52DE9751DE45}"/>
              </a:ext>
            </a:extLst>
          </p:cNvPr>
          <p:cNvPicPr>
            <a:picLocks noChangeAspect="1"/>
          </p:cNvPicPr>
          <p:nvPr>
            <p:custDataLst>
              <p:tags r:id="rId51"/>
            </p:custDataLst>
          </p:nvPr>
        </p:nvPicPr>
        <p:blipFill rotWithShape="1">
          <a:blip r:embed="rId57"/>
          <a:srcRect l="7192"/>
          <a:stretch/>
        </p:blipFill>
        <p:spPr>
          <a:xfrm>
            <a:off x="6536264" y="5404329"/>
            <a:ext cx="1089309" cy="946189"/>
          </a:xfrm>
          <a:prstGeom prst="rect">
            <a:avLst/>
          </a:prstGeom>
        </p:spPr>
      </p:pic>
      <p:cxnSp>
        <p:nvCxnSpPr>
          <p:cNvPr id="139" name="Straight Connector 566">
            <a:extLst>
              <a:ext uri="{FF2B5EF4-FFF2-40B4-BE49-F238E27FC236}">
                <a16:creationId xmlns:a16="http://schemas.microsoft.com/office/drawing/2014/main" id="{CC29F201-B46F-028B-D645-40942B87876C}"/>
              </a:ext>
            </a:extLst>
          </p:cNvPr>
          <p:cNvCxnSpPr>
            <a:cxnSpLocks/>
            <a:endCxn id="88" idx="0"/>
          </p:cNvCxnSpPr>
          <p:nvPr>
            <p:custDataLst>
              <p:tags r:id="rId52"/>
            </p:custDataLst>
          </p:nvPr>
        </p:nvCxnSpPr>
        <p:spPr>
          <a:xfrm>
            <a:off x="5804822" y="3225645"/>
            <a:ext cx="3448" cy="138078"/>
          </a:xfrm>
          <a:prstGeom prst="line">
            <a:avLst/>
          </a:prstGeom>
          <a:ln w="25400">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4ED878A6-33BC-6CC6-A318-DF58004435CD}"/>
              </a:ext>
            </a:extLst>
          </p:cNvPr>
          <p:cNvSpPr txBox="1"/>
          <p:nvPr/>
        </p:nvSpPr>
        <p:spPr>
          <a:xfrm>
            <a:off x="1295564" y="1078011"/>
            <a:ext cx="8090419" cy="369332"/>
          </a:xfrm>
          <a:prstGeom prst="rect">
            <a:avLst/>
          </a:prstGeom>
          <a:noFill/>
        </p:spPr>
        <p:txBody>
          <a:bodyPr wrap="square" rtlCol="0">
            <a:spAutoFit/>
          </a:bodyPr>
          <a:lstStyle/>
          <a:p>
            <a:r>
              <a:rPr lang="fr-CA" i="1" u="sng" dirty="0"/>
              <a:t>Séquence planifiée en évolution pour les activités au-delà de la santé physique</a:t>
            </a:r>
          </a:p>
        </p:txBody>
      </p:sp>
    </p:spTree>
    <p:extLst>
      <p:ext uri="{BB962C8B-B14F-4D97-AF65-F5344CB8AC3E}">
        <p14:creationId xmlns:p14="http://schemas.microsoft.com/office/powerpoint/2010/main" val="4143453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350">
            <a:extLst>
              <a:ext uri="{FF2B5EF4-FFF2-40B4-BE49-F238E27FC236}">
                <a16:creationId xmlns:a16="http://schemas.microsoft.com/office/drawing/2014/main" id="{D90B0D81-356E-BCEC-DCC9-19F1FEF35E30}"/>
              </a:ext>
            </a:extLst>
          </p:cNvPr>
          <p:cNvSpPr txBox="1"/>
          <p:nvPr>
            <p:custDataLst>
              <p:tags r:id="rId1"/>
            </p:custDataLst>
          </p:nvPr>
        </p:nvSpPr>
        <p:spPr>
          <a:xfrm>
            <a:off x="274018" y="401951"/>
            <a:ext cx="9390129" cy="507831"/>
          </a:xfrm>
          <a:prstGeom prst="rect">
            <a:avLst/>
          </a:prstGeom>
          <a:noFill/>
        </p:spPr>
        <p:txBody>
          <a:bodyPr wrap="square" rtlCol="0">
            <a:spAutoFit/>
          </a:bodyPr>
          <a:lstStyle/>
          <a:p>
            <a:pPr defTabSz="914400">
              <a:lnSpc>
                <a:spcPct val="90000"/>
              </a:lnSpc>
              <a:spcBef>
                <a:spcPct val="0"/>
              </a:spcBef>
            </a:pPr>
            <a:r>
              <a:rPr lang="fr-CA" sz="3000" b="1">
                <a:ea typeface="+mj-ea"/>
                <a:cs typeface="+mj-cs"/>
              </a:rPr>
              <a:t>Projection du déploiement 2023-2033 des modèles de FAP </a:t>
            </a:r>
          </a:p>
        </p:txBody>
      </p:sp>
      <p:sp>
        <p:nvSpPr>
          <p:cNvPr id="11" name="Freeform 4">
            <a:extLst>
              <a:ext uri="{FF2B5EF4-FFF2-40B4-BE49-F238E27FC236}">
                <a16:creationId xmlns:a16="http://schemas.microsoft.com/office/drawing/2014/main" id="{7DE86454-FAE8-ED77-55AD-4E6761A75A1D}"/>
              </a:ext>
            </a:extLst>
          </p:cNvPr>
          <p:cNvSpPr>
            <a:spLocks noChangeArrowheads="1"/>
          </p:cNvSpPr>
          <p:nvPr>
            <p:custDataLst>
              <p:tags r:id="rId2"/>
            </p:custDataLst>
          </p:nvPr>
        </p:nvSpPr>
        <p:spPr bwMode="auto">
          <a:xfrm>
            <a:off x="10352119" y="10909371"/>
            <a:ext cx="362868" cy="447986"/>
          </a:xfrm>
          <a:custGeom>
            <a:avLst/>
            <a:gdLst>
              <a:gd name="T0" fmla="*/ 174 w 358"/>
              <a:gd name="T1" fmla="*/ 0 h 442"/>
              <a:gd name="T2" fmla="*/ 357 w 358"/>
              <a:gd name="T3" fmla="*/ 441 h 442"/>
              <a:gd name="T4" fmla="*/ 174 w 358"/>
              <a:gd name="T5" fmla="*/ 341 h 442"/>
              <a:gd name="T6" fmla="*/ 0 w 358"/>
              <a:gd name="T7" fmla="*/ 441 h 442"/>
              <a:gd name="T8" fmla="*/ 174 w 358"/>
              <a:gd name="T9" fmla="*/ 0 h 442"/>
            </a:gdLst>
            <a:ahLst/>
            <a:cxnLst>
              <a:cxn ang="0">
                <a:pos x="T0" y="T1"/>
              </a:cxn>
              <a:cxn ang="0">
                <a:pos x="T2" y="T3"/>
              </a:cxn>
              <a:cxn ang="0">
                <a:pos x="T4" y="T5"/>
              </a:cxn>
              <a:cxn ang="0">
                <a:pos x="T6" y="T7"/>
              </a:cxn>
              <a:cxn ang="0">
                <a:pos x="T8" y="T9"/>
              </a:cxn>
            </a:cxnLst>
            <a:rect l="0" t="0" r="r" b="b"/>
            <a:pathLst>
              <a:path w="358" h="442">
                <a:moveTo>
                  <a:pt x="174" y="0"/>
                </a:moveTo>
                <a:lnTo>
                  <a:pt x="357" y="441"/>
                </a:lnTo>
                <a:lnTo>
                  <a:pt x="174" y="341"/>
                </a:lnTo>
                <a:lnTo>
                  <a:pt x="0" y="441"/>
                </a:lnTo>
                <a:lnTo>
                  <a:pt x="174" y="0"/>
                </a:lnTo>
              </a:path>
            </a:pathLst>
          </a:custGeom>
          <a:solidFill>
            <a:schemeClr val="tx1">
              <a:lumMod val="20000"/>
              <a:lumOff val="80000"/>
            </a:schemeClr>
          </a:solidFill>
          <a:ln>
            <a:noFill/>
          </a:ln>
          <a:effectLst/>
        </p:spPr>
        <p:txBody>
          <a:bodyPr wrap="none" anchor="ctr"/>
          <a:lstStyle/>
          <a:p>
            <a:endParaRPr lang="fr-CA" sz="900"/>
          </a:p>
        </p:txBody>
      </p:sp>
      <p:sp>
        <p:nvSpPr>
          <p:cNvPr id="67" name="Espace réservé du numéro de diapositive 3">
            <a:extLst>
              <a:ext uri="{FF2B5EF4-FFF2-40B4-BE49-F238E27FC236}">
                <a16:creationId xmlns:a16="http://schemas.microsoft.com/office/drawing/2014/main" id="{55E8D070-9B58-44A3-853E-DA14B340230F}"/>
              </a:ext>
            </a:extLst>
          </p:cNvPr>
          <p:cNvSpPr txBox="1">
            <a:spLocks/>
          </p:cNvSpPr>
          <p:nvPr>
            <p:custDataLst>
              <p:tags r:id="rId3"/>
            </p:custDataLst>
          </p:nvPr>
        </p:nvSpPr>
        <p:spPr>
          <a:xfrm>
            <a:off x="3856109" y="6447829"/>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7</a:t>
            </a:fld>
            <a:endParaRPr lang="fr-CA" sz="2000" b="1" dirty="0">
              <a:solidFill>
                <a:srgbClr val="2D2E83"/>
              </a:solidFill>
            </a:endParaRPr>
          </a:p>
        </p:txBody>
      </p:sp>
      <p:grpSp>
        <p:nvGrpSpPr>
          <p:cNvPr id="75" name="Group 84">
            <a:extLst>
              <a:ext uri="{FF2B5EF4-FFF2-40B4-BE49-F238E27FC236}">
                <a16:creationId xmlns:a16="http://schemas.microsoft.com/office/drawing/2014/main" id="{F0A94B3D-1739-479C-9DB9-FC607BA60DBC}"/>
              </a:ext>
            </a:extLst>
          </p:cNvPr>
          <p:cNvGrpSpPr/>
          <p:nvPr>
            <p:custDataLst>
              <p:tags r:id="rId4"/>
            </p:custDataLst>
          </p:nvPr>
        </p:nvGrpSpPr>
        <p:grpSpPr>
          <a:xfrm>
            <a:off x="2005054" y="1058320"/>
            <a:ext cx="9592701" cy="5539276"/>
            <a:chOff x="1667095" y="900238"/>
            <a:chExt cx="6943505" cy="5386730"/>
          </a:xfrm>
        </p:grpSpPr>
        <p:grpSp>
          <p:nvGrpSpPr>
            <p:cNvPr id="124" name="Group 129">
              <a:extLst>
                <a:ext uri="{FF2B5EF4-FFF2-40B4-BE49-F238E27FC236}">
                  <a16:creationId xmlns:a16="http://schemas.microsoft.com/office/drawing/2014/main" id="{C02C2BB6-5E02-44B8-9D9A-6FFEB9FC8C35}"/>
                </a:ext>
              </a:extLst>
            </p:cNvPr>
            <p:cNvGrpSpPr/>
            <p:nvPr/>
          </p:nvGrpSpPr>
          <p:grpSpPr>
            <a:xfrm>
              <a:off x="3080750" y="900238"/>
              <a:ext cx="5529850" cy="5386730"/>
              <a:chOff x="3080750" y="900238"/>
              <a:chExt cx="5529850" cy="5386730"/>
            </a:xfrm>
          </p:grpSpPr>
          <p:grpSp>
            <p:nvGrpSpPr>
              <p:cNvPr id="125" name="Group 130">
                <a:extLst>
                  <a:ext uri="{FF2B5EF4-FFF2-40B4-BE49-F238E27FC236}">
                    <a16:creationId xmlns:a16="http://schemas.microsoft.com/office/drawing/2014/main" id="{0E035971-BFBE-456A-9D2A-85E6F715EAA2}"/>
                  </a:ext>
                </a:extLst>
              </p:cNvPr>
              <p:cNvGrpSpPr/>
              <p:nvPr/>
            </p:nvGrpSpPr>
            <p:grpSpPr>
              <a:xfrm>
                <a:off x="7458285" y="900238"/>
                <a:ext cx="1152315" cy="1462512"/>
                <a:chOff x="7120032" y="900238"/>
                <a:chExt cx="1017271" cy="1462512"/>
              </a:xfrm>
            </p:grpSpPr>
            <p:grpSp>
              <p:nvGrpSpPr>
                <p:cNvPr id="171" name="Group 182">
                  <a:extLst>
                    <a:ext uri="{FF2B5EF4-FFF2-40B4-BE49-F238E27FC236}">
                      <a16:creationId xmlns:a16="http://schemas.microsoft.com/office/drawing/2014/main" id="{80369A11-2573-44ED-BBBA-E1AB8C92186E}"/>
                    </a:ext>
                  </a:extLst>
                </p:cNvPr>
                <p:cNvGrpSpPr/>
                <p:nvPr/>
              </p:nvGrpSpPr>
              <p:grpSpPr>
                <a:xfrm flipH="1">
                  <a:off x="7120032" y="900238"/>
                  <a:ext cx="872198" cy="858310"/>
                  <a:chOff x="1833683" y="917613"/>
                  <a:chExt cx="945608" cy="930552"/>
                </a:xfrm>
              </p:grpSpPr>
              <p:sp>
                <p:nvSpPr>
                  <p:cNvPr id="173" name="Rectangle 59">
                    <a:extLst>
                      <a:ext uri="{FF2B5EF4-FFF2-40B4-BE49-F238E27FC236}">
                        <a16:creationId xmlns:a16="http://schemas.microsoft.com/office/drawing/2014/main" id="{3FF3F71A-1159-48CF-806A-473D0C385C25}"/>
                      </a:ext>
                    </a:extLst>
                  </p:cNvPr>
                  <p:cNvSpPr/>
                  <p:nvPr/>
                </p:nvSpPr>
                <p:spPr>
                  <a:xfrm rot="17691729">
                    <a:off x="2408062" y="801887"/>
                    <a:ext cx="84909" cy="657548"/>
                  </a:xfrm>
                  <a:custGeom>
                    <a:avLst/>
                    <a:gdLst>
                      <a:gd name="connsiteX0" fmla="*/ 0 w 361245"/>
                      <a:gd name="connsiteY0" fmla="*/ 0 h 930552"/>
                      <a:gd name="connsiteX1" fmla="*/ 361245 w 361245"/>
                      <a:gd name="connsiteY1" fmla="*/ 0 h 930552"/>
                      <a:gd name="connsiteX2" fmla="*/ 361245 w 361245"/>
                      <a:gd name="connsiteY2" fmla="*/ 930552 h 930552"/>
                      <a:gd name="connsiteX3" fmla="*/ 0 w 361245"/>
                      <a:gd name="connsiteY3" fmla="*/ 930552 h 930552"/>
                      <a:gd name="connsiteX4" fmla="*/ 0 w 361245"/>
                      <a:gd name="connsiteY4" fmla="*/ 0 h 930552"/>
                      <a:gd name="connsiteX0" fmla="*/ 0 w 361245"/>
                      <a:gd name="connsiteY0" fmla="*/ 930552 h 930552"/>
                      <a:gd name="connsiteX1" fmla="*/ 361245 w 361245"/>
                      <a:gd name="connsiteY1" fmla="*/ 0 h 930552"/>
                      <a:gd name="connsiteX2" fmla="*/ 361245 w 361245"/>
                      <a:gd name="connsiteY2" fmla="*/ 930552 h 930552"/>
                      <a:gd name="connsiteX3" fmla="*/ 0 w 361245"/>
                      <a:gd name="connsiteY3" fmla="*/ 930552 h 930552"/>
                      <a:gd name="connsiteX0" fmla="*/ 0 w 361245"/>
                      <a:gd name="connsiteY0" fmla="*/ 873042 h 873042"/>
                      <a:gd name="connsiteX1" fmla="*/ 156326 w 361245"/>
                      <a:gd name="connsiteY1" fmla="*/ 0 h 873042"/>
                      <a:gd name="connsiteX2" fmla="*/ 361245 w 361245"/>
                      <a:gd name="connsiteY2" fmla="*/ 873042 h 873042"/>
                      <a:gd name="connsiteX3" fmla="*/ 0 w 361245"/>
                      <a:gd name="connsiteY3" fmla="*/ 873042 h 873042"/>
                    </a:gdLst>
                    <a:ahLst/>
                    <a:cxnLst>
                      <a:cxn ang="0">
                        <a:pos x="connsiteX0" y="connsiteY0"/>
                      </a:cxn>
                      <a:cxn ang="0">
                        <a:pos x="connsiteX1" y="connsiteY1"/>
                      </a:cxn>
                      <a:cxn ang="0">
                        <a:pos x="connsiteX2" y="connsiteY2"/>
                      </a:cxn>
                      <a:cxn ang="0">
                        <a:pos x="connsiteX3" y="connsiteY3"/>
                      </a:cxn>
                    </a:cxnLst>
                    <a:rect l="l" t="t" r="r" b="b"/>
                    <a:pathLst>
                      <a:path w="361245" h="873042">
                        <a:moveTo>
                          <a:pt x="0" y="873042"/>
                        </a:moveTo>
                        <a:lnTo>
                          <a:pt x="156326" y="0"/>
                        </a:lnTo>
                        <a:lnTo>
                          <a:pt x="361245" y="873042"/>
                        </a:lnTo>
                        <a:lnTo>
                          <a:pt x="0" y="873042"/>
                        </a:lnTo>
                        <a:close/>
                      </a:path>
                    </a:pathLst>
                  </a:custGeom>
                  <a:gradFill>
                    <a:gsLst>
                      <a:gs pos="100000">
                        <a:schemeClr val="bg1">
                          <a:alpha val="0"/>
                        </a:schemeClr>
                      </a:gs>
                      <a:gs pos="34000">
                        <a:schemeClr val="tx1">
                          <a:alpha val="19000"/>
                        </a:schemeClr>
                      </a:gs>
                    </a:gsLst>
                    <a:lin ang="8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sp>
                <p:nvSpPr>
                  <p:cNvPr id="174" name="Rectangle 59">
                    <a:extLst>
                      <a:ext uri="{FF2B5EF4-FFF2-40B4-BE49-F238E27FC236}">
                        <a16:creationId xmlns:a16="http://schemas.microsoft.com/office/drawing/2014/main" id="{3C0EEDA3-E6F2-4C3D-9401-379AB82C36BE}"/>
                      </a:ext>
                    </a:extLst>
                  </p:cNvPr>
                  <p:cNvSpPr/>
                  <p:nvPr/>
                </p:nvSpPr>
                <p:spPr>
                  <a:xfrm rot="1764518">
                    <a:off x="1833683" y="917613"/>
                    <a:ext cx="84909" cy="930552"/>
                  </a:xfrm>
                  <a:custGeom>
                    <a:avLst/>
                    <a:gdLst>
                      <a:gd name="connsiteX0" fmla="*/ 0 w 361245"/>
                      <a:gd name="connsiteY0" fmla="*/ 0 h 930552"/>
                      <a:gd name="connsiteX1" fmla="*/ 361245 w 361245"/>
                      <a:gd name="connsiteY1" fmla="*/ 0 h 930552"/>
                      <a:gd name="connsiteX2" fmla="*/ 361245 w 361245"/>
                      <a:gd name="connsiteY2" fmla="*/ 930552 h 930552"/>
                      <a:gd name="connsiteX3" fmla="*/ 0 w 361245"/>
                      <a:gd name="connsiteY3" fmla="*/ 930552 h 930552"/>
                      <a:gd name="connsiteX4" fmla="*/ 0 w 361245"/>
                      <a:gd name="connsiteY4" fmla="*/ 0 h 930552"/>
                      <a:gd name="connsiteX0" fmla="*/ 0 w 361245"/>
                      <a:gd name="connsiteY0" fmla="*/ 930552 h 930552"/>
                      <a:gd name="connsiteX1" fmla="*/ 361245 w 361245"/>
                      <a:gd name="connsiteY1" fmla="*/ 0 h 930552"/>
                      <a:gd name="connsiteX2" fmla="*/ 361245 w 361245"/>
                      <a:gd name="connsiteY2" fmla="*/ 930552 h 930552"/>
                      <a:gd name="connsiteX3" fmla="*/ 0 w 361245"/>
                      <a:gd name="connsiteY3" fmla="*/ 930552 h 930552"/>
                    </a:gdLst>
                    <a:ahLst/>
                    <a:cxnLst>
                      <a:cxn ang="0">
                        <a:pos x="connsiteX0" y="connsiteY0"/>
                      </a:cxn>
                      <a:cxn ang="0">
                        <a:pos x="connsiteX1" y="connsiteY1"/>
                      </a:cxn>
                      <a:cxn ang="0">
                        <a:pos x="connsiteX2" y="connsiteY2"/>
                      </a:cxn>
                      <a:cxn ang="0">
                        <a:pos x="connsiteX3" y="connsiteY3"/>
                      </a:cxn>
                    </a:cxnLst>
                    <a:rect l="l" t="t" r="r" b="b"/>
                    <a:pathLst>
                      <a:path w="361245" h="930552">
                        <a:moveTo>
                          <a:pt x="0" y="930552"/>
                        </a:moveTo>
                        <a:lnTo>
                          <a:pt x="361245" y="0"/>
                        </a:lnTo>
                        <a:lnTo>
                          <a:pt x="361245" y="930552"/>
                        </a:lnTo>
                        <a:lnTo>
                          <a:pt x="0" y="930552"/>
                        </a:lnTo>
                        <a:close/>
                      </a:path>
                    </a:pathLst>
                  </a:custGeom>
                  <a:gradFill>
                    <a:gsLst>
                      <a:gs pos="100000">
                        <a:schemeClr val="bg1">
                          <a:alpha val="0"/>
                        </a:schemeClr>
                      </a:gs>
                      <a:gs pos="34000">
                        <a:schemeClr val="tx1">
                          <a:alpha val="19000"/>
                        </a:schemeClr>
                      </a:gs>
                    </a:gsLst>
                    <a:lin ang="81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sp>
              <p:nvSpPr>
                <p:cNvPr id="172" name="Freeform: Shape 183">
                  <a:extLst>
                    <a:ext uri="{FF2B5EF4-FFF2-40B4-BE49-F238E27FC236}">
                      <a16:creationId xmlns:a16="http://schemas.microsoft.com/office/drawing/2014/main" id="{D27A8397-C005-4EE7-9D21-BCF0320949D4}"/>
                    </a:ext>
                  </a:extLst>
                </p:cNvPr>
                <p:cNvSpPr/>
                <p:nvPr/>
              </p:nvSpPr>
              <p:spPr>
                <a:xfrm>
                  <a:off x="7146237" y="967439"/>
                  <a:ext cx="991066" cy="1395311"/>
                </a:xfrm>
                <a:custGeom>
                  <a:avLst/>
                  <a:gdLst>
                    <a:gd name="connsiteX0" fmla="*/ 560899 w 988225"/>
                    <a:gd name="connsiteY0" fmla="*/ 0 h 1389438"/>
                    <a:gd name="connsiteX1" fmla="*/ 562685 w 988225"/>
                    <a:gd name="connsiteY1" fmla="*/ 3170 h 1389438"/>
                    <a:gd name="connsiteX2" fmla="*/ 562203 w 988225"/>
                    <a:gd name="connsiteY2" fmla="*/ 3442 h 1389438"/>
                    <a:gd name="connsiteX3" fmla="*/ 829414 w 988225"/>
                    <a:gd name="connsiteY3" fmla="*/ 476671 h 1389438"/>
                    <a:gd name="connsiteX4" fmla="*/ 988225 w 988225"/>
                    <a:gd name="connsiteY4" fmla="*/ 758596 h 1389438"/>
                    <a:gd name="connsiteX5" fmla="*/ 948931 w 988225"/>
                    <a:gd name="connsiteY5" fmla="*/ 749124 h 1389438"/>
                    <a:gd name="connsiteX6" fmla="*/ 948931 w 988225"/>
                    <a:gd name="connsiteY6" fmla="*/ 725121 h 1389438"/>
                    <a:gd name="connsiteX7" fmla="*/ 866302 w 988225"/>
                    <a:gd name="connsiteY7" fmla="*/ 725121 h 1389438"/>
                    <a:gd name="connsiteX8" fmla="*/ 866302 w 988225"/>
                    <a:gd name="connsiteY8" fmla="*/ 1389438 h 1389438"/>
                    <a:gd name="connsiteX9" fmla="*/ 95141 w 988225"/>
                    <a:gd name="connsiteY9" fmla="*/ 1004135 h 1389438"/>
                    <a:gd name="connsiteX10" fmla="*/ 89299 w 988225"/>
                    <a:gd name="connsiteY10" fmla="*/ 320269 h 1389438"/>
                    <a:gd name="connsiteX11" fmla="*/ 0 w 988225"/>
                    <a:gd name="connsiteY11" fmla="*/ 273378 h 1389438"/>
                    <a:gd name="connsiteX12" fmla="*/ 560899 w 988225"/>
                    <a:gd name="connsiteY12" fmla="*/ 0 h 1389438"/>
                    <a:gd name="connsiteX0" fmla="*/ 560899 w 988225"/>
                    <a:gd name="connsiteY0" fmla="*/ 0 h 1389438"/>
                    <a:gd name="connsiteX1" fmla="*/ 562685 w 988225"/>
                    <a:gd name="connsiteY1" fmla="*/ 3170 h 1389438"/>
                    <a:gd name="connsiteX2" fmla="*/ 562203 w 988225"/>
                    <a:gd name="connsiteY2" fmla="*/ 3442 h 1389438"/>
                    <a:gd name="connsiteX3" fmla="*/ 829414 w 988225"/>
                    <a:gd name="connsiteY3" fmla="*/ 476671 h 1389438"/>
                    <a:gd name="connsiteX4" fmla="*/ 988225 w 988225"/>
                    <a:gd name="connsiteY4" fmla="*/ 758596 h 1389438"/>
                    <a:gd name="connsiteX5" fmla="*/ 948931 w 988225"/>
                    <a:gd name="connsiteY5" fmla="*/ 725121 h 1389438"/>
                    <a:gd name="connsiteX6" fmla="*/ 866302 w 988225"/>
                    <a:gd name="connsiteY6" fmla="*/ 725121 h 1389438"/>
                    <a:gd name="connsiteX7" fmla="*/ 866302 w 988225"/>
                    <a:gd name="connsiteY7" fmla="*/ 1389438 h 1389438"/>
                    <a:gd name="connsiteX8" fmla="*/ 95141 w 988225"/>
                    <a:gd name="connsiteY8" fmla="*/ 1004135 h 1389438"/>
                    <a:gd name="connsiteX9" fmla="*/ 89299 w 988225"/>
                    <a:gd name="connsiteY9" fmla="*/ 320269 h 1389438"/>
                    <a:gd name="connsiteX10" fmla="*/ 0 w 988225"/>
                    <a:gd name="connsiteY10" fmla="*/ 273378 h 1389438"/>
                    <a:gd name="connsiteX11" fmla="*/ 560899 w 988225"/>
                    <a:gd name="connsiteY11" fmla="*/ 0 h 1389438"/>
                    <a:gd name="connsiteX0" fmla="*/ 560899 w 988225"/>
                    <a:gd name="connsiteY0" fmla="*/ 0 h 1389438"/>
                    <a:gd name="connsiteX1" fmla="*/ 562685 w 988225"/>
                    <a:gd name="connsiteY1" fmla="*/ 3170 h 1389438"/>
                    <a:gd name="connsiteX2" fmla="*/ 562203 w 988225"/>
                    <a:gd name="connsiteY2" fmla="*/ 3442 h 1389438"/>
                    <a:gd name="connsiteX3" fmla="*/ 829414 w 988225"/>
                    <a:gd name="connsiteY3" fmla="*/ 476671 h 1389438"/>
                    <a:gd name="connsiteX4" fmla="*/ 988225 w 988225"/>
                    <a:gd name="connsiteY4" fmla="*/ 758596 h 1389438"/>
                    <a:gd name="connsiteX5" fmla="*/ 866302 w 988225"/>
                    <a:gd name="connsiteY5" fmla="*/ 725121 h 1389438"/>
                    <a:gd name="connsiteX6" fmla="*/ 866302 w 988225"/>
                    <a:gd name="connsiteY6" fmla="*/ 1389438 h 1389438"/>
                    <a:gd name="connsiteX7" fmla="*/ 95141 w 988225"/>
                    <a:gd name="connsiteY7" fmla="*/ 1004135 h 1389438"/>
                    <a:gd name="connsiteX8" fmla="*/ 89299 w 988225"/>
                    <a:gd name="connsiteY8" fmla="*/ 320269 h 1389438"/>
                    <a:gd name="connsiteX9" fmla="*/ 0 w 988225"/>
                    <a:gd name="connsiteY9" fmla="*/ 273378 h 1389438"/>
                    <a:gd name="connsiteX10" fmla="*/ 560899 w 988225"/>
                    <a:gd name="connsiteY10" fmla="*/ 0 h 1389438"/>
                    <a:gd name="connsiteX0" fmla="*/ 560899 w 988225"/>
                    <a:gd name="connsiteY0" fmla="*/ 0 h 1389438"/>
                    <a:gd name="connsiteX1" fmla="*/ 562685 w 988225"/>
                    <a:gd name="connsiteY1" fmla="*/ 3170 h 1389438"/>
                    <a:gd name="connsiteX2" fmla="*/ 562203 w 988225"/>
                    <a:gd name="connsiteY2" fmla="*/ 3442 h 1389438"/>
                    <a:gd name="connsiteX3" fmla="*/ 829414 w 988225"/>
                    <a:gd name="connsiteY3" fmla="*/ 476671 h 1389438"/>
                    <a:gd name="connsiteX4" fmla="*/ 988225 w 988225"/>
                    <a:gd name="connsiteY4" fmla="*/ 758596 h 1389438"/>
                    <a:gd name="connsiteX5" fmla="*/ 875827 w 988225"/>
                    <a:gd name="connsiteY5" fmla="*/ 725121 h 1389438"/>
                    <a:gd name="connsiteX6" fmla="*/ 866302 w 988225"/>
                    <a:gd name="connsiteY6" fmla="*/ 1389438 h 1389438"/>
                    <a:gd name="connsiteX7" fmla="*/ 95141 w 988225"/>
                    <a:gd name="connsiteY7" fmla="*/ 1004135 h 1389438"/>
                    <a:gd name="connsiteX8" fmla="*/ 89299 w 988225"/>
                    <a:gd name="connsiteY8" fmla="*/ 320269 h 1389438"/>
                    <a:gd name="connsiteX9" fmla="*/ 0 w 988225"/>
                    <a:gd name="connsiteY9" fmla="*/ 273378 h 1389438"/>
                    <a:gd name="connsiteX10" fmla="*/ 560899 w 988225"/>
                    <a:gd name="connsiteY10" fmla="*/ 0 h 1389438"/>
                    <a:gd name="connsiteX0" fmla="*/ 560899 w 988225"/>
                    <a:gd name="connsiteY0" fmla="*/ 0 h 1389438"/>
                    <a:gd name="connsiteX1" fmla="*/ 562685 w 988225"/>
                    <a:gd name="connsiteY1" fmla="*/ 3170 h 1389438"/>
                    <a:gd name="connsiteX2" fmla="*/ 562203 w 988225"/>
                    <a:gd name="connsiteY2" fmla="*/ 3442 h 1389438"/>
                    <a:gd name="connsiteX3" fmla="*/ 829414 w 988225"/>
                    <a:gd name="connsiteY3" fmla="*/ 476671 h 1389438"/>
                    <a:gd name="connsiteX4" fmla="*/ 988225 w 988225"/>
                    <a:gd name="connsiteY4" fmla="*/ 758596 h 1389438"/>
                    <a:gd name="connsiteX5" fmla="*/ 875827 w 988225"/>
                    <a:gd name="connsiteY5" fmla="*/ 725121 h 1389438"/>
                    <a:gd name="connsiteX6" fmla="*/ 868683 w 988225"/>
                    <a:gd name="connsiteY6" fmla="*/ 1389438 h 1389438"/>
                    <a:gd name="connsiteX7" fmla="*/ 95141 w 988225"/>
                    <a:gd name="connsiteY7" fmla="*/ 1004135 h 1389438"/>
                    <a:gd name="connsiteX8" fmla="*/ 89299 w 988225"/>
                    <a:gd name="connsiteY8" fmla="*/ 320269 h 1389438"/>
                    <a:gd name="connsiteX9" fmla="*/ 0 w 988225"/>
                    <a:gd name="connsiteY9" fmla="*/ 273378 h 1389438"/>
                    <a:gd name="connsiteX10" fmla="*/ 560899 w 988225"/>
                    <a:gd name="connsiteY10" fmla="*/ 0 h 1389438"/>
                    <a:gd name="connsiteX0" fmla="*/ 560899 w 988225"/>
                    <a:gd name="connsiteY0" fmla="*/ 0 h 1389438"/>
                    <a:gd name="connsiteX1" fmla="*/ 562685 w 988225"/>
                    <a:gd name="connsiteY1" fmla="*/ 3170 h 1389438"/>
                    <a:gd name="connsiteX2" fmla="*/ 562203 w 988225"/>
                    <a:gd name="connsiteY2" fmla="*/ 3442 h 1389438"/>
                    <a:gd name="connsiteX3" fmla="*/ 829414 w 988225"/>
                    <a:gd name="connsiteY3" fmla="*/ 476671 h 1389438"/>
                    <a:gd name="connsiteX4" fmla="*/ 988225 w 988225"/>
                    <a:gd name="connsiteY4" fmla="*/ 758596 h 1389438"/>
                    <a:gd name="connsiteX5" fmla="*/ 878208 w 988225"/>
                    <a:gd name="connsiteY5" fmla="*/ 744171 h 1389438"/>
                    <a:gd name="connsiteX6" fmla="*/ 868683 w 988225"/>
                    <a:gd name="connsiteY6" fmla="*/ 1389438 h 1389438"/>
                    <a:gd name="connsiteX7" fmla="*/ 95141 w 988225"/>
                    <a:gd name="connsiteY7" fmla="*/ 1004135 h 1389438"/>
                    <a:gd name="connsiteX8" fmla="*/ 89299 w 988225"/>
                    <a:gd name="connsiteY8" fmla="*/ 320269 h 1389438"/>
                    <a:gd name="connsiteX9" fmla="*/ 0 w 988225"/>
                    <a:gd name="connsiteY9" fmla="*/ 273378 h 1389438"/>
                    <a:gd name="connsiteX10" fmla="*/ 560899 w 988225"/>
                    <a:gd name="connsiteY10" fmla="*/ 0 h 1389438"/>
                    <a:gd name="connsiteX0" fmla="*/ 560899 w 988225"/>
                    <a:gd name="connsiteY0" fmla="*/ 0 h 1389438"/>
                    <a:gd name="connsiteX1" fmla="*/ 562685 w 988225"/>
                    <a:gd name="connsiteY1" fmla="*/ 3170 h 1389438"/>
                    <a:gd name="connsiteX2" fmla="*/ 562203 w 988225"/>
                    <a:gd name="connsiteY2" fmla="*/ 3442 h 1389438"/>
                    <a:gd name="connsiteX3" fmla="*/ 829414 w 988225"/>
                    <a:gd name="connsiteY3" fmla="*/ 476671 h 1389438"/>
                    <a:gd name="connsiteX4" fmla="*/ 988225 w 988225"/>
                    <a:gd name="connsiteY4" fmla="*/ 758596 h 1389438"/>
                    <a:gd name="connsiteX5" fmla="*/ 871064 w 988225"/>
                    <a:gd name="connsiteY5" fmla="*/ 744171 h 1389438"/>
                    <a:gd name="connsiteX6" fmla="*/ 868683 w 988225"/>
                    <a:gd name="connsiteY6" fmla="*/ 1389438 h 1389438"/>
                    <a:gd name="connsiteX7" fmla="*/ 95141 w 988225"/>
                    <a:gd name="connsiteY7" fmla="*/ 1004135 h 1389438"/>
                    <a:gd name="connsiteX8" fmla="*/ 89299 w 988225"/>
                    <a:gd name="connsiteY8" fmla="*/ 320269 h 1389438"/>
                    <a:gd name="connsiteX9" fmla="*/ 0 w 988225"/>
                    <a:gd name="connsiteY9" fmla="*/ 273378 h 1389438"/>
                    <a:gd name="connsiteX10" fmla="*/ 560899 w 988225"/>
                    <a:gd name="connsiteY10" fmla="*/ 0 h 1389438"/>
                    <a:gd name="connsiteX0" fmla="*/ 560899 w 988225"/>
                    <a:gd name="connsiteY0" fmla="*/ 0 h 1389438"/>
                    <a:gd name="connsiteX1" fmla="*/ 562685 w 988225"/>
                    <a:gd name="connsiteY1" fmla="*/ 3170 h 1389438"/>
                    <a:gd name="connsiteX2" fmla="*/ 562203 w 988225"/>
                    <a:gd name="connsiteY2" fmla="*/ 3442 h 1389438"/>
                    <a:gd name="connsiteX3" fmla="*/ 829414 w 988225"/>
                    <a:gd name="connsiteY3" fmla="*/ 476671 h 1389438"/>
                    <a:gd name="connsiteX4" fmla="*/ 988225 w 988225"/>
                    <a:gd name="connsiteY4" fmla="*/ 758596 h 1389438"/>
                    <a:gd name="connsiteX5" fmla="*/ 873445 w 988225"/>
                    <a:gd name="connsiteY5" fmla="*/ 741789 h 1389438"/>
                    <a:gd name="connsiteX6" fmla="*/ 868683 w 988225"/>
                    <a:gd name="connsiteY6" fmla="*/ 1389438 h 1389438"/>
                    <a:gd name="connsiteX7" fmla="*/ 95141 w 988225"/>
                    <a:gd name="connsiteY7" fmla="*/ 1004135 h 1389438"/>
                    <a:gd name="connsiteX8" fmla="*/ 89299 w 988225"/>
                    <a:gd name="connsiteY8" fmla="*/ 320269 h 1389438"/>
                    <a:gd name="connsiteX9" fmla="*/ 0 w 988225"/>
                    <a:gd name="connsiteY9" fmla="*/ 273378 h 1389438"/>
                    <a:gd name="connsiteX10" fmla="*/ 560899 w 988225"/>
                    <a:gd name="connsiteY10" fmla="*/ 0 h 1389438"/>
                    <a:gd name="connsiteX0" fmla="*/ 560899 w 988225"/>
                    <a:gd name="connsiteY0" fmla="*/ 0 h 1391313"/>
                    <a:gd name="connsiteX1" fmla="*/ 562685 w 988225"/>
                    <a:gd name="connsiteY1" fmla="*/ 3170 h 1391313"/>
                    <a:gd name="connsiteX2" fmla="*/ 562203 w 988225"/>
                    <a:gd name="connsiteY2" fmla="*/ 3442 h 1391313"/>
                    <a:gd name="connsiteX3" fmla="*/ 829414 w 988225"/>
                    <a:gd name="connsiteY3" fmla="*/ 476671 h 1391313"/>
                    <a:gd name="connsiteX4" fmla="*/ 988225 w 988225"/>
                    <a:gd name="connsiteY4" fmla="*/ 758596 h 1391313"/>
                    <a:gd name="connsiteX5" fmla="*/ 873445 w 988225"/>
                    <a:gd name="connsiteY5" fmla="*/ 741789 h 1391313"/>
                    <a:gd name="connsiteX6" fmla="*/ 872435 w 988225"/>
                    <a:gd name="connsiteY6" fmla="*/ 1391313 h 1391313"/>
                    <a:gd name="connsiteX7" fmla="*/ 95141 w 988225"/>
                    <a:gd name="connsiteY7" fmla="*/ 1004135 h 1391313"/>
                    <a:gd name="connsiteX8" fmla="*/ 89299 w 988225"/>
                    <a:gd name="connsiteY8" fmla="*/ 320269 h 1391313"/>
                    <a:gd name="connsiteX9" fmla="*/ 0 w 988225"/>
                    <a:gd name="connsiteY9" fmla="*/ 273378 h 1391313"/>
                    <a:gd name="connsiteX10" fmla="*/ 560899 w 988225"/>
                    <a:gd name="connsiteY10" fmla="*/ 0 h 1391313"/>
                    <a:gd name="connsiteX0" fmla="*/ 560899 w 988225"/>
                    <a:gd name="connsiteY0" fmla="*/ 0 h 1391313"/>
                    <a:gd name="connsiteX1" fmla="*/ 562685 w 988225"/>
                    <a:gd name="connsiteY1" fmla="*/ 3170 h 1391313"/>
                    <a:gd name="connsiteX2" fmla="*/ 562203 w 988225"/>
                    <a:gd name="connsiteY2" fmla="*/ 3442 h 1391313"/>
                    <a:gd name="connsiteX3" fmla="*/ 829414 w 988225"/>
                    <a:gd name="connsiteY3" fmla="*/ 476671 h 1391313"/>
                    <a:gd name="connsiteX4" fmla="*/ 988225 w 988225"/>
                    <a:gd name="connsiteY4" fmla="*/ 758596 h 1391313"/>
                    <a:gd name="connsiteX5" fmla="*/ 873445 w 988225"/>
                    <a:gd name="connsiteY5" fmla="*/ 741789 h 1391313"/>
                    <a:gd name="connsiteX6" fmla="*/ 874362 w 988225"/>
                    <a:gd name="connsiteY6" fmla="*/ 1391313 h 1391313"/>
                    <a:gd name="connsiteX7" fmla="*/ 95141 w 988225"/>
                    <a:gd name="connsiteY7" fmla="*/ 1004135 h 1391313"/>
                    <a:gd name="connsiteX8" fmla="*/ 89299 w 988225"/>
                    <a:gd name="connsiteY8" fmla="*/ 320269 h 1391313"/>
                    <a:gd name="connsiteX9" fmla="*/ 0 w 988225"/>
                    <a:gd name="connsiteY9" fmla="*/ 273378 h 1391313"/>
                    <a:gd name="connsiteX10" fmla="*/ 560899 w 988225"/>
                    <a:gd name="connsiteY10" fmla="*/ 0 h 139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8225" h="1391313">
                      <a:moveTo>
                        <a:pt x="560899" y="0"/>
                      </a:moveTo>
                      <a:lnTo>
                        <a:pt x="562685" y="3170"/>
                      </a:lnTo>
                      <a:lnTo>
                        <a:pt x="562203" y="3442"/>
                      </a:lnTo>
                      <a:lnTo>
                        <a:pt x="829414" y="476671"/>
                      </a:lnTo>
                      <a:lnTo>
                        <a:pt x="988225" y="758596"/>
                      </a:lnTo>
                      <a:lnTo>
                        <a:pt x="873445" y="741789"/>
                      </a:lnTo>
                      <a:cubicBezTo>
                        <a:pt x="871064" y="963228"/>
                        <a:pt x="876743" y="1169874"/>
                        <a:pt x="874362" y="1391313"/>
                      </a:cubicBezTo>
                      <a:lnTo>
                        <a:pt x="95141" y="1004135"/>
                      </a:lnTo>
                      <a:cubicBezTo>
                        <a:pt x="93194" y="776180"/>
                        <a:pt x="91246" y="548224"/>
                        <a:pt x="89299" y="320269"/>
                      </a:cubicBezTo>
                      <a:lnTo>
                        <a:pt x="0" y="273378"/>
                      </a:lnTo>
                      <a:lnTo>
                        <a:pt x="560899" y="0"/>
                      </a:lnTo>
                      <a:close/>
                    </a:path>
                  </a:pathLst>
                </a:custGeom>
                <a:solidFill>
                  <a:schemeClr val="bg2">
                    <a:lumMod val="50000"/>
                  </a:schemeClr>
                </a:solidFill>
                <a:ln>
                  <a:noFill/>
                </a:ln>
                <a:effectLst/>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algn="ctr">
                    <a:defRPr/>
                  </a:pPr>
                  <a:endParaRPr lang="fr-CA" sz="2000">
                    <a:solidFill>
                      <a:schemeClr val="bg1"/>
                    </a:solidFill>
                    <a:effectLst>
                      <a:outerShdw blurRad="38100" dist="38100" dir="2700000" algn="tl">
                        <a:srgbClr val="000000">
                          <a:alpha val="43137"/>
                        </a:srgbClr>
                      </a:outerShdw>
                    </a:effectLst>
                    <a:latin typeface="Arial Black" panose="020B0A04020102020204" pitchFamily="34" charset="0"/>
                    <a:cs typeface="Arial" panose="020B0604020202020204" pitchFamily="34" charset="0"/>
                  </a:endParaRPr>
                </a:p>
              </p:txBody>
            </p:sp>
          </p:grpSp>
          <p:grpSp>
            <p:nvGrpSpPr>
              <p:cNvPr id="163" name="Group 174">
                <a:extLst>
                  <a:ext uri="{FF2B5EF4-FFF2-40B4-BE49-F238E27FC236}">
                    <a16:creationId xmlns:a16="http://schemas.microsoft.com/office/drawing/2014/main" id="{5790978A-A4F5-44CB-AE2D-023ACC780FE5}"/>
                  </a:ext>
                </a:extLst>
              </p:cNvPr>
              <p:cNvGrpSpPr/>
              <p:nvPr/>
            </p:nvGrpSpPr>
            <p:grpSpPr>
              <a:xfrm>
                <a:off x="3080750" y="5165460"/>
                <a:ext cx="2131305" cy="1121508"/>
                <a:chOff x="3255510" y="5165460"/>
                <a:chExt cx="1881528" cy="1121508"/>
              </a:xfrm>
            </p:grpSpPr>
            <p:sp>
              <p:nvSpPr>
                <p:cNvPr id="165" name="Rectangle 164">
                  <a:extLst>
                    <a:ext uri="{FF2B5EF4-FFF2-40B4-BE49-F238E27FC236}">
                      <a16:creationId xmlns:a16="http://schemas.microsoft.com/office/drawing/2014/main" id="{3B851170-2136-45C6-8B42-F0D3E5C55884}"/>
                    </a:ext>
                  </a:extLst>
                </p:cNvPr>
                <p:cNvSpPr/>
                <p:nvPr/>
              </p:nvSpPr>
              <p:spPr>
                <a:xfrm flipH="1">
                  <a:off x="4288404" y="5910744"/>
                  <a:ext cx="848634" cy="37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fr-CA" sz="1600" b="1">
                      <a:solidFill>
                        <a:srgbClr val="002060"/>
                      </a:solidFill>
                      <a:latin typeface="Arial" panose="020B0604020202020204" pitchFamily="34" charset="0"/>
                      <a:cs typeface="Arial" panose="020B0604020202020204" pitchFamily="34" charset="0"/>
                    </a:rPr>
                    <a:t>1</a:t>
                  </a:r>
                  <a:r>
                    <a:rPr lang="fr-CA" sz="1600" b="1" baseline="30000">
                      <a:solidFill>
                        <a:srgbClr val="002060"/>
                      </a:solidFill>
                      <a:latin typeface="Arial" panose="020B0604020202020204" pitchFamily="34" charset="0"/>
                      <a:cs typeface="Arial" panose="020B0604020202020204" pitchFamily="34" charset="0"/>
                    </a:rPr>
                    <a:t>er</a:t>
                  </a:r>
                  <a:r>
                    <a:rPr lang="fr-CA" sz="1600" b="1">
                      <a:solidFill>
                        <a:srgbClr val="002060"/>
                      </a:solidFill>
                      <a:latin typeface="Arial" panose="020B0604020202020204" pitchFamily="34" charset="0"/>
                      <a:cs typeface="Arial" panose="020B0604020202020204" pitchFamily="34" charset="0"/>
                    </a:rPr>
                    <a:t> avril 2023</a:t>
                  </a:r>
                </a:p>
              </p:txBody>
            </p:sp>
            <p:grpSp>
              <p:nvGrpSpPr>
                <p:cNvPr id="166" name="Group 177">
                  <a:extLst>
                    <a:ext uri="{FF2B5EF4-FFF2-40B4-BE49-F238E27FC236}">
                      <a16:creationId xmlns:a16="http://schemas.microsoft.com/office/drawing/2014/main" id="{3A5D50C8-FF97-4976-B8A2-2E1884A2AF8A}"/>
                    </a:ext>
                  </a:extLst>
                </p:cNvPr>
                <p:cNvGrpSpPr/>
                <p:nvPr/>
              </p:nvGrpSpPr>
              <p:grpSpPr>
                <a:xfrm>
                  <a:off x="3255510" y="5165460"/>
                  <a:ext cx="1626039" cy="898586"/>
                  <a:chOff x="3255510" y="5165460"/>
                  <a:chExt cx="1626039" cy="898586"/>
                </a:xfrm>
              </p:grpSpPr>
              <p:grpSp>
                <p:nvGrpSpPr>
                  <p:cNvPr id="167" name="Group 178">
                    <a:extLst>
                      <a:ext uri="{FF2B5EF4-FFF2-40B4-BE49-F238E27FC236}">
                        <a16:creationId xmlns:a16="http://schemas.microsoft.com/office/drawing/2014/main" id="{2D1211FF-23D5-4B3B-A8E2-9FD99C577982}"/>
                      </a:ext>
                    </a:extLst>
                  </p:cNvPr>
                  <p:cNvGrpSpPr/>
                  <p:nvPr/>
                </p:nvGrpSpPr>
                <p:grpSpPr>
                  <a:xfrm flipH="1">
                    <a:off x="3255510" y="5165460"/>
                    <a:ext cx="1599013" cy="898586"/>
                    <a:chOff x="6586754" y="5120611"/>
                    <a:chExt cx="1594429" cy="896011"/>
                  </a:xfrm>
                </p:grpSpPr>
                <p:sp>
                  <p:nvSpPr>
                    <p:cNvPr id="169" name="Rectangle 4">
                      <a:extLst>
                        <a:ext uri="{FF2B5EF4-FFF2-40B4-BE49-F238E27FC236}">
                          <a16:creationId xmlns:a16="http://schemas.microsoft.com/office/drawing/2014/main" id="{1EFED727-BAC2-4C51-8B16-2F731C56C286}"/>
                        </a:ext>
                      </a:extLst>
                    </p:cNvPr>
                    <p:cNvSpPr/>
                    <p:nvPr/>
                  </p:nvSpPr>
                  <p:spPr>
                    <a:xfrm>
                      <a:off x="6588121" y="5120611"/>
                      <a:ext cx="1576203" cy="781050"/>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69565"/>
                        <a:gd name="connsiteY0" fmla="*/ 390525 h 781050"/>
                        <a:gd name="connsiteX1" fmla="*/ 775815 w 1569565"/>
                        <a:gd name="connsiteY1" fmla="*/ 0 h 781050"/>
                        <a:gd name="connsiteX2" fmla="*/ 1569565 w 1569565"/>
                        <a:gd name="connsiteY2" fmla="*/ 387350 h 781050"/>
                        <a:gd name="connsiteX3" fmla="*/ 781844 w 1569565"/>
                        <a:gd name="connsiteY3" fmla="*/ 781050 h 781050"/>
                        <a:gd name="connsiteX4" fmla="*/ 0 w 1569565"/>
                        <a:gd name="connsiteY4" fmla="*/ 390525 h 781050"/>
                        <a:gd name="connsiteX0" fmla="*/ 0 w 1574328"/>
                        <a:gd name="connsiteY0" fmla="*/ 390525 h 781050"/>
                        <a:gd name="connsiteX1" fmla="*/ 780578 w 1574328"/>
                        <a:gd name="connsiteY1" fmla="*/ 0 h 781050"/>
                        <a:gd name="connsiteX2" fmla="*/ 1574328 w 1574328"/>
                        <a:gd name="connsiteY2" fmla="*/ 387350 h 781050"/>
                        <a:gd name="connsiteX3" fmla="*/ 786607 w 1574328"/>
                        <a:gd name="connsiteY3" fmla="*/ 781050 h 781050"/>
                        <a:gd name="connsiteX4" fmla="*/ 0 w 1574328"/>
                        <a:gd name="connsiteY4" fmla="*/ 390525 h 781050"/>
                        <a:gd name="connsiteX0" fmla="*/ 0 w 1574328"/>
                        <a:gd name="connsiteY0" fmla="*/ 392400 h 781050"/>
                        <a:gd name="connsiteX1" fmla="*/ 780578 w 1574328"/>
                        <a:gd name="connsiteY1" fmla="*/ 0 h 781050"/>
                        <a:gd name="connsiteX2" fmla="*/ 1574328 w 1574328"/>
                        <a:gd name="connsiteY2" fmla="*/ 387350 h 781050"/>
                        <a:gd name="connsiteX3" fmla="*/ 786607 w 1574328"/>
                        <a:gd name="connsiteY3" fmla="*/ 781050 h 781050"/>
                        <a:gd name="connsiteX4" fmla="*/ 0 w 1574328"/>
                        <a:gd name="connsiteY4" fmla="*/ 392400 h 781050"/>
                        <a:gd name="connsiteX0" fmla="*/ 0 w 1574328"/>
                        <a:gd name="connsiteY0" fmla="*/ 392400 h 781050"/>
                        <a:gd name="connsiteX1" fmla="*/ 780578 w 1574328"/>
                        <a:gd name="connsiteY1" fmla="*/ 0 h 781050"/>
                        <a:gd name="connsiteX2" fmla="*/ 1574328 w 1574328"/>
                        <a:gd name="connsiteY2" fmla="*/ 392977 h 781050"/>
                        <a:gd name="connsiteX3" fmla="*/ 786607 w 1574328"/>
                        <a:gd name="connsiteY3" fmla="*/ 781050 h 781050"/>
                        <a:gd name="connsiteX4" fmla="*/ 0 w 1574328"/>
                        <a:gd name="connsiteY4" fmla="*/ 392400 h 781050"/>
                        <a:gd name="connsiteX0" fmla="*/ 0 w 1578079"/>
                        <a:gd name="connsiteY0" fmla="*/ 392400 h 781050"/>
                        <a:gd name="connsiteX1" fmla="*/ 780578 w 1578079"/>
                        <a:gd name="connsiteY1" fmla="*/ 0 h 781050"/>
                        <a:gd name="connsiteX2" fmla="*/ 1578079 w 1578079"/>
                        <a:gd name="connsiteY2" fmla="*/ 392977 h 781050"/>
                        <a:gd name="connsiteX3" fmla="*/ 786607 w 1578079"/>
                        <a:gd name="connsiteY3" fmla="*/ 781050 h 781050"/>
                        <a:gd name="connsiteX4" fmla="*/ 0 w 1578079"/>
                        <a:gd name="connsiteY4" fmla="*/ 392400 h 781050"/>
                        <a:gd name="connsiteX0" fmla="*/ 0 w 1576203"/>
                        <a:gd name="connsiteY0" fmla="*/ 392400 h 781050"/>
                        <a:gd name="connsiteX1" fmla="*/ 780578 w 1576203"/>
                        <a:gd name="connsiteY1" fmla="*/ 0 h 781050"/>
                        <a:gd name="connsiteX2" fmla="*/ 1576203 w 1576203"/>
                        <a:gd name="connsiteY2" fmla="*/ 387350 h 781050"/>
                        <a:gd name="connsiteX3" fmla="*/ 786607 w 1576203"/>
                        <a:gd name="connsiteY3" fmla="*/ 781050 h 781050"/>
                        <a:gd name="connsiteX4" fmla="*/ 0 w 1576203"/>
                        <a:gd name="connsiteY4" fmla="*/ 392400 h 781050"/>
                        <a:gd name="connsiteX0" fmla="*/ 0 w 1576203"/>
                        <a:gd name="connsiteY0" fmla="*/ 392400 h 781050"/>
                        <a:gd name="connsiteX1" fmla="*/ 780578 w 1576203"/>
                        <a:gd name="connsiteY1" fmla="*/ 0 h 781050"/>
                        <a:gd name="connsiteX2" fmla="*/ 1576203 w 1576203"/>
                        <a:gd name="connsiteY2" fmla="*/ 389225 h 781050"/>
                        <a:gd name="connsiteX3" fmla="*/ 786607 w 1576203"/>
                        <a:gd name="connsiteY3" fmla="*/ 781050 h 781050"/>
                        <a:gd name="connsiteX4" fmla="*/ 0 w 1576203"/>
                        <a:gd name="connsiteY4" fmla="*/ 392400 h 781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203" h="781050">
                          <a:moveTo>
                            <a:pt x="0" y="392400"/>
                          </a:moveTo>
                          <a:lnTo>
                            <a:pt x="780578" y="0"/>
                          </a:lnTo>
                          <a:lnTo>
                            <a:pt x="1576203" y="389225"/>
                          </a:lnTo>
                          <a:lnTo>
                            <a:pt x="786607" y="781050"/>
                          </a:lnTo>
                          <a:lnTo>
                            <a:pt x="0" y="39240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CA" b="1">
                          <a:solidFill>
                            <a:schemeClr val="bg1"/>
                          </a:solidFill>
                          <a:effectLst>
                            <a:outerShdw blurRad="38100" dist="38100" dir="2700000" algn="tl">
                              <a:srgbClr val="000000">
                                <a:alpha val="43137"/>
                              </a:srgbClr>
                            </a:outerShdw>
                            <a:reflection blurRad="6350" endPos="0" dir="5400000" sy="-100000" algn="bl" rotWithShape="0"/>
                          </a:effectLst>
                          <a:latin typeface="Arial" panose="020B0604020202020204" pitchFamily="34" charset="0"/>
                          <a:cs typeface="Arial" panose="020B0604020202020204" pitchFamily="34" charset="0"/>
                        </a:rPr>
                        <a:t>2,64 G$</a:t>
                      </a:r>
                    </a:p>
                    <a:p>
                      <a:pPr algn="ctr">
                        <a:defRPr/>
                      </a:pPr>
                      <a:r>
                        <a:rPr lang="fr-CA" b="1">
                          <a:solidFill>
                            <a:schemeClr val="bg1"/>
                          </a:solidFill>
                          <a:effectLst>
                            <a:outerShdw blurRad="38100" dist="38100" dir="2700000" algn="tl">
                              <a:srgbClr val="000000">
                                <a:alpha val="43137"/>
                              </a:srgbClr>
                            </a:outerShdw>
                            <a:reflection blurRad="6350" endPos="0" dir="5400000" sy="-100000" algn="bl" rotWithShape="0"/>
                          </a:effectLst>
                          <a:latin typeface="Arial" panose="020B0604020202020204" pitchFamily="34" charset="0"/>
                          <a:cs typeface="Arial" panose="020B0604020202020204" pitchFamily="34" charset="0"/>
                        </a:rPr>
                        <a:t>25 %</a:t>
                      </a:r>
                    </a:p>
                  </p:txBody>
                </p:sp>
                <p:sp>
                  <p:nvSpPr>
                    <p:cNvPr id="170" name="Rectangle 4">
                      <a:extLst>
                        <a:ext uri="{FF2B5EF4-FFF2-40B4-BE49-F238E27FC236}">
                          <a16:creationId xmlns:a16="http://schemas.microsoft.com/office/drawing/2014/main" id="{E664ACAB-7907-4842-A931-83C52219C745}"/>
                        </a:ext>
                      </a:extLst>
                    </p:cNvPr>
                    <p:cNvSpPr/>
                    <p:nvPr/>
                  </p:nvSpPr>
                  <p:spPr>
                    <a:xfrm>
                      <a:off x="6586754" y="5504654"/>
                      <a:ext cx="1594429" cy="511968"/>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25115"/>
                        <a:gd name="connsiteY0" fmla="*/ 434975 h 771525"/>
                        <a:gd name="connsiteX1" fmla="*/ 731365 w 1525115"/>
                        <a:gd name="connsiteY1" fmla="*/ 0 h 771525"/>
                        <a:gd name="connsiteX2" fmla="*/ 1525115 w 1525115"/>
                        <a:gd name="connsiteY2" fmla="*/ 387350 h 771525"/>
                        <a:gd name="connsiteX3" fmla="*/ 739775 w 1525115"/>
                        <a:gd name="connsiteY3" fmla="*/ 771525 h 771525"/>
                        <a:gd name="connsiteX4" fmla="*/ 0 w 1525115"/>
                        <a:gd name="connsiteY4" fmla="*/ 434975 h 771525"/>
                        <a:gd name="connsiteX0" fmla="*/ 0 w 1525115"/>
                        <a:gd name="connsiteY0" fmla="*/ 117475 h 454025"/>
                        <a:gd name="connsiteX1" fmla="*/ 13815 w 1525115"/>
                        <a:gd name="connsiteY1" fmla="*/ 0 h 454025"/>
                        <a:gd name="connsiteX2" fmla="*/ 1525115 w 1525115"/>
                        <a:gd name="connsiteY2" fmla="*/ 69850 h 454025"/>
                        <a:gd name="connsiteX3" fmla="*/ 739775 w 1525115"/>
                        <a:gd name="connsiteY3" fmla="*/ 454025 h 454025"/>
                        <a:gd name="connsiteX4" fmla="*/ 0 w 1525115"/>
                        <a:gd name="connsiteY4" fmla="*/ 117475 h 454025"/>
                        <a:gd name="connsiteX0" fmla="*/ 0 w 1525115"/>
                        <a:gd name="connsiteY0" fmla="*/ 117475 h 511175"/>
                        <a:gd name="connsiteX1" fmla="*/ 13815 w 1525115"/>
                        <a:gd name="connsiteY1" fmla="*/ 0 h 511175"/>
                        <a:gd name="connsiteX2" fmla="*/ 1525115 w 1525115"/>
                        <a:gd name="connsiteY2" fmla="*/ 69850 h 511175"/>
                        <a:gd name="connsiteX3" fmla="*/ 809625 w 1525115"/>
                        <a:gd name="connsiteY3" fmla="*/ 511175 h 511175"/>
                        <a:gd name="connsiteX4" fmla="*/ 0 w 1525115"/>
                        <a:gd name="connsiteY4" fmla="*/ 117475 h 511175"/>
                        <a:gd name="connsiteX0" fmla="*/ 0 w 1525115"/>
                        <a:gd name="connsiteY0" fmla="*/ 117475 h 511175"/>
                        <a:gd name="connsiteX1" fmla="*/ 13815 w 1525115"/>
                        <a:gd name="connsiteY1" fmla="*/ 0 h 511175"/>
                        <a:gd name="connsiteX2" fmla="*/ 755652 w 1525115"/>
                        <a:gd name="connsiteY2" fmla="*/ 34925 h 511175"/>
                        <a:gd name="connsiteX3" fmla="*/ 1525115 w 1525115"/>
                        <a:gd name="connsiteY3" fmla="*/ 69850 h 511175"/>
                        <a:gd name="connsiteX4" fmla="*/ 809625 w 1525115"/>
                        <a:gd name="connsiteY4" fmla="*/ 511175 h 511175"/>
                        <a:gd name="connsiteX5" fmla="*/ 0 w 1525115"/>
                        <a:gd name="connsiteY5" fmla="*/ 117475 h 511175"/>
                        <a:gd name="connsiteX0" fmla="*/ 0 w 1525115"/>
                        <a:gd name="connsiteY0" fmla="*/ 117475 h 511175"/>
                        <a:gd name="connsiteX1" fmla="*/ 13815 w 1525115"/>
                        <a:gd name="connsiteY1" fmla="*/ 0 h 511175"/>
                        <a:gd name="connsiteX2" fmla="*/ 812802 w 1525115"/>
                        <a:gd name="connsiteY2" fmla="*/ 393700 h 511175"/>
                        <a:gd name="connsiteX3" fmla="*/ 1525115 w 1525115"/>
                        <a:gd name="connsiteY3" fmla="*/ 69850 h 511175"/>
                        <a:gd name="connsiteX4" fmla="*/ 809625 w 1525115"/>
                        <a:gd name="connsiteY4" fmla="*/ 511175 h 511175"/>
                        <a:gd name="connsiteX5" fmla="*/ 0 w 1525115"/>
                        <a:gd name="connsiteY5" fmla="*/ 117475 h 511175"/>
                        <a:gd name="connsiteX0" fmla="*/ 0 w 1525115"/>
                        <a:gd name="connsiteY0" fmla="*/ 117475 h 511175"/>
                        <a:gd name="connsiteX1" fmla="*/ 13815 w 1525115"/>
                        <a:gd name="connsiteY1" fmla="*/ 0 h 511175"/>
                        <a:gd name="connsiteX2" fmla="*/ 812802 w 1525115"/>
                        <a:gd name="connsiteY2" fmla="*/ 393700 h 511175"/>
                        <a:gd name="connsiteX3" fmla="*/ 1525115 w 1525115"/>
                        <a:gd name="connsiteY3" fmla="*/ 69850 h 511175"/>
                        <a:gd name="connsiteX4" fmla="*/ 1314452 w 1525115"/>
                        <a:gd name="connsiteY4" fmla="*/ 196850 h 511175"/>
                        <a:gd name="connsiteX5" fmla="*/ 809625 w 1525115"/>
                        <a:gd name="connsiteY5" fmla="*/ 511175 h 511175"/>
                        <a:gd name="connsiteX6" fmla="*/ 0 w 1525115"/>
                        <a:gd name="connsiteY6" fmla="*/ 117475 h 511175"/>
                        <a:gd name="connsiteX0" fmla="*/ 0 w 1647827"/>
                        <a:gd name="connsiteY0" fmla="*/ 117475 h 511175"/>
                        <a:gd name="connsiteX1" fmla="*/ 13815 w 1647827"/>
                        <a:gd name="connsiteY1" fmla="*/ 0 h 511175"/>
                        <a:gd name="connsiteX2" fmla="*/ 812802 w 1647827"/>
                        <a:gd name="connsiteY2" fmla="*/ 393700 h 511175"/>
                        <a:gd name="connsiteX3" fmla="*/ 1525115 w 1647827"/>
                        <a:gd name="connsiteY3" fmla="*/ 69850 h 511175"/>
                        <a:gd name="connsiteX4" fmla="*/ 1647827 w 1647827"/>
                        <a:gd name="connsiteY4" fmla="*/ 104775 h 511175"/>
                        <a:gd name="connsiteX5" fmla="*/ 809625 w 1647827"/>
                        <a:gd name="connsiteY5" fmla="*/ 511175 h 511175"/>
                        <a:gd name="connsiteX6" fmla="*/ 0 w 1647827"/>
                        <a:gd name="connsiteY6" fmla="*/ 117475 h 511175"/>
                        <a:gd name="connsiteX0" fmla="*/ 0 w 1647827"/>
                        <a:gd name="connsiteY0" fmla="*/ 120650 h 514350"/>
                        <a:gd name="connsiteX1" fmla="*/ 13815 w 1647827"/>
                        <a:gd name="connsiteY1" fmla="*/ 3175 h 514350"/>
                        <a:gd name="connsiteX2" fmla="*/ 812802 w 1647827"/>
                        <a:gd name="connsiteY2" fmla="*/ 396875 h 514350"/>
                        <a:gd name="connsiteX3" fmla="*/ 1585440 w 1647827"/>
                        <a:gd name="connsiteY3" fmla="*/ 0 h 514350"/>
                        <a:gd name="connsiteX4" fmla="*/ 1647827 w 1647827"/>
                        <a:gd name="connsiteY4" fmla="*/ 107950 h 514350"/>
                        <a:gd name="connsiteX5" fmla="*/ 809625 w 1647827"/>
                        <a:gd name="connsiteY5" fmla="*/ 514350 h 514350"/>
                        <a:gd name="connsiteX6" fmla="*/ 0 w 1647827"/>
                        <a:gd name="connsiteY6" fmla="*/ 120650 h 514350"/>
                        <a:gd name="connsiteX0" fmla="*/ 0 w 1647827"/>
                        <a:gd name="connsiteY0" fmla="*/ 123031 h 516731"/>
                        <a:gd name="connsiteX1" fmla="*/ 13815 w 1647827"/>
                        <a:gd name="connsiteY1" fmla="*/ 5556 h 516731"/>
                        <a:gd name="connsiteX2" fmla="*/ 812802 w 1647827"/>
                        <a:gd name="connsiteY2" fmla="*/ 399256 h 516731"/>
                        <a:gd name="connsiteX3" fmla="*/ 1594965 w 1647827"/>
                        <a:gd name="connsiteY3" fmla="*/ 0 h 516731"/>
                        <a:gd name="connsiteX4" fmla="*/ 1647827 w 1647827"/>
                        <a:gd name="connsiteY4" fmla="*/ 110331 h 516731"/>
                        <a:gd name="connsiteX5" fmla="*/ 809625 w 1647827"/>
                        <a:gd name="connsiteY5" fmla="*/ 516731 h 516731"/>
                        <a:gd name="connsiteX6" fmla="*/ 0 w 1647827"/>
                        <a:gd name="connsiteY6" fmla="*/ 123031 h 516731"/>
                        <a:gd name="connsiteX0" fmla="*/ 0 w 1600202"/>
                        <a:gd name="connsiteY0" fmla="*/ 123031 h 516731"/>
                        <a:gd name="connsiteX1" fmla="*/ 13815 w 1600202"/>
                        <a:gd name="connsiteY1" fmla="*/ 5556 h 516731"/>
                        <a:gd name="connsiteX2" fmla="*/ 812802 w 1600202"/>
                        <a:gd name="connsiteY2" fmla="*/ 399256 h 516731"/>
                        <a:gd name="connsiteX3" fmla="*/ 1594965 w 1600202"/>
                        <a:gd name="connsiteY3" fmla="*/ 0 h 516731"/>
                        <a:gd name="connsiteX4" fmla="*/ 1600202 w 1600202"/>
                        <a:gd name="connsiteY4" fmla="*/ 119856 h 516731"/>
                        <a:gd name="connsiteX5" fmla="*/ 809625 w 1600202"/>
                        <a:gd name="connsiteY5" fmla="*/ 516731 h 516731"/>
                        <a:gd name="connsiteX6" fmla="*/ 0 w 1600202"/>
                        <a:gd name="connsiteY6" fmla="*/ 123031 h 516731"/>
                        <a:gd name="connsiteX0" fmla="*/ 0 w 1602584"/>
                        <a:gd name="connsiteY0" fmla="*/ 123031 h 516731"/>
                        <a:gd name="connsiteX1" fmla="*/ 13815 w 1602584"/>
                        <a:gd name="connsiteY1" fmla="*/ 5556 h 516731"/>
                        <a:gd name="connsiteX2" fmla="*/ 812802 w 1602584"/>
                        <a:gd name="connsiteY2" fmla="*/ 399256 h 516731"/>
                        <a:gd name="connsiteX3" fmla="*/ 1594965 w 1602584"/>
                        <a:gd name="connsiteY3" fmla="*/ 0 h 516731"/>
                        <a:gd name="connsiteX4" fmla="*/ 1602584 w 1602584"/>
                        <a:gd name="connsiteY4" fmla="*/ 119856 h 516731"/>
                        <a:gd name="connsiteX5" fmla="*/ 809625 w 1602584"/>
                        <a:gd name="connsiteY5" fmla="*/ 516731 h 516731"/>
                        <a:gd name="connsiteX6" fmla="*/ 0 w 1602584"/>
                        <a:gd name="connsiteY6" fmla="*/ 123031 h 516731"/>
                        <a:gd name="connsiteX0" fmla="*/ 0 w 1602584"/>
                        <a:gd name="connsiteY0" fmla="*/ 123031 h 516731"/>
                        <a:gd name="connsiteX1" fmla="*/ 13815 w 1602584"/>
                        <a:gd name="connsiteY1" fmla="*/ 5556 h 516731"/>
                        <a:gd name="connsiteX2" fmla="*/ 793752 w 1602584"/>
                        <a:gd name="connsiteY2" fmla="*/ 399256 h 516731"/>
                        <a:gd name="connsiteX3" fmla="*/ 1594965 w 1602584"/>
                        <a:gd name="connsiteY3" fmla="*/ 0 h 516731"/>
                        <a:gd name="connsiteX4" fmla="*/ 1602584 w 1602584"/>
                        <a:gd name="connsiteY4" fmla="*/ 119856 h 516731"/>
                        <a:gd name="connsiteX5" fmla="*/ 809625 w 1602584"/>
                        <a:gd name="connsiteY5" fmla="*/ 516731 h 516731"/>
                        <a:gd name="connsiteX6" fmla="*/ 0 w 1602584"/>
                        <a:gd name="connsiteY6" fmla="*/ 123031 h 516731"/>
                        <a:gd name="connsiteX0" fmla="*/ 24285 w 1588769"/>
                        <a:gd name="connsiteY0" fmla="*/ 120650 h 516731"/>
                        <a:gd name="connsiteX1" fmla="*/ 0 w 1588769"/>
                        <a:gd name="connsiteY1" fmla="*/ 5556 h 516731"/>
                        <a:gd name="connsiteX2" fmla="*/ 779937 w 1588769"/>
                        <a:gd name="connsiteY2" fmla="*/ 399256 h 516731"/>
                        <a:gd name="connsiteX3" fmla="*/ 1581150 w 1588769"/>
                        <a:gd name="connsiteY3" fmla="*/ 0 h 516731"/>
                        <a:gd name="connsiteX4" fmla="*/ 1588769 w 1588769"/>
                        <a:gd name="connsiteY4" fmla="*/ 119856 h 516731"/>
                        <a:gd name="connsiteX5" fmla="*/ 795810 w 1588769"/>
                        <a:gd name="connsiteY5" fmla="*/ 516731 h 516731"/>
                        <a:gd name="connsiteX6" fmla="*/ 24285 w 1588769"/>
                        <a:gd name="connsiteY6" fmla="*/ 120650 h 516731"/>
                        <a:gd name="connsiteX0" fmla="*/ 0 w 1590678"/>
                        <a:gd name="connsiteY0" fmla="*/ 123031 h 516731"/>
                        <a:gd name="connsiteX1" fmla="*/ 1909 w 1590678"/>
                        <a:gd name="connsiteY1" fmla="*/ 5556 h 516731"/>
                        <a:gd name="connsiteX2" fmla="*/ 781846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1909 w 1590678"/>
                        <a:gd name="connsiteY1" fmla="*/ 5556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9053 w 1590678"/>
                        <a:gd name="connsiteY1" fmla="*/ 5556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9053 w 1590678"/>
                        <a:gd name="connsiteY1" fmla="*/ 15081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13506 h 507206"/>
                        <a:gd name="connsiteX1" fmla="*/ 9053 w 1590678"/>
                        <a:gd name="connsiteY1" fmla="*/ 5556 h 507206"/>
                        <a:gd name="connsiteX2" fmla="*/ 786608 w 1590678"/>
                        <a:gd name="connsiteY2" fmla="*/ 389731 h 507206"/>
                        <a:gd name="connsiteX3" fmla="*/ 1568771 w 1590678"/>
                        <a:gd name="connsiteY3" fmla="*/ 0 h 507206"/>
                        <a:gd name="connsiteX4" fmla="*/ 1590678 w 1590678"/>
                        <a:gd name="connsiteY4" fmla="*/ 110331 h 507206"/>
                        <a:gd name="connsiteX5" fmla="*/ 797719 w 1590678"/>
                        <a:gd name="connsiteY5" fmla="*/ 507206 h 507206"/>
                        <a:gd name="connsiteX6" fmla="*/ 0 w 1590678"/>
                        <a:gd name="connsiteY6" fmla="*/ 113506 h 507206"/>
                        <a:gd name="connsiteX0" fmla="*/ 0 w 1590678"/>
                        <a:gd name="connsiteY0" fmla="*/ 118268 h 511968"/>
                        <a:gd name="connsiteX1" fmla="*/ 9053 w 1590678"/>
                        <a:gd name="connsiteY1" fmla="*/ 10318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4291 w 1590678"/>
                        <a:gd name="connsiteY1" fmla="*/ 3174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1435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4291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2713 h 506413"/>
                        <a:gd name="connsiteX1" fmla="*/ 1910 w 1590678"/>
                        <a:gd name="connsiteY1" fmla="*/ 0 h 506413"/>
                        <a:gd name="connsiteX2" fmla="*/ 786608 w 1590678"/>
                        <a:gd name="connsiteY2" fmla="*/ 388938 h 506413"/>
                        <a:gd name="connsiteX3" fmla="*/ 1566390 w 1590678"/>
                        <a:gd name="connsiteY3" fmla="*/ 1589 h 506413"/>
                        <a:gd name="connsiteX4" fmla="*/ 1590678 w 1590678"/>
                        <a:gd name="connsiteY4" fmla="*/ 109538 h 506413"/>
                        <a:gd name="connsiteX5" fmla="*/ 797719 w 1590678"/>
                        <a:gd name="connsiteY5" fmla="*/ 506413 h 506413"/>
                        <a:gd name="connsiteX6" fmla="*/ 0 w 1590678"/>
                        <a:gd name="connsiteY6" fmla="*/ 112713 h 506413"/>
                        <a:gd name="connsiteX0" fmla="*/ 0 w 1590678"/>
                        <a:gd name="connsiteY0" fmla="*/ 113505 h 507205"/>
                        <a:gd name="connsiteX1" fmla="*/ 1910 w 1590678"/>
                        <a:gd name="connsiteY1" fmla="*/ 792 h 507205"/>
                        <a:gd name="connsiteX2" fmla="*/ 786608 w 1590678"/>
                        <a:gd name="connsiteY2" fmla="*/ 389730 h 507205"/>
                        <a:gd name="connsiteX3" fmla="*/ 1571152 w 1590678"/>
                        <a:gd name="connsiteY3" fmla="*/ 0 h 507205"/>
                        <a:gd name="connsiteX4" fmla="*/ 1590678 w 1590678"/>
                        <a:gd name="connsiteY4" fmla="*/ 110330 h 507205"/>
                        <a:gd name="connsiteX5" fmla="*/ 797719 w 1590678"/>
                        <a:gd name="connsiteY5" fmla="*/ 507205 h 507205"/>
                        <a:gd name="connsiteX6" fmla="*/ 0 w 1590678"/>
                        <a:gd name="connsiteY6" fmla="*/ 113505 h 507205"/>
                        <a:gd name="connsiteX0" fmla="*/ 0 w 1590678"/>
                        <a:gd name="connsiteY0" fmla="*/ 118268 h 511968"/>
                        <a:gd name="connsiteX1" fmla="*/ 1910 w 1590678"/>
                        <a:gd name="connsiteY1" fmla="*/ 5555 h 511968"/>
                        <a:gd name="connsiteX2" fmla="*/ 786608 w 1590678"/>
                        <a:gd name="connsiteY2" fmla="*/ 394493 h 511968"/>
                        <a:gd name="connsiteX3" fmla="*/ 1578296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94493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80206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89731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152 w 1590830"/>
                        <a:gd name="connsiteY0" fmla="*/ 118268 h 511968"/>
                        <a:gd name="connsiteX1" fmla="*/ 187 w 1590830"/>
                        <a:gd name="connsiteY1" fmla="*/ 5555 h 511968"/>
                        <a:gd name="connsiteX2" fmla="*/ 786760 w 1590830"/>
                        <a:gd name="connsiteY2" fmla="*/ 389731 h 511968"/>
                        <a:gd name="connsiteX3" fmla="*/ 1573685 w 1590830"/>
                        <a:gd name="connsiteY3" fmla="*/ 0 h 511968"/>
                        <a:gd name="connsiteX4" fmla="*/ 1590830 w 1590830"/>
                        <a:gd name="connsiteY4" fmla="*/ 115093 h 511968"/>
                        <a:gd name="connsiteX5" fmla="*/ 797871 w 1590830"/>
                        <a:gd name="connsiteY5" fmla="*/ 511968 h 511968"/>
                        <a:gd name="connsiteX6" fmla="*/ 152 w 1590830"/>
                        <a:gd name="connsiteY6" fmla="*/ 118268 h 511968"/>
                        <a:gd name="connsiteX0" fmla="*/ 0 w 1594429"/>
                        <a:gd name="connsiteY0" fmla="*/ 116393 h 511968"/>
                        <a:gd name="connsiteX1" fmla="*/ 3786 w 1594429"/>
                        <a:gd name="connsiteY1" fmla="*/ 5555 h 511968"/>
                        <a:gd name="connsiteX2" fmla="*/ 790359 w 1594429"/>
                        <a:gd name="connsiteY2" fmla="*/ 389731 h 511968"/>
                        <a:gd name="connsiteX3" fmla="*/ 1577284 w 1594429"/>
                        <a:gd name="connsiteY3" fmla="*/ 0 h 511968"/>
                        <a:gd name="connsiteX4" fmla="*/ 1594429 w 1594429"/>
                        <a:gd name="connsiteY4" fmla="*/ 115093 h 511968"/>
                        <a:gd name="connsiteX5" fmla="*/ 801470 w 1594429"/>
                        <a:gd name="connsiteY5" fmla="*/ 511968 h 511968"/>
                        <a:gd name="connsiteX6" fmla="*/ 0 w 1594429"/>
                        <a:gd name="connsiteY6" fmla="*/ 116393 h 511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4429" h="511968">
                          <a:moveTo>
                            <a:pt x="0" y="116393"/>
                          </a:moveTo>
                          <a:cubicBezTo>
                            <a:pt x="636" y="77235"/>
                            <a:pt x="3150" y="44713"/>
                            <a:pt x="3786" y="5555"/>
                          </a:cubicBezTo>
                          <a:lnTo>
                            <a:pt x="790359" y="389731"/>
                          </a:lnTo>
                          <a:lnTo>
                            <a:pt x="1577284" y="0"/>
                          </a:lnTo>
                          <a:lnTo>
                            <a:pt x="1594429" y="115093"/>
                          </a:lnTo>
                          <a:lnTo>
                            <a:pt x="801470" y="511968"/>
                          </a:lnTo>
                          <a:lnTo>
                            <a:pt x="0" y="116393"/>
                          </a:ln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sp>
                <p:nvSpPr>
                  <p:cNvPr id="168" name="Rectangle 59">
                    <a:extLst>
                      <a:ext uri="{FF2B5EF4-FFF2-40B4-BE49-F238E27FC236}">
                        <a16:creationId xmlns:a16="http://schemas.microsoft.com/office/drawing/2014/main" id="{E1C1A556-07F7-44C9-8250-3702E2B8843A}"/>
                      </a:ext>
                    </a:extLst>
                  </p:cNvPr>
                  <p:cNvSpPr/>
                  <p:nvPr/>
                </p:nvSpPr>
                <p:spPr>
                  <a:xfrm rot="6843724">
                    <a:off x="4381772" y="4899501"/>
                    <a:ext cx="73056" cy="926498"/>
                  </a:xfrm>
                  <a:custGeom>
                    <a:avLst/>
                    <a:gdLst>
                      <a:gd name="connsiteX0" fmla="*/ 0 w 361245"/>
                      <a:gd name="connsiteY0" fmla="*/ 0 h 930552"/>
                      <a:gd name="connsiteX1" fmla="*/ 361245 w 361245"/>
                      <a:gd name="connsiteY1" fmla="*/ 0 h 930552"/>
                      <a:gd name="connsiteX2" fmla="*/ 361245 w 361245"/>
                      <a:gd name="connsiteY2" fmla="*/ 930552 h 930552"/>
                      <a:gd name="connsiteX3" fmla="*/ 0 w 361245"/>
                      <a:gd name="connsiteY3" fmla="*/ 930552 h 930552"/>
                      <a:gd name="connsiteX4" fmla="*/ 0 w 361245"/>
                      <a:gd name="connsiteY4" fmla="*/ 0 h 930552"/>
                      <a:gd name="connsiteX0" fmla="*/ 0 w 361245"/>
                      <a:gd name="connsiteY0" fmla="*/ 930552 h 930552"/>
                      <a:gd name="connsiteX1" fmla="*/ 361245 w 361245"/>
                      <a:gd name="connsiteY1" fmla="*/ 0 h 930552"/>
                      <a:gd name="connsiteX2" fmla="*/ 361245 w 361245"/>
                      <a:gd name="connsiteY2" fmla="*/ 930552 h 930552"/>
                      <a:gd name="connsiteX3" fmla="*/ 0 w 361245"/>
                      <a:gd name="connsiteY3" fmla="*/ 930552 h 930552"/>
                      <a:gd name="connsiteX0" fmla="*/ 0 w 513905"/>
                      <a:gd name="connsiteY0" fmla="*/ 930552 h 987550"/>
                      <a:gd name="connsiteX1" fmla="*/ 361245 w 513905"/>
                      <a:gd name="connsiteY1" fmla="*/ 0 h 987550"/>
                      <a:gd name="connsiteX2" fmla="*/ 513906 w 513905"/>
                      <a:gd name="connsiteY2" fmla="*/ 987550 h 987550"/>
                      <a:gd name="connsiteX3" fmla="*/ 0 w 513905"/>
                      <a:gd name="connsiteY3" fmla="*/ 930552 h 987550"/>
                      <a:gd name="connsiteX0" fmla="*/ -1 w 349196"/>
                      <a:gd name="connsiteY0" fmla="*/ 947169 h 987550"/>
                      <a:gd name="connsiteX1" fmla="*/ 196536 w 349196"/>
                      <a:gd name="connsiteY1" fmla="*/ 0 h 987550"/>
                      <a:gd name="connsiteX2" fmla="*/ 349197 w 349196"/>
                      <a:gd name="connsiteY2" fmla="*/ 987550 h 987550"/>
                      <a:gd name="connsiteX3" fmla="*/ -1 w 349196"/>
                      <a:gd name="connsiteY3" fmla="*/ 947169 h 987550"/>
                      <a:gd name="connsiteX0" fmla="*/ -1 w 336977"/>
                      <a:gd name="connsiteY0" fmla="*/ 947169 h 1004479"/>
                      <a:gd name="connsiteX1" fmla="*/ 196536 w 336977"/>
                      <a:gd name="connsiteY1" fmla="*/ 0 h 1004479"/>
                      <a:gd name="connsiteX2" fmla="*/ 336978 w 336977"/>
                      <a:gd name="connsiteY2" fmla="*/ 1004479 h 1004479"/>
                      <a:gd name="connsiteX3" fmla="*/ -1 w 336977"/>
                      <a:gd name="connsiteY3" fmla="*/ 947169 h 1004479"/>
                    </a:gdLst>
                    <a:ahLst/>
                    <a:cxnLst>
                      <a:cxn ang="0">
                        <a:pos x="connsiteX0" y="connsiteY0"/>
                      </a:cxn>
                      <a:cxn ang="0">
                        <a:pos x="connsiteX1" y="connsiteY1"/>
                      </a:cxn>
                      <a:cxn ang="0">
                        <a:pos x="connsiteX2" y="connsiteY2"/>
                      </a:cxn>
                      <a:cxn ang="0">
                        <a:pos x="connsiteX3" y="connsiteY3"/>
                      </a:cxn>
                    </a:cxnLst>
                    <a:rect l="l" t="t" r="r" b="b"/>
                    <a:pathLst>
                      <a:path w="336977" h="1004479">
                        <a:moveTo>
                          <a:pt x="-1" y="947169"/>
                        </a:moveTo>
                        <a:lnTo>
                          <a:pt x="196536" y="0"/>
                        </a:lnTo>
                        <a:lnTo>
                          <a:pt x="336978" y="1004479"/>
                        </a:lnTo>
                        <a:lnTo>
                          <a:pt x="-1" y="947169"/>
                        </a:lnTo>
                        <a:close/>
                      </a:path>
                    </a:pathLst>
                  </a:custGeom>
                  <a:gradFill>
                    <a:gsLst>
                      <a:gs pos="100000">
                        <a:schemeClr val="bg1">
                          <a:alpha val="0"/>
                        </a:schemeClr>
                      </a:gs>
                      <a:gs pos="34000">
                        <a:schemeClr val="tx1">
                          <a:alpha val="19000"/>
                        </a:schemeClr>
                      </a:gs>
                    </a:gsLst>
                    <a:lin ang="81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grpSp>
          <p:grpSp>
            <p:nvGrpSpPr>
              <p:cNvPr id="155" name="Group 166">
                <a:extLst>
                  <a:ext uri="{FF2B5EF4-FFF2-40B4-BE49-F238E27FC236}">
                    <a16:creationId xmlns:a16="http://schemas.microsoft.com/office/drawing/2014/main" id="{829537F3-CC95-4FBB-A8AD-6919DC7ACEE1}"/>
                  </a:ext>
                </a:extLst>
              </p:cNvPr>
              <p:cNvGrpSpPr/>
              <p:nvPr/>
            </p:nvGrpSpPr>
            <p:grpSpPr>
              <a:xfrm>
                <a:off x="3989617" y="4359126"/>
                <a:ext cx="1855143" cy="1311926"/>
                <a:chOff x="4057871" y="4359126"/>
                <a:chExt cx="1637733" cy="1311926"/>
              </a:xfrm>
            </p:grpSpPr>
            <p:sp>
              <p:nvSpPr>
                <p:cNvPr id="157" name="Rectangle 156">
                  <a:extLst>
                    <a:ext uri="{FF2B5EF4-FFF2-40B4-BE49-F238E27FC236}">
                      <a16:creationId xmlns:a16="http://schemas.microsoft.com/office/drawing/2014/main" id="{2A09DB5F-CAAE-4F38-A30B-976C10C9EDCF}"/>
                    </a:ext>
                  </a:extLst>
                </p:cNvPr>
                <p:cNvSpPr/>
                <p:nvPr/>
              </p:nvSpPr>
              <p:spPr>
                <a:xfrm flipH="1">
                  <a:off x="4943280" y="5214599"/>
                  <a:ext cx="700662" cy="37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fr-CA" sz="1600" b="1">
                      <a:solidFill>
                        <a:srgbClr val="002060"/>
                      </a:solidFill>
                      <a:latin typeface="Arial" panose="020B0604020202020204" pitchFamily="34" charset="0"/>
                      <a:cs typeface="Arial" panose="020B0604020202020204" pitchFamily="34" charset="0"/>
                    </a:rPr>
                    <a:t>1</a:t>
                  </a:r>
                  <a:r>
                    <a:rPr lang="fr-CA" sz="1600" b="1" baseline="30000">
                      <a:solidFill>
                        <a:srgbClr val="002060"/>
                      </a:solidFill>
                      <a:latin typeface="Arial" panose="020B0604020202020204" pitchFamily="34" charset="0"/>
                      <a:cs typeface="Arial" panose="020B0604020202020204" pitchFamily="34" charset="0"/>
                    </a:rPr>
                    <a:t>er</a:t>
                  </a:r>
                  <a:r>
                    <a:rPr lang="fr-CA" sz="1600" b="1">
                      <a:solidFill>
                        <a:srgbClr val="002060"/>
                      </a:solidFill>
                      <a:latin typeface="Arial" panose="020B0604020202020204" pitchFamily="34" charset="0"/>
                      <a:cs typeface="Arial" panose="020B0604020202020204" pitchFamily="34" charset="0"/>
                    </a:rPr>
                    <a:t> avril 2024</a:t>
                  </a:r>
                </a:p>
              </p:txBody>
            </p:sp>
            <p:grpSp>
              <p:nvGrpSpPr>
                <p:cNvPr id="158" name="Group 169">
                  <a:extLst>
                    <a:ext uri="{FF2B5EF4-FFF2-40B4-BE49-F238E27FC236}">
                      <a16:creationId xmlns:a16="http://schemas.microsoft.com/office/drawing/2014/main" id="{80275522-2B70-4DD5-A1F0-4D910E5DDB33}"/>
                    </a:ext>
                  </a:extLst>
                </p:cNvPr>
                <p:cNvGrpSpPr/>
                <p:nvPr/>
              </p:nvGrpSpPr>
              <p:grpSpPr>
                <a:xfrm>
                  <a:off x="4057871" y="4359126"/>
                  <a:ext cx="1637733" cy="1311926"/>
                  <a:chOff x="4057871" y="4359126"/>
                  <a:chExt cx="1637733" cy="1311926"/>
                </a:xfrm>
              </p:grpSpPr>
              <p:grpSp>
                <p:nvGrpSpPr>
                  <p:cNvPr id="159" name="Group 170">
                    <a:extLst>
                      <a:ext uri="{FF2B5EF4-FFF2-40B4-BE49-F238E27FC236}">
                        <a16:creationId xmlns:a16="http://schemas.microsoft.com/office/drawing/2014/main" id="{4A3A6560-4061-4CBF-BB4E-96E49817C508}"/>
                      </a:ext>
                    </a:extLst>
                  </p:cNvPr>
                  <p:cNvGrpSpPr/>
                  <p:nvPr/>
                </p:nvGrpSpPr>
                <p:grpSpPr>
                  <a:xfrm flipH="1">
                    <a:off x="4057871" y="4359126"/>
                    <a:ext cx="1583310" cy="1311926"/>
                    <a:chOff x="6742902" y="5273676"/>
                    <a:chExt cx="1578771" cy="1308167"/>
                  </a:xfrm>
                  <a:solidFill>
                    <a:schemeClr val="accent4"/>
                  </a:solidFill>
                </p:grpSpPr>
                <p:sp>
                  <p:nvSpPr>
                    <p:cNvPr id="161" name="Rectangle 4">
                      <a:extLst>
                        <a:ext uri="{FF2B5EF4-FFF2-40B4-BE49-F238E27FC236}">
                          <a16:creationId xmlns:a16="http://schemas.microsoft.com/office/drawing/2014/main" id="{BB3F5096-757B-42A9-B22B-F73EED325766}"/>
                        </a:ext>
                      </a:extLst>
                    </p:cNvPr>
                    <p:cNvSpPr/>
                    <p:nvPr/>
                  </p:nvSpPr>
                  <p:spPr>
                    <a:xfrm>
                      <a:off x="6745285" y="5273676"/>
                      <a:ext cx="1574328" cy="781050"/>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69565"/>
                        <a:gd name="connsiteY0" fmla="*/ 390525 h 781050"/>
                        <a:gd name="connsiteX1" fmla="*/ 775815 w 1569565"/>
                        <a:gd name="connsiteY1" fmla="*/ 0 h 781050"/>
                        <a:gd name="connsiteX2" fmla="*/ 1569565 w 1569565"/>
                        <a:gd name="connsiteY2" fmla="*/ 387350 h 781050"/>
                        <a:gd name="connsiteX3" fmla="*/ 781844 w 1569565"/>
                        <a:gd name="connsiteY3" fmla="*/ 781050 h 781050"/>
                        <a:gd name="connsiteX4" fmla="*/ 0 w 1569565"/>
                        <a:gd name="connsiteY4" fmla="*/ 390525 h 781050"/>
                        <a:gd name="connsiteX0" fmla="*/ 0 w 1574328"/>
                        <a:gd name="connsiteY0" fmla="*/ 390525 h 781050"/>
                        <a:gd name="connsiteX1" fmla="*/ 780578 w 1574328"/>
                        <a:gd name="connsiteY1" fmla="*/ 0 h 781050"/>
                        <a:gd name="connsiteX2" fmla="*/ 1574328 w 1574328"/>
                        <a:gd name="connsiteY2" fmla="*/ 387350 h 781050"/>
                        <a:gd name="connsiteX3" fmla="*/ 786607 w 1574328"/>
                        <a:gd name="connsiteY3" fmla="*/ 781050 h 781050"/>
                        <a:gd name="connsiteX4" fmla="*/ 0 w 1574328"/>
                        <a:gd name="connsiteY4" fmla="*/ 390525 h 781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4328" h="781050">
                          <a:moveTo>
                            <a:pt x="0" y="390525"/>
                          </a:moveTo>
                          <a:lnTo>
                            <a:pt x="780578" y="0"/>
                          </a:lnTo>
                          <a:lnTo>
                            <a:pt x="1574328" y="387350"/>
                          </a:lnTo>
                          <a:lnTo>
                            <a:pt x="786607" y="781050"/>
                          </a:lnTo>
                          <a:lnTo>
                            <a:pt x="0" y="390525"/>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CA" b="1" dirty="0">
                          <a:solidFill>
                            <a:schemeClr val="bg1"/>
                          </a:solidFill>
                          <a:effectLst>
                            <a:outerShdw blurRad="38100" dist="38100" dir="2700000" algn="tl">
                              <a:srgbClr val="000000">
                                <a:alpha val="43137"/>
                              </a:srgbClr>
                            </a:outerShdw>
                            <a:reflection blurRad="6350" endPos="0" dir="5400000" sy="-100000" algn="bl" rotWithShape="0"/>
                          </a:effectLst>
                          <a:latin typeface="Arial" panose="020B0604020202020204" pitchFamily="34" charset="0"/>
                          <a:cs typeface="Arial" panose="020B0604020202020204" pitchFamily="34" charset="0"/>
                        </a:rPr>
                        <a:t>5,5 G$</a:t>
                      </a:r>
                    </a:p>
                    <a:p>
                      <a:pPr algn="ctr">
                        <a:defRPr/>
                      </a:pPr>
                      <a:r>
                        <a:rPr lang="fr-CA" b="1" dirty="0">
                          <a:solidFill>
                            <a:schemeClr val="bg1"/>
                          </a:solidFill>
                          <a:effectLst>
                            <a:outerShdw blurRad="38100" dist="38100" dir="2700000" algn="tl">
                              <a:srgbClr val="000000">
                                <a:alpha val="43137"/>
                              </a:srgbClr>
                            </a:outerShdw>
                            <a:reflection blurRad="6350" endPos="0" dir="5400000" sy="-100000" algn="bl" rotWithShape="0"/>
                          </a:effectLst>
                          <a:latin typeface="Arial" panose="020B0604020202020204" pitchFamily="34" charset="0"/>
                          <a:cs typeface="Arial" panose="020B0604020202020204" pitchFamily="34" charset="0"/>
                        </a:rPr>
                        <a:t>52 %</a:t>
                      </a:r>
                    </a:p>
                  </p:txBody>
                </p:sp>
                <p:sp>
                  <p:nvSpPr>
                    <p:cNvPr id="162" name="Rectangle 4">
                      <a:extLst>
                        <a:ext uri="{FF2B5EF4-FFF2-40B4-BE49-F238E27FC236}">
                          <a16:creationId xmlns:a16="http://schemas.microsoft.com/office/drawing/2014/main" id="{2E1A35B2-62A4-476D-AF1E-51FC101F4E40}"/>
                        </a:ext>
                      </a:extLst>
                    </p:cNvPr>
                    <p:cNvSpPr/>
                    <p:nvPr/>
                  </p:nvSpPr>
                  <p:spPr>
                    <a:xfrm>
                      <a:off x="6742902" y="5657056"/>
                      <a:ext cx="1578771" cy="924787"/>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25115"/>
                        <a:gd name="connsiteY0" fmla="*/ 434975 h 771525"/>
                        <a:gd name="connsiteX1" fmla="*/ 731365 w 1525115"/>
                        <a:gd name="connsiteY1" fmla="*/ 0 h 771525"/>
                        <a:gd name="connsiteX2" fmla="*/ 1525115 w 1525115"/>
                        <a:gd name="connsiteY2" fmla="*/ 387350 h 771525"/>
                        <a:gd name="connsiteX3" fmla="*/ 739775 w 1525115"/>
                        <a:gd name="connsiteY3" fmla="*/ 771525 h 771525"/>
                        <a:gd name="connsiteX4" fmla="*/ 0 w 1525115"/>
                        <a:gd name="connsiteY4" fmla="*/ 434975 h 771525"/>
                        <a:gd name="connsiteX0" fmla="*/ 0 w 1525115"/>
                        <a:gd name="connsiteY0" fmla="*/ 117475 h 454025"/>
                        <a:gd name="connsiteX1" fmla="*/ 13815 w 1525115"/>
                        <a:gd name="connsiteY1" fmla="*/ 0 h 454025"/>
                        <a:gd name="connsiteX2" fmla="*/ 1525115 w 1525115"/>
                        <a:gd name="connsiteY2" fmla="*/ 69850 h 454025"/>
                        <a:gd name="connsiteX3" fmla="*/ 739775 w 1525115"/>
                        <a:gd name="connsiteY3" fmla="*/ 454025 h 454025"/>
                        <a:gd name="connsiteX4" fmla="*/ 0 w 1525115"/>
                        <a:gd name="connsiteY4" fmla="*/ 117475 h 454025"/>
                        <a:gd name="connsiteX0" fmla="*/ 0 w 1525115"/>
                        <a:gd name="connsiteY0" fmla="*/ 117475 h 511175"/>
                        <a:gd name="connsiteX1" fmla="*/ 13815 w 1525115"/>
                        <a:gd name="connsiteY1" fmla="*/ 0 h 511175"/>
                        <a:gd name="connsiteX2" fmla="*/ 1525115 w 1525115"/>
                        <a:gd name="connsiteY2" fmla="*/ 69850 h 511175"/>
                        <a:gd name="connsiteX3" fmla="*/ 809625 w 1525115"/>
                        <a:gd name="connsiteY3" fmla="*/ 511175 h 511175"/>
                        <a:gd name="connsiteX4" fmla="*/ 0 w 1525115"/>
                        <a:gd name="connsiteY4" fmla="*/ 117475 h 511175"/>
                        <a:gd name="connsiteX0" fmla="*/ 0 w 1525115"/>
                        <a:gd name="connsiteY0" fmla="*/ 117475 h 511175"/>
                        <a:gd name="connsiteX1" fmla="*/ 13815 w 1525115"/>
                        <a:gd name="connsiteY1" fmla="*/ 0 h 511175"/>
                        <a:gd name="connsiteX2" fmla="*/ 755652 w 1525115"/>
                        <a:gd name="connsiteY2" fmla="*/ 34925 h 511175"/>
                        <a:gd name="connsiteX3" fmla="*/ 1525115 w 1525115"/>
                        <a:gd name="connsiteY3" fmla="*/ 69850 h 511175"/>
                        <a:gd name="connsiteX4" fmla="*/ 809625 w 1525115"/>
                        <a:gd name="connsiteY4" fmla="*/ 511175 h 511175"/>
                        <a:gd name="connsiteX5" fmla="*/ 0 w 1525115"/>
                        <a:gd name="connsiteY5" fmla="*/ 117475 h 511175"/>
                        <a:gd name="connsiteX0" fmla="*/ 0 w 1525115"/>
                        <a:gd name="connsiteY0" fmla="*/ 117475 h 511175"/>
                        <a:gd name="connsiteX1" fmla="*/ 13815 w 1525115"/>
                        <a:gd name="connsiteY1" fmla="*/ 0 h 511175"/>
                        <a:gd name="connsiteX2" fmla="*/ 812802 w 1525115"/>
                        <a:gd name="connsiteY2" fmla="*/ 393700 h 511175"/>
                        <a:gd name="connsiteX3" fmla="*/ 1525115 w 1525115"/>
                        <a:gd name="connsiteY3" fmla="*/ 69850 h 511175"/>
                        <a:gd name="connsiteX4" fmla="*/ 809625 w 1525115"/>
                        <a:gd name="connsiteY4" fmla="*/ 511175 h 511175"/>
                        <a:gd name="connsiteX5" fmla="*/ 0 w 1525115"/>
                        <a:gd name="connsiteY5" fmla="*/ 117475 h 511175"/>
                        <a:gd name="connsiteX0" fmla="*/ 0 w 1525115"/>
                        <a:gd name="connsiteY0" fmla="*/ 117475 h 511175"/>
                        <a:gd name="connsiteX1" fmla="*/ 13815 w 1525115"/>
                        <a:gd name="connsiteY1" fmla="*/ 0 h 511175"/>
                        <a:gd name="connsiteX2" fmla="*/ 812802 w 1525115"/>
                        <a:gd name="connsiteY2" fmla="*/ 393700 h 511175"/>
                        <a:gd name="connsiteX3" fmla="*/ 1525115 w 1525115"/>
                        <a:gd name="connsiteY3" fmla="*/ 69850 h 511175"/>
                        <a:gd name="connsiteX4" fmla="*/ 1314452 w 1525115"/>
                        <a:gd name="connsiteY4" fmla="*/ 196850 h 511175"/>
                        <a:gd name="connsiteX5" fmla="*/ 809625 w 1525115"/>
                        <a:gd name="connsiteY5" fmla="*/ 511175 h 511175"/>
                        <a:gd name="connsiteX6" fmla="*/ 0 w 1525115"/>
                        <a:gd name="connsiteY6" fmla="*/ 117475 h 511175"/>
                        <a:gd name="connsiteX0" fmla="*/ 0 w 1647827"/>
                        <a:gd name="connsiteY0" fmla="*/ 117475 h 511175"/>
                        <a:gd name="connsiteX1" fmla="*/ 13815 w 1647827"/>
                        <a:gd name="connsiteY1" fmla="*/ 0 h 511175"/>
                        <a:gd name="connsiteX2" fmla="*/ 812802 w 1647827"/>
                        <a:gd name="connsiteY2" fmla="*/ 393700 h 511175"/>
                        <a:gd name="connsiteX3" fmla="*/ 1525115 w 1647827"/>
                        <a:gd name="connsiteY3" fmla="*/ 69850 h 511175"/>
                        <a:gd name="connsiteX4" fmla="*/ 1647827 w 1647827"/>
                        <a:gd name="connsiteY4" fmla="*/ 104775 h 511175"/>
                        <a:gd name="connsiteX5" fmla="*/ 809625 w 1647827"/>
                        <a:gd name="connsiteY5" fmla="*/ 511175 h 511175"/>
                        <a:gd name="connsiteX6" fmla="*/ 0 w 1647827"/>
                        <a:gd name="connsiteY6" fmla="*/ 117475 h 511175"/>
                        <a:gd name="connsiteX0" fmla="*/ 0 w 1647827"/>
                        <a:gd name="connsiteY0" fmla="*/ 120650 h 514350"/>
                        <a:gd name="connsiteX1" fmla="*/ 13815 w 1647827"/>
                        <a:gd name="connsiteY1" fmla="*/ 3175 h 514350"/>
                        <a:gd name="connsiteX2" fmla="*/ 812802 w 1647827"/>
                        <a:gd name="connsiteY2" fmla="*/ 396875 h 514350"/>
                        <a:gd name="connsiteX3" fmla="*/ 1585440 w 1647827"/>
                        <a:gd name="connsiteY3" fmla="*/ 0 h 514350"/>
                        <a:gd name="connsiteX4" fmla="*/ 1647827 w 1647827"/>
                        <a:gd name="connsiteY4" fmla="*/ 107950 h 514350"/>
                        <a:gd name="connsiteX5" fmla="*/ 809625 w 1647827"/>
                        <a:gd name="connsiteY5" fmla="*/ 514350 h 514350"/>
                        <a:gd name="connsiteX6" fmla="*/ 0 w 1647827"/>
                        <a:gd name="connsiteY6" fmla="*/ 120650 h 514350"/>
                        <a:gd name="connsiteX0" fmla="*/ 0 w 1647827"/>
                        <a:gd name="connsiteY0" fmla="*/ 123031 h 516731"/>
                        <a:gd name="connsiteX1" fmla="*/ 13815 w 1647827"/>
                        <a:gd name="connsiteY1" fmla="*/ 5556 h 516731"/>
                        <a:gd name="connsiteX2" fmla="*/ 812802 w 1647827"/>
                        <a:gd name="connsiteY2" fmla="*/ 399256 h 516731"/>
                        <a:gd name="connsiteX3" fmla="*/ 1594965 w 1647827"/>
                        <a:gd name="connsiteY3" fmla="*/ 0 h 516731"/>
                        <a:gd name="connsiteX4" fmla="*/ 1647827 w 1647827"/>
                        <a:gd name="connsiteY4" fmla="*/ 110331 h 516731"/>
                        <a:gd name="connsiteX5" fmla="*/ 809625 w 1647827"/>
                        <a:gd name="connsiteY5" fmla="*/ 516731 h 516731"/>
                        <a:gd name="connsiteX6" fmla="*/ 0 w 1647827"/>
                        <a:gd name="connsiteY6" fmla="*/ 123031 h 516731"/>
                        <a:gd name="connsiteX0" fmla="*/ 0 w 1600202"/>
                        <a:gd name="connsiteY0" fmla="*/ 123031 h 516731"/>
                        <a:gd name="connsiteX1" fmla="*/ 13815 w 1600202"/>
                        <a:gd name="connsiteY1" fmla="*/ 5556 h 516731"/>
                        <a:gd name="connsiteX2" fmla="*/ 812802 w 1600202"/>
                        <a:gd name="connsiteY2" fmla="*/ 399256 h 516731"/>
                        <a:gd name="connsiteX3" fmla="*/ 1594965 w 1600202"/>
                        <a:gd name="connsiteY3" fmla="*/ 0 h 516731"/>
                        <a:gd name="connsiteX4" fmla="*/ 1600202 w 1600202"/>
                        <a:gd name="connsiteY4" fmla="*/ 119856 h 516731"/>
                        <a:gd name="connsiteX5" fmla="*/ 809625 w 1600202"/>
                        <a:gd name="connsiteY5" fmla="*/ 516731 h 516731"/>
                        <a:gd name="connsiteX6" fmla="*/ 0 w 1600202"/>
                        <a:gd name="connsiteY6" fmla="*/ 123031 h 516731"/>
                        <a:gd name="connsiteX0" fmla="*/ 0 w 1602584"/>
                        <a:gd name="connsiteY0" fmla="*/ 123031 h 516731"/>
                        <a:gd name="connsiteX1" fmla="*/ 13815 w 1602584"/>
                        <a:gd name="connsiteY1" fmla="*/ 5556 h 516731"/>
                        <a:gd name="connsiteX2" fmla="*/ 812802 w 1602584"/>
                        <a:gd name="connsiteY2" fmla="*/ 399256 h 516731"/>
                        <a:gd name="connsiteX3" fmla="*/ 1594965 w 1602584"/>
                        <a:gd name="connsiteY3" fmla="*/ 0 h 516731"/>
                        <a:gd name="connsiteX4" fmla="*/ 1602584 w 1602584"/>
                        <a:gd name="connsiteY4" fmla="*/ 119856 h 516731"/>
                        <a:gd name="connsiteX5" fmla="*/ 809625 w 1602584"/>
                        <a:gd name="connsiteY5" fmla="*/ 516731 h 516731"/>
                        <a:gd name="connsiteX6" fmla="*/ 0 w 1602584"/>
                        <a:gd name="connsiteY6" fmla="*/ 123031 h 516731"/>
                        <a:gd name="connsiteX0" fmla="*/ 0 w 1602584"/>
                        <a:gd name="connsiteY0" fmla="*/ 123031 h 516731"/>
                        <a:gd name="connsiteX1" fmla="*/ 13815 w 1602584"/>
                        <a:gd name="connsiteY1" fmla="*/ 5556 h 516731"/>
                        <a:gd name="connsiteX2" fmla="*/ 793752 w 1602584"/>
                        <a:gd name="connsiteY2" fmla="*/ 399256 h 516731"/>
                        <a:gd name="connsiteX3" fmla="*/ 1594965 w 1602584"/>
                        <a:gd name="connsiteY3" fmla="*/ 0 h 516731"/>
                        <a:gd name="connsiteX4" fmla="*/ 1602584 w 1602584"/>
                        <a:gd name="connsiteY4" fmla="*/ 119856 h 516731"/>
                        <a:gd name="connsiteX5" fmla="*/ 809625 w 1602584"/>
                        <a:gd name="connsiteY5" fmla="*/ 516731 h 516731"/>
                        <a:gd name="connsiteX6" fmla="*/ 0 w 1602584"/>
                        <a:gd name="connsiteY6" fmla="*/ 123031 h 516731"/>
                        <a:gd name="connsiteX0" fmla="*/ 24285 w 1588769"/>
                        <a:gd name="connsiteY0" fmla="*/ 120650 h 516731"/>
                        <a:gd name="connsiteX1" fmla="*/ 0 w 1588769"/>
                        <a:gd name="connsiteY1" fmla="*/ 5556 h 516731"/>
                        <a:gd name="connsiteX2" fmla="*/ 779937 w 1588769"/>
                        <a:gd name="connsiteY2" fmla="*/ 399256 h 516731"/>
                        <a:gd name="connsiteX3" fmla="*/ 1581150 w 1588769"/>
                        <a:gd name="connsiteY3" fmla="*/ 0 h 516731"/>
                        <a:gd name="connsiteX4" fmla="*/ 1588769 w 1588769"/>
                        <a:gd name="connsiteY4" fmla="*/ 119856 h 516731"/>
                        <a:gd name="connsiteX5" fmla="*/ 795810 w 1588769"/>
                        <a:gd name="connsiteY5" fmla="*/ 516731 h 516731"/>
                        <a:gd name="connsiteX6" fmla="*/ 24285 w 1588769"/>
                        <a:gd name="connsiteY6" fmla="*/ 120650 h 516731"/>
                        <a:gd name="connsiteX0" fmla="*/ 0 w 1590678"/>
                        <a:gd name="connsiteY0" fmla="*/ 123031 h 516731"/>
                        <a:gd name="connsiteX1" fmla="*/ 1909 w 1590678"/>
                        <a:gd name="connsiteY1" fmla="*/ 5556 h 516731"/>
                        <a:gd name="connsiteX2" fmla="*/ 781846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1909 w 1590678"/>
                        <a:gd name="connsiteY1" fmla="*/ 5556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9053 w 1590678"/>
                        <a:gd name="connsiteY1" fmla="*/ 5556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9053 w 1590678"/>
                        <a:gd name="connsiteY1" fmla="*/ 15081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13506 h 507206"/>
                        <a:gd name="connsiteX1" fmla="*/ 9053 w 1590678"/>
                        <a:gd name="connsiteY1" fmla="*/ 5556 h 507206"/>
                        <a:gd name="connsiteX2" fmla="*/ 786608 w 1590678"/>
                        <a:gd name="connsiteY2" fmla="*/ 389731 h 507206"/>
                        <a:gd name="connsiteX3" fmla="*/ 1568771 w 1590678"/>
                        <a:gd name="connsiteY3" fmla="*/ 0 h 507206"/>
                        <a:gd name="connsiteX4" fmla="*/ 1590678 w 1590678"/>
                        <a:gd name="connsiteY4" fmla="*/ 110331 h 507206"/>
                        <a:gd name="connsiteX5" fmla="*/ 797719 w 1590678"/>
                        <a:gd name="connsiteY5" fmla="*/ 507206 h 507206"/>
                        <a:gd name="connsiteX6" fmla="*/ 0 w 1590678"/>
                        <a:gd name="connsiteY6" fmla="*/ 113506 h 507206"/>
                        <a:gd name="connsiteX0" fmla="*/ 0 w 1590678"/>
                        <a:gd name="connsiteY0" fmla="*/ 118268 h 511968"/>
                        <a:gd name="connsiteX1" fmla="*/ 9053 w 1590678"/>
                        <a:gd name="connsiteY1" fmla="*/ 10318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4291 w 1590678"/>
                        <a:gd name="connsiteY1" fmla="*/ 3174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1435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4291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2713 h 506413"/>
                        <a:gd name="connsiteX1" fmla="*/ 1910 w 1590678"/>
                        <a:gd name="connsiteY1" fmla="*/ 0 h 506413"/>
                        <a:gd name="connsiteX2" fmla="*/ 786608 w 1590678"/>
                        <a:gd name="connsiteY2" fmla="*/ 388938 h 506413"/>
                        <a:gd name="connsiteX3" fmla="*/ 1566390 w 1590678"/>
                        <a:gd name="connsiteY3" fmla="*/ 1589 h 506413"/>
                        <a:gd name="connsiteX4" fmla="*/ 1590678 w 1590678"/>
                        <a:gd name="connsiteY4" fmla="*/ 109538 h 506413"/>
                        <a:gd name="connsiteX5" fmla="*/ 797719 w 1590678"/>
                        <a:gd name="connsiteY5" fmla="*/ 506413 h 506413"/>
                        <a:gd name="connsiteX6" fmla="*/ 0 w 1590678"/>
                        <a:gd name="connsiteY6" fmla="*/ 112713 h 506413"/>
                        <a:gd name="connsiteX0" fmla="*/ 0 w 1590678"/>
                        <a:gd name="connsiteY0" fmla="*/ 113505 h 507205"/>
                        <a:gd name="connsiteX1" fmla="*/ 1910 w 1590678"/>
                        <a:gd name="connsiteY1" fmla="*/ 792 h 507205"/>
                        <a:gd name="connsiteX2" fmla="*/ 786608 w 1590678"/>
                        <a:gd name="connsiteY2" fmla="*/ 389730 h 507205"/>
                        <a:gd name="connsiteX3" fmla="*/ 1571152 w 1590678"/>
                        <a:gd name="connsiteY3" fmla="*/ 0 h 507205"/>
                        <a:gd name="connsiteX4" fmla="*/ 1590678 w 1590678"/>
                        <a:gd name="connsiteY4" fmla="*/ 110330 h 507205"/>
                        <a:gd name="connsiteX5" fmla="*/ 797719 w 1590678"/>
                        <a:gd name="connsiteY5" fmla="*/ 507205 h 507205"/>
                        <a:gd name="connsiteX6" fmla="*/ 0 w 1590678"/>
                        <a:gd name="connsiteY6" fmla="*/ 113505 h 507205"/>
                        <a:gd name="connsiteX0" fmla="*/ 0 w 1590678"/>
                        <a:gd name="connsiteY0" fmla="*/ 118268 h 511968"/>
                        <a:gd name="connsiteX1" fmla="*/ 1910 w 1590678"/>
                        <a:gd name="connsiteY1" fmla="*/ 5555 h 511968"/>
                        <a:gd name="connsiteX2" fmla="*/ 786608 w 1590678"/>
                        <a:gd name="connsiteY2" fmla="*/ 394493 h 511968"/>
                        <a:gd name="connsiteX3" fmla="*/ 1578296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94493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80206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89731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883443"/>
                        <a:gd name="connsiteX1" fmla="*/ 1910 w 1590678"/>
                        <a:gd name="connsiteY1" fmla="*/ 5555 h 883443"/>
                        <a:gd name="connsiteX2" fmla="*/ 786608 w 1590678"/>
                        <a:gd name="connsiteY2" fmla="*/ 389731 h 883443"/>
                        <a:gd name="connsiteX3" fmla="*/ 1573533 w 1590678"/>
                        <a:gd name="connsiteY3" fmla="*/ 0 h 883443"/>
                        <a:gd name="connsiteX4" fmla="*/ 1590678 w 1590678"/>
                        <a:gd name="connsiteY4" fmla="*/ 115093 h 883443"/>
                        <a:gd name="connsiteX5" fmla="*/ 702469 w 1590678"/>
                        <a:gd name="connsiteY5" fmla="*/ 883443 h 883443"/>
                        <a:gd name="connsiteX6" fmla="*/ 0 w 1590678"/>
                        <a:gd name="connsiteY6" fmla="*/ 118268 h 883443"/>
                        <a:gd name="connsiteX0" fmla="*/ 0 w 1578771"/>
                        <a:gd name="connsiteY0" fmla="*/ 118268 h 883443"/>
                        <a:gd name="connsiteX1" fmla="*/ 1910 w 1578771"/>
                        <a:gd name="connsiteY1" fmla="*/ 5555 h 883443"/>
                        <a:gd name="connsiteX2" fmla="*/ 786608 w 1578771"/>
                        <a:gd name="connsiteY2" fmla="*/ 389731 h 883443"/>
                        <a:gd name="connsiteX3" fmla="*/ 1573533 w 1578771"/>
                        <a:gd name="connsiteY3" fmla="*/ 0 h 883443"/>
                        <a:gd name="connsiteX4" fmla="*/ 1578771 w 1578771"/>
                        <a:gd name="connsiteY4" fmla="*/ 417512 h 883443"/>
                        <a:gd name="connsiteX5" fmla="*/ 702469 w 1578771"/>
                        <a:gd name="connsiteY5" fmla="*/ 883443 h 883443"/>
                        <a:gd name="connsiteX6" fmla="*/ 0 w 1578771"/>
                        <a:gd name="connsiteY6" fmla="*/ 118268 h 883443"/>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0 w 1578771"/>
                        <a:gd name="connsiteY6"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481811 w 1578771"/>
                        <a:gd name="connsiteY6" fmla="*/ 541337 h 809624"/>
                        <a:gd name="connsiteX7" fmla="*/ 0 w 1578771"/>
                        <a:gd name="connsiteY7"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724699 w 1578771"/>
                        <a:gd name="connsiteY6" fmla="*/ 479424 h 809624"/>
                        <a:gd name="connsiteX7" fmla="*/ 0 w 1578771"/>
                        <a:gd name="connsiteY7"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765180 w 1578771"/>
                        <a:gd name="connsiteY6" fmla="*/ 712787 h 809624"/>
                        <a:gd name="connsiteX7" fmla="*/ 724699 w 1578771"/>
                        <a:gd name="connsiteY7" fmla="*/ 479424 h 809624"/>
                        <a:gd name="connsiteX8" fmla="*/ 0 w 1578771"/>
                        <a:gd name="connsiteY8" fmla="*/ 118268 h 809624"/>
                        <a:gd name="connsiteX0" fmla="*/ 0 w 1578771"/>
                        <a:gd name="connsiteY0" fmla="*/ 118268 h 919956"/>
                        <a:gd name="connsiteX1" fmla="*/ 1910 w 1578771"/>
                        <a:gd name="connsiteY1" fmla="*/ 5555 h 919956"/>
                        <a:gd name="connsiteX2" fmla="*/ 786608 w 1578771"/>
                        <a:gd name="connsiteY2" fmla="*/ 389731 h 919956"/>
                        <a:gd name="connsiteX3" fmla="*/ 1573533 w 1578771"/>
                        <a:gd name="connsiteY3" fmla="*/ 0 h 919956"/>
                        <a:gd name="connsiteX4" fmla="*/ 1578771 w 1578771"/>
                        <a:gd name="connsiteY4" fmla="*/ 417512 h 919956"/>
                        <a:gd name="connsiteX5" fmla="*/ 783432 w 1578771"/>
                        <a:gd name="connsiteY5" fmla="*/ 809624 h 919956"/>
                        <a:gd name="connsiteX6" fmla="*/ 717555 w 1578771"/>
                        <a:gd name="connsiteY6" fmla="*/ 919956 h 919956"/>
                        <a:gd name="connsiteX7" fmla="*/ 724699 w 1578771"/>
                        <a:gd name="connsiteY7" fmla="*/ 479424 h 919956"/>
                        <a:gd name="connsiteX8" fmla="*/ 0 w 1578771"/>
                        <a:gd name="connsiteY8" fmla="*/ 118268 h 91995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7720 w 1578771"/>
                        <a:gd name="connsiteY5" fmla="*/ 928686 h 928686"/>
                        <a:gd name="connsiteX6" fmla="*/ 717555 w 1578771"/>
                        <a:gd name="connsiteY6" fmla="*/ 919956 h 928686"/>
                        <a:gd name="connsiteX7" fmla="*/ 724699 w 1578771"/>
                        <a:gd name="connsiteY7" fmla="*/ 479424 h 928686"/>
                        <a:gd name="connsiteX8" fmla="*/ 0 w 1578771"/>
                        <a:gd name="connsiteY8"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7720 w 1578771"/>
                        <a:gd name="connsiteY5" fmla="*/ 928686 h 928686"/>
                        <a:gd name="connsiteX6" fmla="*/ 715174 w 1578771"/>
                        <a:gd name="connsiteY6" fmla="*/ 898525 h 928686"/>
                        <a:gd name="connsiteX7" fmla="*/ 724699 w 1578771"/>
                        <a:gd name="connsiteY7" fmla="*/ 479424 h 928686"/>
                        <a:gd name="connsiteX8" fmla="*/ 0 w 1578771"/>
                        <a:gd name="connsiteY8"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910436 w 1578771"/>
                        <a:gd name="connsiteY5" fmla="*/ 848518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93751 w 1578771"/>
                        <a:gd name="connsiteY2" fmla="*/ 394493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84226 w 1578771"/>
                        <a:gd name="connsiteY2" fmla="*/ 392112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796136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803280 w 1578771"/>
                        <a:gd name="connsiteY5" fmla="*/ 798512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18268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1373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1373 w 1578771"/>
                        <a:gd name="connsiteY5" fmla="*/ 810418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8516 w 1578771"/>
                        <a:gd name="connsiteY5" fmla="*/ 810418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8516 w 1578771"/>
                        <a:gd name="connsiteY5" fmla="*/ 810418 h 919161"/>
                        <a:gd name="connsiteX6" fmla="*/ 797720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28538"/>
                        <a:gd name="connsiteX1" fmla="*/ 1910 w 1578771"/>
                        <a:gd name="connsiteY1" fmla="*/ 5555 h 928538"/>
                        <a:gd name="connsiteX2" fmla="*/ 786607 w 1578771"/>
                        <a:gd name="connsiteY2" fmla="*/ 394493 h 928538"/>
                        <a:gd name="connsiteX3" fmla="*/ 1573533 w 1578771"/>
                        <a:gd name="connsiteY3" fmla="*/ 0 h 928538"/>
                        <a:gd name="connsiteX4" fmla="*/ 1578771 w 1578771"/>
                        <a:gd name="connsiteY4" fmla="*/ 417512 h 928538"/>
                        <a:gd name="connsiteX5" fmla="*/ 798516 w 1578771"/>
                        <a:gd name="connsiteY5" fmla="*/ 810418 h 928538"/>
                        <a:gd name="connsiteX6" fmla="*/ 797720 w 1578771"/>
                        <a:gd name="connsiteY6" fmla="*/ 928538 h 928538"/>
                        <a:gd name="connsiteX7" fmla="*/ 715174 w 1578771"/>
                        <a:gd name="connsiteY7" fmla="*/ 898525 h 928538"/>
                        <a:gd name="connsiteX8" fmla="*/ 710412 w 1578771"/>
                        <a:gd name="connsiteY8" fmla="*/ 481805 h 928538"/>
                        <a:gd name="connsiteX9" fmla="*/ 0 w 1578771"/>
                        <a:gd name="connsiteY9" fmla="*/ 123031 h 928538"/>
                        <a:gd name="connsiteX0" fmla="*/ 0 w 1578771"/>
                        <a:gd name="connsiteY0" fmla="*/ 123031 h 924787"/>
                        <a:gd name="connsiteX1" fmla="*/ 1910 w 1578771"/>
                        <a:gd name="connsiteY1" fmla="*/ 5555 h 924787"/>
                        <a:gd name="connsiteX2" fmla="*/ 786607 w 1578771"/>
                        <a:gd name="connsiteY2" fmla="*/ 394493 h 924787"/>
                        <a:gd name="connsiteX3" fmla="*/ 1573533 w 1578771"/>
                        <a:gd name="connsiteY3" fmla="*/ 0 h 924787"/>
                        <a:gd name="connsiteX4" fmla="*/ 1578771 w 1578771"/>
                        <a:gd name="connsiteY4" fmla="*/ 417512 h 924787"/>
                        <a:gd name="connsiteX5" fmla="*/ 798516 w 1578771"/>
                        <a:gd name="connsiteY5" fmla="*/ 810418 h 924787"/>
                        <a:gd name="connsiteX6" fmla="*/ 799595 w 1578771"/>
                        <a:gd name="connsiteY6" fmla="*/ 924787 h 924787"/>
                        <a:gd name="connsiteX7" fmla="*/ 715174 w 1578771"/>
                        <a:gd name="connsiteY7" fmla="*/ 898525 h 924787"/>
                        <a:gd name="connsiteX8" fmla="*/ 710412 w 1578771"/>
                        <a:gd name="connsiteY8" fmla="*/ 481805 h 924787"/>
                        <a:gd name="connsiteX9" fmla="*/ 0 w 1578771"/>
                        <a:gd name="connsiteY9" fmla="*/ 123031 h 924787"/>
                        <a:gd name="connsiteX0" fmla="*/ 0 w 1578771"/>
                        <a:gd name="connsiteY0" fmla="*/ 123031 h 924787"/>
                        <a:gd name="connsiteX1" fmla="*/ 1910 w 1578771"/>
                        <a:gd name="connsiteY1" fmla="*/ 5555 h 924787"/>
                        <a:gd name="connsiteX2" fmla="*/ 786607 w 1578771"/>
                        <a:gd name="connsiteY2" fmla="*/ 394493 h 924787"/>
                        <a:gd name="connsiteX3" fmla="*/ 1573533 w 1578771"/>
                        <a:gd name="connsiteY3" fmla="*/ 0 h 924787"/>
                        <a:gd name="connsiteX4" fmla="*/ 1578771 w 1578771"/>
                        <a:gd name="connsiteY4" fmla="*/ 417512 h 924787"/>
                        <a:gd name="connsiteX5" fmla="*/ 798516 w 1578771"/>
                        <a:gd name="connsiteY5" fmla="*/ 810418 h 924787"/>
                        <a:gd name="connsiteX6" fmla="*/ 797720 w 1578771"/>
                        <a:gd name="connsiteY6" fmla="*/ 924787 h 924787"/>
                        <a:gd name="connsiteX7" fmla="*/ 715174 w 1578771"/>
                        <a:gd name="connsiteY7" fmla="*/ 898525 h 924787"/>
                        <a:gd name="connsiteX8" fmla="*/ 710412 w 1578771"/>
                        <a:gd name="connsiteY8" fmla="*/ 481805 h 924787"/>
                        <a:gd name="connsiteX9" fmla="*/ 0 w 1578771"/>
                        <a:gd name="connsiteY9" fmla="*/ 123031 h 924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8771" h="924787">
                          <a:moveTo>
                            <a:pt x="0" y="123031"/>
                          </a:moveTo>
                          <a:cubicBezTo>
                            <a:pt x="636" y="83873"/>
                            <a:pt x="1274" y="44713"/>
                            <a:pt x="1910" y="5555"/>
                          </a:cubicBezTo>
                          <a:lnTo>
                            <a:pt x="786607" y="394493"/>
                          </a:lnTo>
                          <a:lnTo>
                            <a:pt x="1573533" y="0"/>
                          </a:lnTo>
                          <a:lnTo>
                            <a:pt x="1578771" y="417512"/>
                          </a:lnTo>
                          <a:lnTo>
                            <a:pt x="798516" y="810418"/>
                          </a:lnTo>
                          <a:cubicBezTo>
                            <a:pt x="797456" y="849047"/>
                            <a:pt x="798780" y="886158"/>
                            <a:pt x="797720" y="924787"/>
                          </a:cubicBezTo>
                          <a:lnTo>
                            <a:pt x="715174" y="898525"/>
                          </a:lnTo>
                          <a:cubicBezTo>
                            <a:pt x="713587" y="759618"/>
                            <a:pt x="711999" y="620712"/>
                            <a:pt x="710412" y="481805"/>
                          </a:cubicBezTo>
                          <a:lnTo>
                            <a:pt x="0" y="123031"/>
                          </a:lnTo>
                          <a:close/>
                        </a:path>
                      </a:pathLst>
                    </a:custGeom>
                    <a:solidFill>
                      <a:schemeClr val="accent2">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sp>
                <p:nvSpPr>
                  <p:cNvPr id="160" name="Rectangle 59">
                    <a:extLst>
                      <a:ext uri="{FF2B5EF4-FFF2-40B4-BE49-F238E27FC236}">
                        <a16:creationId xmlns:a16="http://schemas.microsoft.com/office/drawing/2014/main" id="{8FF96723-2D2B-4A59-8647-CA9FE7C65140}"/>
                      </a:ext>
                    </a:extLst>
                  </p:cNvPr>
                  <p:cNvSpPr/>
                  <p:nvPr/>
                </p:nvSpPr>
                <p:spPr>
                  <a:xfrm rot="6843724">
                    <a:off x="5195827" y="4100599"/>
                    <a:ext cx="73056" cy="926498"/>
                  </a:xfrm>
                  <a:custGeom>
                    <a:avLst/>
                    <a:gdLst>
                      <a:gd name="connsiteX0" fmla="*/ 0 w 361245"/>
                      <a:gd name="connsiteY0" fmla="*/ 0 h 930552"/>
                      <a:gd name="connsiteX1" fmla="*/ 361245 w 361245"/>
                      <a:gd name="connsiteY1" fmla="*/ 0 h 930552"/>
                      <a:gd name="connsiteX2" fmla="*/ 361245 w 361245"/>
                      <a:gd name="connsiteY2" fmla="*/ 930552 h 930552"/>
                      <a:gd name="connsiteX3" fmla="*/ 0 w 361245"/>
                      <a:gd name="connsiteY3" fmla="*/ 930552 h 930552"/>
                      <a:gd name="connsiteX4" fmla="*/ 0 w 361245"/>
                      <a:gd name="connsiteY4" fmla="*/ 0 h 930552"/>
                      <a:gd name="connsiteX0" fmla="*/ 0 w 361245"/>
                      <a:gd name="connsiteY0" fmla="*/ 930552 h 930552"/>
                      <a:gd name="connsiteX1" fmla="*/ 361245 w 361245"/>
                      <a:gd name="connsiteY1" fmla="*/ 0 h 930552"/>
                      <a:gd name="connsiteX2" fmla="*/ 361245 w 361245"/>
                      <a:gd name="connsiteY2" fmla="*/ 930552 h 930552"/>
                      <a:gd name="connsiteX3" fmla="*/ 0 w 361245"/>
                      <a:gd name="connsiteY3" fmla="*/ 930552 h 930552"/>
                      <a:gd name="connsiteX0" fmla="*/ 0 w 513905"/>
                      <a:gd name="connsiteY0" fmla="*/ 930552 h 987550"/>
                      <a:gd name="connsiteX1" fmla="*/ 361245 w 513905"/>
                      <a:gd name="connsiteY1" fmla="*/ 0 h 987550"/>
                      <a:gd name="connsiteX2" fmla="*/ 513906 w 513905"/>
                      <a:gd name="connsiteY2" fmla="*/ 987550 h 987550"/>
                      <a:gd name="connsiteX3" fmla="*/ 0 w 513905"/>
                      <a:gd name="connsiteY3" fmla="*/ 930552 h 987550"/>
                      <a:gd name="connsiteX0" fmla="*/ -1 w 349196"/>
                      <a:gd name="connsiteY0" fmla="*/ 947169 h 987550"/>
                      <a:gd name="connsiteX1" fmla="*/ 196536 w 349196"/>
                      <a:gd name="connsiteY1" fmla="*/ 0 h 987550"/>
                      <a:gd name="connsiteX2" fmla="*/ 349197 w 349196"/>
                      <a:gd name="connsiteY2" fmla="*/ 987550 h 987550"/>
                      <a:gd name="connsiteX3" fmla="*/ -1 w 349196"/>
                      <a:gd name="connsiteY3" fmla="*/ 947169 h 987550"/>
                      <a:gd name="connsiteX0" fmla="*/ -1 w 336977"/>
                      <a:gd name="connsiteY0" fmla="*/ 947169 h 1004479"/>
                      <a:gd name="connsiteX1" fmla="*/ 196536 w 336977"/>
                      <a:gd name="connsiteY1" fmla="*/ 0 h 1004479"/>
                      <a:gd name="connsiteX2" fmla="*/ 336978 w 336977"/>
                      <a:gd name="connsiteY2" fmla="*/ 1004479 h 1004479"/>
                      <a:gd name="connsiteX3" fmla="*/ -1 w 336977"/>
                      <a:gd name="connsiteY3" fmla="*/ 947169 h 1004479"/>
                    </a:gdLst>
                    <a:ahLst/>
                    <a:cxnLst>
                      <a:cxn ang="0">
                        <a:pos x="connsiteX0" y="connsiteY0"/>
                      </a:cxn>
                      <a:cxn ang="0">
                        <a:pos x="connsiteX1" y="connsiteY1"/>
                      </a:cxn>
                      <a:cxn ang="0">
                        <a:pos x="connsiteX2" y="connsiteY2"/>
                      </a:cxn>
                      <a:cxn ang="0">
                        <a:pos x="connsiteX3" y="connsiteY3"/>
                      </a:cxn>
                    </a:cxnLst>
                    <a:rect l="l" t="t" r="r" b="b"/>
                    <a:pathLst>
                      <a:path w="336977" h="1004479">
                        <a:moveTo>
                          <a:pt x="-1" y="947169"/>
                        </a:moveTo>
                        <a:lnTo>
                          <a:pt x="196536" y="0"/>
                        </a:lnTo>
                        <a:lnTo>
                          <a:pt x="336978" y="1004479"/>
                        </a:lnTo>
                        <a:lnTo>
                          <a:pt x="-1" y="947169"/>
                        </a:lnTo>
                        <a:close/>
                      </a:path>
                    </a:pathLst>
                  </a:custGeom>
                  <a:gradFill>
                    <a:gsLst>
                      <a:gs pos="100000">
                        <a:schemeClr val="bg1">
                          <a:alpha val="0"/>
                        </a:schemeClr>
                      </a:gs>
                      <a:gs pos="34000">
                        <a:schemeClr val="tx1">
                          <a:alpha val="19000"/>
                        </a:schemeClr>
                      </a:gs>
                    </a:gsLst>
                    <a:lin ang="81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grpSp>
          <p:grpSp>
            <p:nvGrpSpPr>
              <p:cNvPr id="147" name="Group 158">
                <a:extLst>
                  <a:ext uri="{FF2B5EF4-FFF2-40B4-BE49-F238E27FC236}">
                    <a16:creationId xmlns:a16="http://schemas.microsoft.com/office/drawing/2014/main" id="{922E2D3D-0891-4678-B542-558EF4E92ABF}"/>
                  </a:ext>
                </a:extLst>
              </p:cNvPr>
              <p:cNvGrpSpPr/>
              <p:nvPr/>
            </p:nvGrpSpPr>
            <p:grpSpPr>
              <a:xfrm>
                <a:off x="4891573" y="3568909"/>
                <a:ext cx="1855286" cy="1301343"/>
                <a:chOff x="4854121" y="3568909"/>
                <a:chExt cx="1637859" cy="1301343"/>
              </a:xfrm>
            </p:grpSpPr>
            <p:sp>
              <p:nvSpPr>
                <p:cNvPr id="149" name="Rectangle 148">
                  <a:extLst>
                    <a:ext uri="{FF2B5EF4-FFF2-40B4-BE49-F238E27FC236}">
                      <a16:creationId xmlns:a16="http://schemas.microsoft.com/office/drawing/2014/main" id="{20A62344-187A-48A0-8CBD-FD865695C43D}"/>
                    </a:ext>
                  </a:extLst>
                </p:cNvPr>
                <p:cNvSpPr/>
                <p:nvPr/>
              </p:nvSpPr>
              <p:spPr>
                <a:xfrm flipH="1">
                  <a:off x="5728167" y="4435018"/>
                  <a:ext cx="763813" cy="37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fr-CA" sz="1600" b="1">
                      <a:solidFill>
                        <a:srgbClr val="002060"/>
                      </a:solidFill>
                      <a:latin typeface="Arial" panose="020B0604020202020204" pitchFamily="34" charset="0"/>
                      <a:cs typeface="Arial" panose="020B0604020202020204" pitchFamily="34" charset="0"/>
                    </a:rPr>
                    <a:t>1</a:t>
                  </a:r>
                  <a:r>
                    <a:rPr lang="fr-CA" sz="1600" b="1" baseline="30000">
                      <a:solidFill>
                        <a:srgbClr val="002060"/>
                      </a:solidFill>
                      <a:latin typeface="Arial" panose="020B0604020202020204" pitchFamily="34" charset="0"/>
                      <a:cs typeface="Arial" panose="020B0604020202020204" pitchFamily="34" charset="0"/>
                    </a:rPr>
                    <a:t>er</a:t>
                  </a:r>
                  <a:r>
                    <a:rPr lang="fr-CA" sz="1600" b="1">
                      <a:solidFill>
                        <a:srgbClr val="002060"/>
                      </a:solidFill>
                      <a:latin typeface="Arial" panose="020B0604020202020204" pitchFamily="34" charset="0"/>
                      <a:cs typeface="Arial" panose="020B0604020202020204" pitchFamily="34" charset="0"/>
                    </a:rPr>
                    <a:t> avril 2025</a:t>
                  </a:r>
                </a:p>
              </p:txBody>
            </p:sp>
            <p:grpSp>
              <p:nvGrpSpPr>
                <p:cNvPr id="150" name="Group 161">
                  <a:extLst>
                    <a:ext uri="{FF2B5EF4-FFF2-40B4-BE49-F238E27FC236}">
                      <a16:creationId xmlns:a16="http://schemas.microsoft.com/office/drawing/2014/main" id="{5348DD99-D9A2-4382-BF97-C785EB25C671}"/>
                    </a:ext>
                  </a:extLst>
                </p:cNvPr>
                <p:cNvGrpSpPr/>
                <p:nvPr/>
              </p:nvGrpSpPr>
              <p:grpSpPr>
                <a:xfrm>
                  <a:off x="4854121" y="3568909"/>
                  <a:ext cx="1611834" cy="1301343"/>
                  <a:chOff x="4854121" y="3568909"/>
                  <a:chExt cx="1611834" cy="1301343"/>
                </a:xfrm>
              </p:grpSpPr>
              <p:grpSp>
                <p:nvGrpSpPr>
                  <p:cNvPr id="151" name="Group 162">
                    <a:extLst>
                      <a:ext uri="{FF2B5EF4-FFF2-40B4-BE49-F238E27FC236}">
                        <a16:creationId xmlns:a16="http://schemas.microsoft.com/office/drawing/2014/main" id="{E7E47BD4-D5E5-4412-A8A0-8D17FD403276}"/>
                      </a:ext>
                    </a:extLst>
                  </p:cNvPr>
                  <p:cNvGrpSpPr/>
                  <p:nvPr/>
                </p:nvGrpSpPr>
                <p:grpSpPr>
                  <a:xfrm flipH="1">
                    <a:off x="4854121" y="3568909"/>
                    <a:ext cx="1583310" cy="1301343"/>
                    <a:chOff x="6742903" y="5284232"/>
                    <a:chExt cx="1578771" cy="1297613"/>
                  </a:xfrm>
                  <a:solidFill>
                    <a:schemeClr val="accent4"/>
                  </a:solidFill>
                </p:grpSpPr>
                <p:sp>
                  <p:nvSpPr>
                    <p:cNvPr id="153" name="Rectangle 4">
                      <a:extLst>
                        <a:ext uri="{FF2B5EF4-FFF2-40B4-BE49-F238E27FC236}">
                          <a16:creationId xmlns:a16="http://schemas.microsoft.com/office/drawing/2014/main" id="{93D28F38-F01E-4FB9-A877-4956C247434D}"/>
                        </a:ext>
                      </a:extLst>
                    </p:cNvPr>
                    <p:cNvSpPr/>
                    <p:nvPr/>
                  </p:nvSpPr>
                  <p:spPr>
                    <a:xfrm>
                      <a:off x="6745285" y="5284232"/>
                      <a:ext cx="1574327" cy="781050"/>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69565"/>
                        <a:gd name="connsiteY0" fmla="*/ 390525 h 781050"/>
                        <a:gd name="connsiteX1" fmla="*/ 775815 w 1569565"/>
                        <a:gd name="connsiteY1" fmla="*/ 0 h 781050"/>
                        <a:gd name="connsiteX2" fmla="*/ 1569565 w 1569565"/>
                        <a:gd name="connsiteY2" fmla="*/ 387350 h 781050"/>
                        <a:gd name="connsiteX3" fmla="*/ 781844 w 1569565"/>
                        <a:gd name="connsiteY3" fmla="*/ 781050 h 781050"/>
                        <a:gd name="connsiteX4" fmla="*/ 0 w 1569565"/>
                        <a:gd name="connsiteY4" fmla="*/ 390525 h 781050"/>
                        <a:gd name="connsiteX0" fmla="*/ 0 w 1574328"/>
                        <a:gd name="connsiteY0" fmla="*/ 390525 h 781050"/>
                        <a:gd name="connsiteX1" fmla="*/ 780578 w 1574328"/>
                        <a:gd name="connsiteY1" fmla="*/ 0 h 781050"/>
                        <a:gd name="connsiteX2" fmla="*/ 1574328 w 1574328"/>
                        <a:gd name="connsiteY2" fmla="*/ 387350 h 781050"/>
                        <a:gd name="connsiteX3" fmla="*/ 786607 w 1574328"/>
                        <a:gd name="connsiteY3" fmla="*/ 781050 h 781050"/>
                        <a:gd name="connsiteX4" fmla="*/ 0 w 1574328"/>
                        <a:gd name="connsiteY4" fmla="*/ 390525 h 781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4328" h="781050">
                          <a:moveTo>
                            <a:pt x="0" y="390525"/>
                          </a:moveTo>
                          <a:lnTo>
                            <a:pt x="780578" y="0"/>
                          </a:lnTo>
                          <a:lnTo>
                            <a:pt x="1574328" y="387350"/>
                          </a:lnTo>
                          <a:lnTo>
                            <a:pt x="786607" y="781050"/>
                          </a:lnTo>
                          <a:lnTo>
                            <a:pt x="0" y="390525"/>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CA" sz="1400" b="1" dirty="0">
                          <a:solidFill>
                            <a:schemeClr val="bg1"/>
                          </a:solidFill>
                          <a:effectLst>
                            <a:outerShdw blurRad="38100" dist="38100" dir="2700000" algn="tl">
                              <a:srgbClr val="000000">
                                <a:alpha val="43137"/>
                              </a:srgbClr>
                            </a:outerShdw>
                            <a:reflection blurRad="6350" endPos="0" dir="5400000" sy="-100000" algn="bl" rotWithShape="0"/>
                          </a:effectLst>
                          <a:latin typeface="Arial" panose="020B0604020202020204" pitchFamily="34" charset="0"/>
                          <a:cs typeface="Arial" panose="020B0604020202020204" pitchFamily="34" charset="0"/>
                        </a:rPr>
                        <a:t>7,2 G$ (62 %)</a:t>
                      </a:r>
                    </a:p>
                    <a:p>
                      <a:pPr algn="ctr">
                        <a:defRPr/>
                      </a:pPr>
                      <a:r>
                        <a:rPr lang="fr-CA" sz="1400" b="1" dirty="0">
                          <a:solidFill>
                            <a:schemeClr val="tx1"/>
                          </a:solidFill>
                          <a:effectLst>
                            <a:outerShdw blurRad="38100" dist="38100" dir="2700000" algn="tl">
                              <a:srgbClr val="000000">
                                <a:alpha val="43137"/>
                              </a:srgbClr>
                            </a:outerShdw>
                            <a:reflection blurRad="6350" endPos="0" dir="5400000" sy="-100000" algn="bl" rotWithShape="0"/>
                          </a:effectLst>
                          <a:latin typeface="Arial" panose="020B0604020202020204" pitchFamily="34" charset="0"/>
                          <a:cs typeface="Arial" panose="020B0604020202020204" pitchFamily="34" charset="0"/>
                        </a:rPr>
                        <a:t>+ 2,1 G$ SAD</a:t>
                      </a:r>
                    </a:p>
                  </p:txBody>
                </p:sp>
                <p:sp>
                  <p:nvSpPr>
                    <p:cNvPr id="154" name="Rectangle 4">
                      <a:extLst>
                        <a:ext uri="{FF2B5EF4-FFF2-40B4-BE49-F238E27FC236}">
                          <a16:creationId xmlns:a16="http://schemas.microsoft.com/office/drawing/2014/main" id="{6FB56D0D-5DE5-43C0-AC08-6BF1AB99184C}"/>
                        </a:ext>
                      </a:extLst>
                    </p:cNvPr>
                    <p:cNvSpPr/>
                    <p:nvPr/>
                  </p:nvSpPr>
                  <p:spPr>
                    <a:xfrm>
                      <a:off x="6742903" y="5657056"/>
                      <a:ext cx="1578771" cy="924789"/>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25115"/>
                        <a:gd name="connsiteY0" fmla="*/ 434975 h 771525"/>
                        <a:gd name="connsiteX1" fmla="*/ 731365 w 1525115"/>
                        <a:gd name="connsiteY1" fmla="*/ 0 h 771525"/>
                        <a:gd name="connsiteX2" fmla="*/ 1525115 w 1525115"/>
                        <a:gd name="connsiteY2" fmla="*/ 387350 h 771525"/>
                        <a:gd name="connsiteX3" fmla="*/ 739775 w 1525115"/>
                        <a:gd name="connsiteY3" fmla="*/ 771525 h 771525"/>
                        <a:gd name="connsiteX4" fmla="*/ 0 w 1525115"/>
                        <a:gd name="connsiteY4" fmla="*/ 434975 h 771525"/>
                        <a:gd name="connsiteX0" fmla="*/ 0 w 1525115"/>
                        <a:gd name="connsiteY0" fmla="*/ 117475 h 454025"/>
                        <a:gd name="connsiteX1" fmla="*/ 13815 w 1525115"/>
                        <a:gd name="connsiteY1" fmla="*/ 0 h 454025"/>
                        <a:gd name="connsiteX2" fmla="*/ 1525115 w 1525115"/>
                        <a:gd name="connsiteY2" fmla="*/ 69850 h 454025"/>
                        <a:gd name="connsiteX3" fmla="*/ 739775 w 1525115"/>
                        <a:gd name="connsiteY3" fmla="*/ 454025 h 454025"/>
                        <a:gd name="connsiteX4" fmla="*/ 0 w 1525115"/>
                        <a:gd name="connsiteY4" fmla="*/ 117475 h 454025"/>
                        <a:gd name="connsiteX0" fmla="*/ 0 w 1525115"/>
                        <a:gd name="connsiteY0" fmla="*/ 117475 h 511175"/>
                        <a:gd name="connsiteX1" fmla="*/ 13815 w 1525115"/>
                        <a:gd name="connsiteY1" fmla="*/ 0 h 511175"/>
                        <a:gd name="connsiteX2" fmla="*/ 1525115 w 1525115"/>
                        <a:gd name="connsiteY2" fmla="*/ 69850 h 511175"/>
                        <a:gd name="connsiteX3" fmla="*/ 809625 w 1525115"/>
                        <a:gd name="connsiteY3" fmla="*/ 511175 h 511175"/>
                        <a:gd name="connsiteX4" fmla="*/ 0 w 1525115"/>
                        <a:gd name="connsiteY4" fmla="*/ 117475 h 511175"/>
                        <a:gd name="connsiteX0" fmla="*/ 0 w 1525115"/>
                        <a:gd name="connsiteY0" fmla="*/ 117475 h 511175"/>
                        <a:gd name="connsiteX1" fmla="*/ 13815 w 1525115"/>
                        <a:gd name="connsiteY1" fmla="*/ 0 h 511175"/>
                        <a:gd name="connsiteX2" fmla="*/ 755652 w 1525115"/>
                        <a:gd name="connsiteY2" fmla="*/ 34925 h 511175"/>
                        <a:gd name="connsiteX3" fmla="*/ 1525115 w 1525115"/>
                        <a:gd name="connsiteY3" fmla="*/ 69850 h 511175"/>
                        <a:gd name="connsiteX4" fmla="*/ 809625 w 1525115"/>
                        <a:gd name="connsiteY4" fmla="*/ 511175 h 511175"/>
                        <a:gd name="connsiteX5" fmla="*/ 0 w 1525115"/>
                        <a:gd name="connsiteY5" fmla="*/ 117475 h 511175"/>
                        <a:gd name="connsiteX0" fmla="*/ 0 w 1525115"/>
                        <a:gd name="connsiteY0" fmla="*/ 117475 h 511175"/>
                        <a:gd name="connsiteX1" fmla="*/ 13815 w 1525115"/>
                        <a:gd name="connsiteY1" fmla="*/ 0 h 511175"/>
                        <a:gd name="connsiteX2" fmla="*/ 812802 w 1525115"/>
                        <a:gd name="connsiteY2" fmla="*/ 393700 h 511175"/>
                        <a:gd name="connsiteX3" fmla="*/ 1525115 w 1525115"/>
                        <a:gd name="connsiteY3" fmla="*/ 69850 h 511175"/>
                        <a:gd name="connsiteX4" fmla="*/ 809625 w 1525115"/>
                        <a:gd name="connsiteY4" fmla="*/ 511175 h 511175"/>
                        <a:gd name="connsiteX5" fmla="*/ 0 w 1525115"/>
                        <a:gd name="connsiteY5" fmla="*/ 117475 h 511175"/>
                        <a:gd name="connsiteX0" fmla="*/ 0 w 1525115"/>
                        <a:gd name="connsiteY0" fmla="*/ 117475 h 511175"/>
                        <a:gd name="connsiteX1" fmla="*/ 13815 w 1525115"/>
                        <a:gd name="connsiteY1" fmla="*/ 0 h 511175"/>
                        <a:gd name="connsiteX2" fmla="*/ 812802 w 1525115"/>
                        <a:gd name="connsiteY2" fmla="*/ 393700 h 511175"/>
                        <a:gd name="connsiteX3" fmla="*/ 1525115 w 1525115"/>
                        <a:gd name="connsiteY3" fmla="*/ 69850 h 511175"/>
                        <a:gd name="connsiteX4" fmla="*/ 1314452 w 1525115"/>
                        <a:gd name="connsiteY4" fmla="*/ 196850 h 511175"/>
                        <a:gd name="connsiteX5" fmla="*/ 809625 w 1525115"/>
                        <a:gd name="connsiteY5" fmla="*/ 511175 h 511175"/>
                        <a:gd name="connsiteX6" fmla="*/ 0 w 1525115"/>
                        <a:gd name="connsiteY6" fmla="*/ 117475 h 511175"/>
                        <a:gd name="connsiteX0" fmla="*/ 0 w 1647827"/>
                        <a:gd name="connsiteY0" fmla="*/ 117475 h 511175"/>
                        <a:gd name="connsiteX1" fmla="*/ 13815 w 1647827"/>
                        <a:gd name="connsiteY1" fmla="*/ 0 h 511175"/>
                        <a:gd name="connsiteX2" fmla="*/ 812802 w 1647827"/>
                        <a:gd name="connsiteY2" fmla="*/ 393700 h 511175"/>
                        <a:gd name="connsiteX3" fmla="*/ 1525115 w 1647827"/>
                        <a:gd name="connsiteY3" fmla="*/ 69850 h 511175"/>
                        <a:gd name="connsiteX4" fmla="*/ 1647827 w 1647827"/>
                        <a:gd name="connsiteY4" fmla="*/ 104775 h 511175"/>
                        <a:gd name="connsiteX5" fmla="*/ 809625 w 1647827"/>
                        <a:gd name="connsiteY5" fmla="*/ 511175 h 511175"/>
                        <a:gd name="connsiteX6" fmla="*/ 0 w 1647827"/>
                        <a:gd name="connsiteY6" fmla="*/ 117475 h 511175"/>
                        <a:gd name="connsiteX0" fmla="*/ 0 w 1647827"/>
                        <a:gd name="connsiteY0" fmla="*/ 120650 h 514350"/>
                        <a:gd name="connsiteX1" fmla="*/ 13815 w 1647827"/>
                        <a:gd name="connsiteY1" fmla="*/ 3175 h 514350"/>
                        <a:gd name="connsiteX2" fmla="*/ 812802 w 1647827"/>
                        <a:gd name="connsiteY2" fmla="*/ 396875 h 514350"/>
                        <a:gd name="connsiteX3" fmla="*/ 1585440 w 1647827"/>
                        <a:gd name="connsiteY3" fmla="*/ 0 h 514350"/>
                        <a:gd name="connsiteX4" fmla="*/ 1647827 w 1647827"/>
                        <a:gd name="connsiteY4" fmla="*/ 107950 h 514350"/>
                        <a:gd name="connsiteX5" fmla="*/ 809625 w 1647827"/>
                        <a:gd name="connsiteY5" fmla="*/ 514350 h 514350"/>
                        <a:gd name="connsiteX6" fmla="*/ 0 w 1647827"/>
                        <a:gd name="connsiteY6" fmla="*/ 120650 h 514350"/>
                        <a:gd name="connsiteX0" fmla="*/ 0 w 1647827"/>
                        <a:gd name="connsiteY0" fmla="*/ 123031 h 516731"/>
                        <a:gd name="connsiteX1" fmla="*/ 13815 w 1647827"/>
                        <a:gd name="connsiteY1" fmla="*/ 5556 h 516731"/>
                        <a:gd name="connsiteX2" fmla="*/ 812802 w 1647827"/>
                        <a:gd name="connsiteY2" fmla="*/ 399256 h 516731"/>
                        <a:gd name="connsiteX3" fmla="*/ 1594965 w 1647827"/>
                        <a:gd name="connsiteY3" fmla="*/ 0 h 516731"/>
                        <a:gd name="connsiteX4" fmla="*/ 1647827 w 1647827"/>
                        <a:gd name="connsiteY4" fmla="*/ 110331 h 516731"/>
                        <a:gd name="connsiteX5" fmla="*/ 809625 w 1647827"/>
                        <a:gd name="connsiteY5" fmla="*/ 516731 h 516731"/>
                        <a:gd name="connsiteX6" fmla="*/ 0 w 1647827"/>
                        <a:gd name="connsiteY6" fmla="*/ 123031 h 516731"/>
                        <a:gd name="connsiteX0" fmla="*/ 0 w 1600202"/>
                        <a:gd name="connsiteY0" fmla="*/ 123031 h 516731"/>
                        <a:gd name="connsiteX1" fmla="*/ 13815 w 1600202"/>
                        <a:gd name="connsiteY1" fmla="*/ 5556 h 516731"/>
                        <a:gd name="connsiteX2" fmla="*/ 812802 w 1600202"/>
                        <a:gd name="connsiteY2" fmla="*/ 399256 h 516731"/>
                        <a:gd name="connsiteX3" fmla="*/ 1594965 w 1600202"/>
                        <a:gd name="connsiteY3" fmla="*/ 0 h 516731"/>
                        <a:gd name="connsiteX4" fmla="*/ 1600202 w 1600202"/>
                        <a:gd name="connsiteY4" fmla="*/ 119856 h 516731"/>
                        <a:gd name="connsiteX5" fmla="*/ 809625 w 1600202"/>
                        <a:gd name="connsiteY5" fmla="*/ 516731 h 516731"/>
                        <a:gd name="connsiteX6" fmla="*/ 0 w 1600202"/>
                        <a:gd name="connsiteY6" fmla="*/ 123031 h 516731"/>
                        <a:gd name="connsiteX0" fmla="*/ 0 w 1602584"/>
                        <a:gd name="connsiteY0" fmla="*/ 123031 h 516731"/>
                        <a:gd name="connsiteX1" fmla="*/ 13815 w 1602584"/>
                        <a:gd name="connsiteY1" fmla="*/ 5556 h 516731"/>
                        <a:gd name="connsiteX2" fmla="*/ 812802 w 1602584"/>
                        <a:gd name="connsiteY2" fmla="*/ 399256 h 516731"/>
                        <a:gd name="connsiteX3" fmla="*/ 1594965 w 1602584"/>
                        <a:gd name="connsiteY3" fmla="*/ 0 h 516731"/>
                        <a:gd name="connsiteX4" fmla="*/ 1602584 w 1602584"/>
                        <a:gd name="connsiteY4" fmla="*/ 119856 h 516731"/>
                        <a:gd name="connsiteX5" fmla="*/ 809625 w 1602584"/>
                        <a:gd name="connsiteY5" fmla="*/ 516731 h 516731"/>
                        <a:gd name="connsiteX6" fmla="*/ 0 w 1602584"/>
                        <a:gd name="connsiteY6" fmla="*/ 123031 h 516731"/>
                        <a:gd name="connsiteX0" fmla="*/ 0 w 1602584"/>
                        <a:gd name="connsiteY0" fmla="*/ 123031 h 516731"/>
                        <a:gd name="connsiteX1" fmla="*/ 13815 w 1602584"/>
                        <a:gd name="connsiteY1" fmla="*/ 5556 h 516731"/>
                        <a:gd name="connsiteX2" fmla="*/ 793752 w 1602584"/>
                        <a:gd name="connsiteY2" fmla="*/ 399256 h 516731"/>
                        <a:gd name="connsiteX3" fmla="*/ 1594965 w 1602584"/>
                        <a:gd name="connsiteY3" fmla="*/ 0 h 516731"/>
                        <a:gd name="connsiteX4" fmla="*/ 1602584 w 1602584"/>
                        <a:gd name="connsiteY4" fmla="*/ 119856 h 516731"/>
                        <a:gd name="connsiteX5" fmla="*/ 809625 w 1602584"/>
                        <a:gd name="connsiteY5" fmla="*/ 516731 h 516731"/>
                        <a:gd name="connsiteX6" fmla="*/ 0 w 1602584"/>
                        <a:gd name="connsiteY6" fmla="*/ 123031 h 516731"/>
                        <a:gd name="connsiteX0" fmla="*/ 24285 w 1588769"/>
                        <a:gd name="connsiteY0" fmla="*/ 120650 h 516731"/>
                        <a:gd name="connsiteX1" fmla="*/ 0 w 1588769"/>
                        <a:gd name="connsiteY1" fmla="*/ 5556 h 516731"/>
                        <a:gd name="connsiteX2" fmla="*/ 779937 w 1588769"/>
                        <a:gd name="connsiteY2" fmla="*/ 399256 h 516731"/>
                        <a:gd name="connsiteX3" fmla="*/ 1581150 w 1588769"/>
                        <a:gd name="connsiteY3" fmla="*/ 0 h 516731"/>
                        <a:gd name="connsiteX4" fmla="*/ 1588769 w 1588769"/>
                        <a:gd name="connsiteY4" fmla="*/ 119856 h 516731"/>
                        <a:gd name="connsiteX5" fmla="*/ 795810 w 1588769"/>
                        <a:gd name="connsiteY5" fmla="*/ 516731 h 516731"/>
                        <a:gd name="connsiteX6" fmla="*/ 24285 w 1588769"/>
                        <a:gd name="connsiteY6" fmla="*/ 120650 h 516731"/>
                        <a:gd name="connsiteX0" fmla="*/ 0 w 1590678"/>
                        <a:gd name="connsiteY0" fmla="*/ 123031 h 516731"/>
                        <a:gd name="connsiteX1" fmla="*/ 1909 w 1590678"/>
                        <a:gd name="connsiteY1" fmla="*/ 5556 h 516731"/>
                        <a:gd name="connsiteX2" fmla="*/ 781846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1909 w 1590678"/>
                        <a:gd name="connsiteY1" fmla="*/ 5556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9053 w 1590678"/>
                        <a:gd name="connsiteY1" fmla="*/ 5556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9053 w 1590678"/>
                        <a:gd name="connsiteY1" fmla="*/ 15081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13506 h 507206"/>
                        <a:gd name="connsiteX1" fmla="*/ 9053 w 1590678"/>
                        <a:gd name="connsiteY1" fmla="*/ 5556 h 507206"/>
                        <a:gd name="connsiteX2" fmla="*/ 786608 w 1590678"/>
                        <a:gd name="connsiteY2" fmla="*/ 389731 h 507206"/>
                        <a:gd name="connsiteX3" fmla="*/ 1568771 w 1590678"/>
                        <a:gd name="connsiteY3" fmla="*/ 0 h 507206"/>
                        <a:gd name="connsiteX4" fmla="*/ 1590678 w 1590678"/>
                        <a:gd name="connsiteY4" fmla="*/ 110331 h 507206"/>
                        <a:gd name="connsiteX5" fmla="*/ 797719 w 1590678"/>
                        <a:gd name="connsiteY5" fmla="*/ 507206 h 507206"/>
                        <a:gd name="connsiteX6" fmla="*/ 0 w 1590678"/>
                        <a:gd name="connsiteY6" fmla="*/ 113506 h 507206"/>
                        <a:gd name="connsiteX0" fmla="*/ 0 w 1590678"/>
                        <a:gd name="connsiteY0" fmla="*/ 118268 h 511968"/>
                        <a:gd name="connsiteX1" fmla="*/ 9053 w 1590678"/>
                        <a:gd name="connsiteY1" fmla="*/ 10318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4291 w 1590678"/>
                        <a:gd name="connsiteY1" fmla="*/ 3174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1435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4291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2713 h 506413"/>
                        <a:gd name="connsiteX1" fmla="*/ 1910 w 1590678"/>
                        <a:gd name="connsiteY1" fmla="*/ 0 h 506413"/>
                        <a:gd name="connsiteX2" fmla="*/ 786608 w 1590678"/>
                        <a:gd name="connsiteY2" fmla="*/ 388938 h 506413"/>
                        <a:gd name="connsiteX3" fmla="*/ 1566390 w 1590678"/>
                        <a:gd name="connsiteY3" fmla="*/ 1589 h 506413"/>
                        <a:gd name="connsiteX4" fmla="*/ 1590678 w 1590678"/>
                        <a:gd name="connsiteY4" fmla="*/ 109538 h 506413"/>
                        <a:gd name="connsiteX5" fmla="*/ 797719 w 1590678"/>
                        <a:gd name="connsiteY5" fmla="*/ 506413 h 506413"/>
                        <a:gd name="connsiteX6" fmla="*/ 0 w 1590678"/>
                        <a:gd name="connsiteY6" fmla="*/ 112713 h 506413"/>
                        <a:gd name="connsiteX0" fmla="*/ 0 w 1590678"/>
                        <a:gd name="connsiteY0" fmla="*/ 113505 h 507205"/>
                        <a:gd name="connsiteX1" fmla="*/ 1910 w 1590678"/>
                        <a:gd name="connsiteY1" fmla="*/ 792 h 507205"/>
                        <a:gd name="connsiteX2" fmla="*/ 786608 w 1590678"/>
                        <a:gd name="connsiteY2" fmla="*/ 389730 h 507205"/>
                        <a:gd name="connsiteX3" fmla="*/ 1571152 w 1590678"/>
                        <a:gd name="connsiteY3" fmla="*/ 0 h 507205"/>
                        <a:gd name="connsiteX4" fmla="*/ 1590678 w 1590678"/>
                        <a:gd name="connsiteY4" fmla="*/ 110330 h 507205"/>
                        <a:gd name="connsiteX5" fmla="*/ 797719 w 1590678"/>
                        <a:gd name="connsiteY5" fmla="*/ 507205 h 507205"/>
                        <a:gd name="connsiteX6" fmla="*/ 0 w 1590678"/>
                        <a:gd name="connsiteY6" fmla="*/ 113505 h 507205"/>
                        <a:gd name="connsiteX0" fmla="*/ 0 w 1590678"/>
                        <a:gd name="connsiteY0" fmla="*/ 118268 h 511968"/>
                        <a:gd name="connsiteX1" fmla="*/ 1910 w 1590678"/>
                        <a:gd name="connsiteY1" fmla="*/ 5555 h 511968"/>
                        <a:gd name="connsiteX2" fmla="*/ 786608 w 1590678"/>
                        <a:gd name="connsiteY2" fmla="*/ 394493 h 511968"/>
                        <a:gd name="connsiteX3" fmla="*/ 1578296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94493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80206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89731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883443"/>
                        <a:gd name="connsiteX1" fmla="*/ 1910 w 1590678"/>
                        <a:gd name="connsiteY1" fmla="*/ 5555 h 883443"/>
                        <a:gd name="connsiteX2" fmla="*/ 786608 w 1590678"/>
                        <a:gd name="connsiteY2" fmla="*/ 389731 h 883443"/>
                        <a:gd name="connsiteX3" fmla="*/ 1573533 w 1590678"/>
                        <a:gd name="connsiteY3" fmla="*/ 0 h 883443"/>
                        <a:gd name="connsiteX4" fmla="*/ 1590678 w 1590678"/>
                        <a:gd name="connsiteY4" fmla="*/ 115093 h 883443"/>
                        <a:gd name="connsiteX5" fmla="*/ 702469 w 1590678"/>
                        <a:gd name="connsiteY5" fmla="*/ 883443 h 883443"/>
                        <a:gd name="connsiteX6" fmla="*/ 0 w 1590678"/>
                        <a:gd name="connsiteY6" fmla="*/ 118268 h 883443"/>
                        <a:gd name="connsiteX0" fmla="*/ 0 w 1578771"/>
                        <a:gd name="connsiteY0" fmla="*/ 118268 h 883443"/>
                        <a:gd name="connsiteX1" fmla="*/ 1910 w 1578771"/>
                        <a:gd name="connsiteY1" fmla="*/ 5555 h 883443"/>
                        <a:gd name="connsiteX2" fmla="*/ 786608 w 1578771"/>
                        <a:gd name="connsiteY2" fmla="*/ 389731 h 883443"/>
                        <a:gd name="connsiteX3" fmla="*/ 1573533 w 1578771"/>
                        <a:gd name="connsiteY3" fmla="*/ 0 h 883443"/>
                        <a:gd name="connsiteX4" fmla="*/ 1578771 w 1578771"/>
                        <a:gd name="connsiteY4" fmla="*/ 417512 h 883443"/>
                        <a:gd name="connsiteX5" fmla="*/ 702469 w 1578771"/>
                        <a:gd name="connsiteY5" fmla="*/ 883443 h 883443"/>
                        <a:gd name="connsiteX6" fmla="*/ 0 w 1578771"/>
                        <a:gd name="connsiteY6" fmla="*/ 118268 h 883443"/>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0 w 1578771"/>
                        <a:gd name="connsiteY6"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481811 w 1578771"/>
                        <a:gd name="connsiteY6" fmla="*/ 541337 h 809624"/>
                        <a:gd name="connsiteX7" fmla="*/ 0 w 1578771"/>
                        <a:gd name="connsiteY7"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724699 w 1578771"/>
                        <a:gd name="connsiteY6" fmla="*/ 479424 h 809624"/>
                        <a:gd name="connsiteX7" fmla="*/ 0 w 1578771"/>
                        <a:gd name="connsiteY7"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765180 w 1578771"/>
                        <a:gd name="connsiteY6" fmla="*/ 712787 h 809624"/>
                        <a:gd name="connsiteX7" fmla="*/ 724699 w 1578771"/>
                        <a:gd name="connsiteY7" fmla="*/ 479424 h 809624"/>
                        <a:gd name="connsiteX8" fmla="*/ 0 w 1578771"/>
                        <a:gd name="connsiteY8" fmla="*/ 118268 h 809624"/>
                        <a:gd name="connsiteX0" fmla="*/ 0 w 1578771"/>
                        <a:gd name="connsiteY0" fmla="*/ 118268 h 919956"/>
                        <a:gd name="connsiteX1" fmla="*/ 1910 w 1578771"/>
                        <a:gd name="connsiteY1" fmla="*/ 5555 h 919956"/>
                        <a:gd name="connsiteX2" fmla="*/ 786608 w 1578771"/>
                        <a:gd name="connsiteY2" fmla="*/ 389731 h 919956"/>
                        <a:gd name="connsiteX3" fmla="*/ 1573533 w 1578771"/>
                        <a:gd name="connsiteY3" fmla="*/ 0 h 919956"/>
                        <a:gd name="connsiteX4" fmla="*/ 1578771 w 1578771"/>
                        <a:gd name="connsiteY4" fmla="*/ 417512 h 919956"/>
                        <a:gd name="connsiteX5" fmla="*/ 783432 w 1578771"/>
                        <a:gd name="connsiteY5" fmla="*/ 809624 h 919956"/>
                        <a:gd name="connsiteX6" fmla="*/ 717555 w 1578771"/>
                        <a:gd name="connsiteY6" fmla="*/ 919956 h 919956"/>
                        <a:gd name="connsiteX7" fmla="*/ 724699 w 1578771"/>
                        <a:gd name="connsiteY7" fmla="*/ 479424 h 919956"/>
                        <a:gd name="connsiteX8" fmla="*/ 0 w 1578771"/>
                        <a:gd name="connsiteY8" fmla="*/ 118268 h 91995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7720 w 1578771"/>
                        <a:gd name="connsiteY5" fmla="*/ 928686 h 928686"/>
                        <a:gd name="connsiteX6" fmla="*/ 717555 w 1578771"/>
                        <a:gd name="connsiteY6" fmla="*/ 919956 h 928686"/>
                        <a:gd name="connsiteX7" fmla="*/ 724699 w 1578771"/>
                        <a:gd name="connsiteY7" fmla="*/ 479424 h 928686"/>
                        <a:gd name="connsiteX8" fmla="*/ 0 w 1578771"/>
                        <a:gd name="connsiteY8"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7720 w 1578771"/>
                        <a:gd name="connsiteY5" fmla="*/ 928686 h 928686"/>
                        <a:gd name="connsiteX6" fmla="*/ 715174 w 1578771"/>
                        <a:gd name="connsiteY6" fmla="*/ 898525 h 928686"/>
                        <a:gd name="connsiteX7" fmla="*/ 724699 w 1578771"/>
                        <a:gd name="connsiteY7" fmla="*/ 479424 h 928686"/>
                        <a:gd name="connsiteX8" fmla="*/ 0 w 1578771"/>
                        <a:gd name="connsiteY8"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910436 w 1578771"/>
                        <a:gd name="connsiteY5" fmla="*/ 848518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93751 w 1578771"/>
                        <a:gd name="connsiteY2" fmla="*/ 394493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84226 w 1578771"/>
                        <a:gd name="connsiteY2" fmla="*/ 392112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796136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803280 w 1578771"/>
                        <a:gd name="connsiteY5" fmla="*/ 798512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18268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1373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1373 w 1578771"/>
                        <a:gd name="connsiteY5" fmla="*/ 810418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8516 w 1578771"/>
                        <a:gd name="connsiteY5" fmla="*/ 810418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8516 w 1578771"/>
                        <a:gd name="connsiteY5" fmla="*/ 810418 h 919161"/>
                        <a:gd name="connsiteX6" fmla="*/ 797720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24788"/>
                        <a:gd name="connsiteX1" fmla="*/ 1910 w 1578771"/>
                        <a:gd name="connsiteY1" fmla="*/ 5555 h 924788"/>
                        <a:gd name="connsiteX2" fmla="*/ 786607 w 1578771"/>
                        <a:gd name="connsiteY2" fmla="*/ 394493 h 924788"/>
                        <a:gd name="connsiteX3" fmla="*/ 1573533 w 1578771"/>
                        <a:gd name="connsiteY3" fmla="*/ 0 h 924788"/>
                        <a:gd name="connsiteX4" fmla="*/ 1578771 w 1578771"/>
                        <a:gd name="connsiteY4" fmla="*/ 417512 h 924788"/>
                        <a:gd name="connsiteX5" fmla="*/ 798516 w 1578771"/>
                        <a:gd name="connsiteY5" fmla="*/ 810418 h 924788"/>
                        <a:gd name="connsiteX6" fmla="*/ 797720 w 1578771"/>
                        <a:gd name="connsiteY6" fmla="*/ 924788 h 924788"/>
                        <a:gd name="connsiteX7" fmla="*/ 715174 w 1578771"/>
                        <a:gd name="connsiteY7" fmla="*/ 898525 h 924788"/>
                        <a:gd name="connsiteX8" fmla="*/ 710412 w 1578771"/>
                        <a:gd name="connsiteY8" fmla="*/ 481805 h 924788"/>
                        <a:gd name="connsiteX9" fmla="*/ 0 w 1578771"/>
                        <a:gd name="connsiteY9" fmla="*/ 123031 h 924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8771" h="924788">
                          <a:moveTo>
                            <a:pt x="0" y="123031"/>
                          </a:moveTo>
                          <a:cubicBezTo>
                            <a:pt x="636" y="83873"/>
                            <a:pt x="1274" y="44713"/>
                            <a:pt x="1910" y="5555"/>
                          </a:cubicBezTo>
                          <a:lnTo>
                            <a:pt x="786607" y="394493"/>
                          </a:lnTo>
                          <a:lnTo>
                            <a:pt x="1573533" y="0"/>
                          </a:lnTo>
                          <a:lnTo>
                            <a:pt x="1578771" y="417512"/>
                          </a:lnTo>
                          <a:lnTo>
                            <a:pt x="798516" y="810418"/>
                          </a:lnTo>
                          <a:cubicBezTo>
                            <a:pt x="797456" y="849047"/>
                            <a:pt x="798780" y="886159"/>
                            <a:pt x="797720" y="924788"/>
                          </a:cubicBezTo>
                          <a:lnTo>
                            <a:pt x="715174" y="898525"/>
                          </a:lnTo>
                          <a:cubicBezTo>
                            <a:pt x="713587" y="759618"/>
                            <a:pt x="711999" y="620712"/>
                            <a:pt x="710412" y="481805"/>
                          </a:cubicBezTo>
                          <a:lnTo>
                            <a:pt x="0" y="123031"/>
                          </a:lnTo>
                          <a:close/>
                        </a:path>
                      </a:pathLst>
                    </a:custGeom>
                    <a:solidFill>
                      <a:schemeClr val="accent3">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sp>
                <p:nvSpPr>
                  <p:cNvPr id="152" name="Rectangle 59">
                    <a:extLst>
                      <a:ext uri="{FF2B5EF4-FFF2-40B4-BE49-F238E27FC236}">
                        <a16:creationId xmlns:a16="http://schemas.microsoft.com/office/drawing/2014/main" id="{EC7A89B7-2236-4DF3-B684-12AFF1DC056A}"/>
                      </a:ext>
                    </a:extLst>
                  </p:cNvPr>
                  <p:cNvSpPr/>
                  <p:nvPr/>
                </p:nvSpPr>
                <p:spPr>
                  <a:xfrm rot="6843724">
                    <a:off x="5966178" y="3298866"/>
                    <a:ext cx="73056" cy="926498"/>
                  </a:xfrm>
                  <a:custGeom>
                    <a:avLst/>
                    <a:gdLst>
                      <a:gd name="connsiteX0" fmla="*/ 0 w 361245"/>
                      <a:gd name="connsiteY0" fmla="*/ 0 h 930552"/>
                      <a:gd name="connsiteX1" fmla="*/ 361245 w 361245"/>
                      <a:gd name="connsiteY1" fmla="*/ 0 h 930552"/>
                      <a:gd name="connsiteX2" fmla="*/ 361245 w 361245"/>
                      <a:gd name="connsiteY2" fmla="*/ 930552 h 930552"/>
                      <a:gd name="connsiteX3" fmla="*/ 0 w 361245"/>
                      <a:gd name="connsiteY3" fmla="*/ 930552 h 930552"/>
                      <a:gd name="connsiteX4" fmla="*/ 0 w 361245"/>
                      <a:gd name="connsiteY4" fmla="*/ 0 h 930552"/>
                      <a:gd name="connsiteX0" fmla="*/ 0 w 361245"/>
                      <a:gd name="connsiteY0" fmla="*/ 930552 h 930552"/>
                      <a:gd name="connsiteX1" fmla="*/ 361245 w 361245"/>
                      <a:gd name="connsiteY1" fmla="*/ 0 h 930552"/>
                      <a:gd name="connsiteX2" fmla="*/ 361245 w 361245"/>
                      <a:gd name="connsiteY2" fmla="*/ 930552 h 930552"/>
                      <a:gd name="connsiteX3" fmla="*/ 0 w 361245"/>
                      <a:gd name="connsiteY3" fmla="*/ 930552 h 930552"/>
                      <a:gd name="connsiteX0" fmla="*/ 0 w 513905"/>
                      <a:gd name="connsiteY0" fmla="*/ 930552 h 987550"/>
                      <a:gd name="connsiteX1" fmla="*/ 361245 w 513905"/>
                      <a:gd name="connsiteY1" fmla="*/ 0 h 987550"/>
                      <a:gd name="connsiteX2" fmla="*/ 513906 w 513905"/>
                      <a:gd name="connsiteY2" fmla="*/ 987550 h 987550"/>
                      <a:gd name="connsiteX3" fmla="*/ 0 w 513905"/>
                      <a:gd name="connsiteY3" fmla="*/ 930552 h 987550"/>
                      <a:gd name="connsiteX0" fmla="*/ -1 w 349196"/>
                      <a:gd name="connsiteY0" fmla="*/ 947169 h 987550"/>
                      <a:gd name="connsiteX1" fmla="*/ 196536 w 349196"/>
                      <a:gd name="connsiteY1" fmla="*/ 0 h 987550"/>
                      <a:gd name="connsiteX2" fmla="*/ 349197 w 349196"/>
                      <a:gd name="connsiteY2" fmla="*/ 987550 h 987550"/>
                      <a:gd name="connsiteX3" fmla="*/ -1 w 349196"/>
                      <a:gd name="connsiteY3" fmla="*/ 947169 h 987550"/>
                      <a:gd name="connsiteX0" fmla="*/ -1 w 336977"/>
                      <a:gd name="connsiteY0" fmla="*/ 947169 h 1004479"/>
                      <a:gd name="connsiteX1" fmla="*/ 196536 w 336977"/>
                      <a:gd name="connsiteY1" fmla="*/ 0 h 1004479"/>
                      <a:gd name="connsiteX2" fmla="*/ 336978 w 336977"/>
                      <a:gd name="connsiteY2" fmla="*/ 1004479 h 1004479"/>
                      <a:gd name="connsiteX3" fmla="*/ -1 w 336977"/>
                      <a:gd name="connsiteY3" fmla="*/ 947169 h 1004479"/>
                    </a:gdLst>
                    <a:ahLst/>
                    <a:cxnLst>
                      <a:cxn ang="0">
                        <a:pos x="connsiteX0" y="connsiteY0"/>
                      </a:cxn>
                      <a:cxn ang="0">
                        <a:pos x="connsiteX1" y="connsiteY1"/>
                      </a:cxn>
                      <a:cxn ang="0">
                        <a:pos x="connsiteX2" y="connsiteY2"/>
                      </a:cxn>
                      <a:cxn ang="0">
                        <a:pos x="connsiteX3" y="connsiteY3"/>
                      </a:cxn>
                    </a:cxnLst>
                    <a:rect l="l" t="t" r="r" b="b"/>
                    <a:pathLst>
                      <a:path w="336977" h="1004479">
                        <a:moveTo>
                          <a:pt x="-1" y="947169"/>
                        </a:moveTo>
                        <a:lnTo>
                          <a:pt x="196536" y="0"/>
                        </a:lnTo>
                        <a:lnTo>
                          <a:pt x="336978" y="1004479"/>
                        </a:lnTo>
                        <a:lnTo>
                          <a:pt x="-1" y="947169"/>
                        </a:lnTo>
                        <a:close/>
                      </a:path>
                    </a:pathLst>
                  </a:custGeom>
                  <a:gradFill>
                    <a:gsLst>
                      <a:gs pos="100000">
                        <a:schemeClr val="bg1">
                          <a:alpha val="0"/>
                        </a:schemeClr>
                      </a:gs>
                      <a:gs pos="34000">
                        <a:schemeClr val="tx1">
                          <a:alpha val="19000"/>
                        </a:schemeClr>
                      </a:gs>
                    </a:gsLst>
                    <a:lin ang="81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grpSp>
          <p:grpSp>
            <p:nvGrpSpPr>
              <p:cNvPr id="142" name="Group 153">
                <a:extLst>
                  <a:ext uri="{FF2B5EF4-FFF2-40B4-BE49-F238E27FC236}">
                    <a16:creationId xmlns:a16="http://schemas.microsoft.com/office/drawing/2014/main" id="{84DFFE68-77A0-41E5-B12A-4FCD802C25DA}"/>
                  </a:ext>
                </a:extLst>
              </p:cNvPr>
              <p:cNvGrpSpPr/>
              <p:nvPr/>
            </p:nvGrpSpPr>
            <p:grpSpPr>
              <a:xfrm>
                <a:off x="5786241" y="2761926"/>
                <a:ext cx="1833157" cy="1304399"/>
                <a:chOff x="5643940" y="2761926"/>
                <a:chExt cx="1618323" cy="1304399"/>
              </a:xfrm>
            </p:grpSpPr>
            <p:grpSp>
              <p:nvGrpSpPr>
                <p:cNvPr id="143" name="Group 154">
                  <a:extLst>
                    <a:ext uri="{FF2B5EF4-FFF2-40B4-BE49-F238E27FC236}">
                      <a16:creationId xmlns:a16="http://schemas.microsoft.com/office/drawing/2014/main" id="{25B0C7AC-E86F-4108-A10E-0978293F992D}"/>
                    </a:ext>
                  </a:extLst>
                </p:cNvPr>
                <p:cNvGrpSpPr/>
                <p:nvPr/>
              </p:nvGrpSpPr>
              <p:grpSpPr>
                <a:xfrm flipH="1">
                  <a:off x="5643940" y="2761926"/>
                  <a:ext cx="1586568" cy="1304399"/>
                  <a:chOff x="6739655" y="5269929"/>
                  <a:chExt cx="1582020" cy="1300661"/>
                </a:xfrm>
                <a:solidFill>
                  <a:schemeClr val="accent4"/>
                </a:solidFill>
              </p:grpSpPr>
              <p:sp>
                <p:nvSpPr>
                  <p:cNvPr id="145" name="Rectangle 4">
                    <a:extLst>
                      <a:ext uri="{FF2B5EF4-FFF2-40B4-BE49-F238E27FC236}">
                        <a16:creationId xmlns:a16="http://schemas.microsoft.com/office/drawing/2014/main" id="{54C1BFE4-4D73-4352-B785-41C8B51EE4A3}"/>
                      </a:ext>
                    </a:extLst>
                  </p:cNvPr>
                  <p:cNvSpPr/>
                  <p:nvPr/>
                </p:nvSpPr>
                <p:spPr>
                  <a:xfrm>
                    <a:off x="6739655" y="5269929"/>
                    <a:ext cx="1578080" cy="786678"/>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69565"/>
                      <a:gd name="connsiteY0" fmla="*/ 390525 h 781050"/>
                      <a:gd name="connsiteX1" fmla="*/ 775815 w 1569565"/>
                      <a:gd name="connsiteY1" fmla="*/ 0 h 781050"/>
                      <a:gd name="connsiteX2" fmla="*/ 1569565 w 1569565"/>
                      <a:gd name="connsiteY2" fmla="*/ 387350 h 781050"/>
                      <a:gd name="connsiteX3" fmla="*/ 781844 w 1569565"/>
                      <a:gd name="connsiteY3" fmla="*/ 781050 h 781050"/>
                      <a:gd name="connsiteX4" fmla="*/ 0 w 1569565"/>
                      <a:gd name="connsiteY4" fmla="*/ 390525 h 781050"/>
                      <a:gd name="connsiteX0" fmla="*/ 0 w 1574328"/>
                      <a:gd name="connsiteY0" fmla="*/ 390525 h 781050"/>
                      <a:gd name="connsiteX1" fmla="*/ 780578 w 1574328"/>
                      <a:gd name="connsiteY1" fmla="*/ 0 h 781050"/>
                      <a:gd name="connsiteX2" fmla="*/ 1574328 w 1574328"/>
                      <a:gd name="connsiteY2" fmla="*/ 387350 h 781050"/>
                      <a:gd name="connsiteX3" fmla="*/ 786607 w 1574328"/>
                      <a:gd name="connsiteY3" fmla="*/ 781050 h 781050"/>
                      <a:gd name="connsiteX4" fmla="*/ 0 w 1574328"/>
                      <a:gd name="connsiteY4" fmla="*/ 390525 h 781050"/>
                      <a:gd name="connsiteX0" fmla="*/ 0 w 1574328"/>
                      <a:gd name="connsiteY0" fmla="*/ 390525 h 782925"/>
                      <a:gd name="connsiteX1" fmla="*/ 780578 w 1574328"/>
                      <a:gd name="connsiteY1" fmla="*/ 0 h 782925"/>
                      <a:gd name="connsiteX2" fmla="*/ 1574328 w 1574328"/>
                      <a:gd name="connsiteY2" fmla="*/ 387350 h 782925"/>
                      <a:gd name="connsiteX3" fmla="*/ 784731 w 1574328"/>
                      <a:gd name="connsiteY3" fmla="*/ 782925 h 782925"/>
                      <a:gd name="connsiteX4" fmla="*/ 0 w 1574328"/>
                      <a:gd name="connsiteY4" fmla="*/ 390525 h 782925"/>
                      <a:gd name="connsiteX0" fmla="*/ 0 w 1578079"/>
                      <a:gd name="connsiteY0" fmla="*/ 390525 h 782925"/>
                      <a:gd name="connsiteX1" fmla="*/ 780578 w 1578079"/>
                      <a:gd name="connsiteY1" fmla="*/ 0 h 782925"/>
                      <a:gd name="connsiteX2" fmla="*/ 1578079 w 1578079"/>
                      <a:gd name="connsiteY2" fmla="*/ 387350 h 782925"/>
                      <a:gd name="connsiteX3" fmla="*/ 784731 w 1578079"/>
                      <a:gd name="connsiteY3" fmla="*/ 782925 h 782925"/>
                      <a:gd name="connsiteX4" fmla="*/ 0 w 1578079"/>
                      <a:gd name="connsiteY4" fmla="*/ 390525 h 782925"/>
                      <a:gd name="connsiteX0" fmla="*/ 0 w 1578079"/>
                      <a:gd name="connsiteY0" fmla="*/ 390525 h 786676"/>
                      <a:gd name="connsiteX1" fmla="*/ 780578 w 1578079"/>
                      <a:gd name="connsiteY1" fmla="*/ 0 h 786676"/>
                      <a:gd name="connsiteX2" fmla="*/ 1578079 w 1578079"/>
                      <a:gd name="connsiteY2" fmla="*/ 387350 h 786676"/>
                      <a:gd name="connsiteX3" fmla="*/ 786607 w 1578079"/>
                      <a:gd name="connsiteY3" fmla="*/ 786676 h 786676"/>
                      <a:gd name="connsiteX4" fmla="*/ 0 w 1578079"/>
                      <a:gd name="connsiteY4" fmla="*/ 390525 h 7866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8079" h="786676">
                        <a:moveTo>
                          <a:pt x="0" y="390525"/>
                        </a:moveTo>
                        <a:lnTo>
                          <a:pt x="780578" y="0"/>
                        </a:lnTo>
                        <a:lnTo>
                          <a:pt x="1578079" y="387350"/>
                        </a:lnTo>
                        <a:lnTo>
                          <a:pt x="786607" y="786676"/>
                        </a:lnTo>
                        <a:lnTo>
                          <a:pt x="0" y="390525"/>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252000" bIns="144000" rtlCol="0" anchor="b" anchorCtr="0"/>
                  <a:lstStyle/>
                  <a:p>
                    <a:pPr algn="ctr">
                      <a:defRPr/>
                    </a:pPr>
                    <a:r>
                      <a:rPr lang="fr-CA" b="1">
                        <a:solidFill>
                          <a:schemeClr val="bg1"/>
                        </a:solidFill>
                        <a:effectLst>
                          <a:outerShdw blurRad="38100" dist="38100" dir="2700000" algn="tl">
                            <a:srgbClr val="000000">
                              <a:alpha val="43137"/>
                            </a:srgbClr>
                          </a:outerShdw>
                          <a:reflection blurRad="6350" endPos="0" dir="5400000" sy="-100000" algn="bl" rotWithShape="0"/>
                        </a:effectLst>
                        <a:latin typeface="Arial" panose="020B0604020202020204" pitchFamily="34" charset="0"/>
                        <a:cs typeface="Arial" panose="020B0604020202020204" pitchFamily="34" charset="0"/>
                      </a:rPr>
                      <a:t>10,5 G$</a:t>
                    </a:r>
                  </a:p>
                  <a:p>
                    <a:pPr algn="ctr">
                      <a:defRPr/>
                    </a:pPr>
                    <a:r>
                      <a:rPr lang="fr-CA" b="1">
                        <a:solidFill>
                          <a:schemeClr val="bg1"/>
                        </a:solidFill>
                        <a:effectLst>
                          <a:outerShdw blurRad="38100" dist="38100" dir="2700000" algn="tl">
                            <a:srgbClr val="000000">
                              <a:alpha val="43137"/>
                            </a:srgbClr>
                          </a:outerShdw>
                          <a:reflection blurRad="6350" endPos="0" dir="5400000" sy="-100000" algn="bl" rotWithShape="0"/>
                        </a:effectLst>
                        <a:latin typeface="Arial" panose="020B0604020202020204" pitchFamily="34" charset="0"/>
                        <a:cs typeface="Arial" panose="020B0604020202020204" pitchFamily="34" charset="0"/>
                      </a:rPr>
                      <a:t>(≈ 100 %)</a:t>
                    </a:r>
                  </a:p>
                </p:txBody>
              </p:sp>
              <p:sp>
                <p:nvSpPr>
                  <p:cNvPr id="146" name="Rectangle 4">
                    <a:extLst>
                      <a:ext uri="{FF2B5EF4-FFF2-40B4-BE49-F238E27FC236}">
                        <a16:creationId xmlns:a16="http://schemas.microsoft.com/office/drawing/2014/main" id="{257E1F3E-5354-4516-9E66-B8A3C0B221B5}"/>
                      </a:ext>
                    </a:extLst>
                  </p:cNvPr>
                  <p:cNvSpPr/>
                  <p:nvPr/>
                </p:nvSpPr>
                <p:spPr>
                  <a:xfrm>
                    <a:off x="6742904" y="5657056"/>
                    <a:ext cx="1578771" cy="913534"/>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25115"/>
                      <a:gd name="connsiteY0" fmla="*/ 434975 h 771525"/>
                      <a:gd name="connsiteX1" fmla="*/ 731365 w 1525115"/>
                      <a:gd name="connsiteY1" fmla="*/ 0 h 771525"/>
                      <a:gd name="connsiteX2" fmla="*/ 1525115 w 1525115"/>
                      <a:gd name="connsiteY2" fmla="*/ 387350 h 771525"/>
                      <a:gd name="connsiteX3" fmla="*/ 739775 w 1525115"/>
                      <a:gd name="connsiteY3" fmla="*/ 771525 h 771525"/>
                      <a:gd name="connsiteX4" fmla="*/ 0 w 1525115"/>
                      <a:gd name="connsiteY4" fmla="*/ 434975 h 771525"/>
                      <a:gd name="connsiteX0" fmla="*/ 0 w 1525115"/>
                      <a:gd name="connsiteY0" fmla="*/ 117475 h 454025"/>
                      <a:gd name="connsiteX1" fmla="*/ 13815 w 1525115"/>
                      <a:gd name="connsiteY1" fmla="*/ 0 h 454025"/>
                      <a:gd name="connsiteX2" fmla="*/ 1525115 w 1525115"/>
                      <a:gd name="connsiteY2" fmla="*/ 69850 h 454025"/>
                      <a:gd name="connsiteX3" fmla="*/ 739775 w 1525115"/>
                      <a:gd name="connsiteY3" fmla="*/ 454025 h 454025"/>
                      <a:gd name="connsiteX4" fmla="*/ 0 w 1525115"/>
                      <a:gd name="connsiteY4" fmla="*/ 117475 h 454025"/>
                      <a:gd name="connsiteX0" fmla="*/ 0 w 1525115"/>
                      <a:gd name="connsiteY0" fmla="*/ 117475 h 511175"/>
                      <a:gd name="connsiteX1" fmla="*/ 13815 w 1525115"/>
                      <a:gd name="connsiteY1" fmla="*/ 0 h 511175"/>
                      <a:gd name="connsiteX2" fmla="*/ 1525115 w 1525115"/>
                      <a:gd name="connsiteY2" fmla="*/ 69850 h 511175"/>
                      <a:gd name="connsiteX3" fmla="*/ 809625 w 1525115"/>
                      <a:gd name="connsiteY3" fmla="*/ 511175 h 511175"/>
                      <a:gd name="connsiteX4" fmla="*/ 0 w 1525115"/>
                      <a:gd name="connsiteY4" fmla="*/ 117475 h 511175"/>
                      <a:gd name="connsiteX0" fmla="*/ 0 w 1525115"/>
                      <a:gd name="connsiteY0" fmla="*/ 117475 h 511175"/>
                      <a:gd name="connsiteX1" fmla="*/ 13815 w 1525115"/>
                      <a:gd name="connsiteY1" fmla="*/ 0 h 511175"/>
                      <a:gd name="connsiteX2" fmla="*/ 755652 w 1525115"/>
                      <a:gd name="connsiteY2" fmla="*/ 34925 h 511175"/>
                      <a:gd name="connsiteX3" fmla="*/ 1525115 w 1525115"/>
                      <a:gd name="connsiteY3" fmla="*/ 69850 h 511175"/>
                      <a:gd name="connsiteX4" fmla="*/ 809625 w 1525115"/>
                      <a:gd name="connsiteY4" fmla="*/ 511175 h 511175"/>
                      <a:gd name="connsiteX5" fmla="*/ 0 w 1525115"/>
                      <a:gd name="connsiteY5" fmla="*/ 117475 h 511175"/>
                      <a:gd name="connsiteX0" fmla="*/ 0 w 1525115"/>
                      <a:gd name="connsiteY0" fmla="*/ 117475 h 511175"/>
                      <a:gd name="connsiteX1" fmla="*/ 13815 w 1525115"/>
                      <a:gd name="connsiteY1" fmla="*/ 0 h 511175"/>
                      <a:gd name="connsiteX2" fmla="*/ 812802 w 1525115"/>
                      <a:gd name="connsiteY2" fmla="*/ 393700 h 511175"/>
                      <a:gd name="connsiteX3" fmla="*/ 1525115 w 1525115"/>
                      <a:gd name="connsiteY3" fmla="*/ 69850 h 511175"/>
                      <a:gd name="connsiteX4" fmla="*/ 809625 w 1525115"/>
                      <a:gd name="connsiteY4" fmla="*/ 511175 h 511175"/>
                      <a:gd name="connsiteX5" fmla="*/ 0 w 1525115"/>
                      <a:gd name="connsiteY5" fmla="*/ 117475 h 511175"/>
                      <a:gd name="connsiteX0" fmla="*/ 0 w 1525115"/>
                      <a:gd name="connsiteY0" fmla="*/ 117475 h 511175"/>
                      <a:gd name="connsiteX1" fmla="*/ 13815 w 1525115"/>
                      <a:gd name="connsiteY1" fmla="*/ 0 h 511175"/>
                      <a:gd name="connsiteX2" fmla="*/ 812802 w 1525115"/>
                      <a:gd name="connsiteY2" fmla="*/ 393700 h 511175"/>
                      <a:gd name="connsiteX3" fmla="*/ 1525115 w 1525115"/>
                      <a:gd name="connsiteY3" fmla="*/ 69850 h 511175"/>
                      <a:gd name="connsiteX4" fmla="*/ 1314452 w 1525115"/>
                      <a:gd name="connsiteY4" fmla="*/ 196850 h 511175"/>
                      <a:gd name="connsiteX5" fmla="*/ 809625 w 1525115"/>
                      <a:gd name="connsiteY5" fmla="*/ 511175 h 511175"/>
                      <a:gd name="connsiteX6" fmla="*/ 0 w 1525115"/>
                      <a:gd name="connsiteY6" fmla="*/ 117475 h 511175"/>
                      <a:gd name="connsiteX0" fmla="*/ 0 w 1647827"/>
                      <a:gd name="connsiteY0" fmla="*/ 117475 h 511175"/>
                      <a:gd name="connsiteX1" fmla="*/ 13815 w 1647827"/>
                      <a:gd name="connsiteY1" fmla="*/ 0 h 511175"/>
                      <a:gd name="connsiteX2" fmla="*/ 812802 w 1647827"/>
                      <a:gd name="connsiteY2" fmla="*/ 393700 h 511175"/>
                      <a:gd name="connsiteX3" fmla="*/ 1525115 w 1647827"/>
                      <a:gd name="connsiteY3" fmla="*/ 69850 h 511175"/>
                      <a:gd name="connsiteX4" fmla="*/ 1647827 w 1647827"/>
                      <a:gd name="connsiteY4" fmla="*/ 104775 h 511175"/>
                      <a:gd name="connsiteX5" fmla="*/ 809625 w 1647827"/>
                      <a:gd name="connsiteY5" fmla="*/ 511175 h 511175"/>
                      <a:gd name="connsiteX6" fmla="*/ 0 w 1647827"/>
                      <a:gd name="connsiteY6" fmla="*/ 117475 h 511175"/>
                      <a:gd name="connsiteX0" fmla="*/ 0 w 1647827"/>
                      <a:gd name="connsiteY0" fmla="*/ 120650 h 514350"/>
                      <a:gd name="connsiteX1" fmla="*/ 13815 w 1647827"/>
                      <a:gd name="connsiteY1" fmla="*/ 3175 h 514350"/>
                      <a:gd name="connsiteX2" fmla="*/ 812802 w 1647827"/>
                      <a:gd name="connsiteY2" fmla="*/ 396875 h 514350"/>
                      <a:gd name="connsiteX3" fmla="*/ 1585440 w 1647827"/>
                      <a:gd name="connsiteY3" fmla="*/ 0 h 514350"/>
                      <a:gd name="connsiteX4" fmla="*/ 1647827 w 1647827"/>
                      <a:gd name="connsiteY4" fmla="*/ 107950 h 514350"/>
                      <a:gd name="connsiteX5" fmla="*/ 809625 w 1647827"/>
                      <a:gd name="connsiteY5" fmla="*/ 514350 h 514350"/>
                      <a:gd name="connsiteX6" fmla="*/ 0 w 1647827"/>
                      <a:gd name="connsiteY6" fmla="*/ 120650 h 514350"/>
                      <a:gd name="connsiteX0" fmla="*/ 0 w 1647827"/>
                      <a:gd name="connsiteY0" fmla="*/ 123031 h 516731"/>
                      <a:gd name="connsiteX1" fmla="*/ 13815 w 1647827"/>
                      <a:gd name="connsiteY1" fmla="*/ 5556 h 516731"/>
                      <a:gd name="connsiteX2" fmla="*/ 812802 w 1647827"/>
                      <a:gd name="connsiteY2" fmla="*/ 399256 h 516731"/>
                      <a:gd name="connsiteX3" fmla="*/ 1594965 w 1647827"/>
                      <a:gd name="connsiteY3" fmla="*/ 0 h 516731"/>
                      <a:gd name="connsiteX4" fmla="*/ 1647827 w 1647827"/>
                      <a:gd name="connsiteY4" fmla="*/ 110331 h 516731"/>
                      <a:gd name="connsiteX5" fmla="*/ 809625 w 1647827"/>
                      <a:gd name="connsiteY5" fmla="*/ 516731 h 516731"/>
                      <a:gd name="connsiteX6" fmla="*/ 0 w 1647827"/>
                      <a:gd name="connsiteY6" fmla="*/ 123031 h 516731"/>
                      <a:gd name="connsiteX0" fmla="*/ 0 w 1600202"/>
                      <a:gd name="connsiteY0" fmla="*/ 123031 h 516731"/>
                      <a:gd name="connsiteX1" fmla="*/ 13815 w 1600202"/>
                      <a:gd name="connsiteY1" fmla="*/ 5556 h 516731"/>
                      <a:gd name="connsiteX2" fmla="*/ 812802 w 1600202"/>
                      <a:gd name="connsiteY2" fmla="*/ 399256 h 516731"/>
                      <a:gd name="connsiteX3" fmla="*/ 1594965 w 1600202"/>
                      <a:gd name="connsiteY3" fmla="*/ 0 h 516731"/>
                      <a:gd name="connsiteX4" fmla="*/ 1600202 w 1600202"/>
                      <a:gd name="connsiteY4" fmla="*/ 119856 h 516731"/>
                      <a:gd name="connsiteX5" fmla="*/ 809625 w 1600202"/>
                      <a:gd name="connsiteY5" fmla="*/ 516731 h 516731"/>
                      <a:gd name="connsiteX6" fmla="*/ 0 w 1600202"/>
                      <a:gd name="connsiteY6" fmla="*/ 123031 h 516731"/>
                      <a:gd name="connsiteX0" fmla="*/ 0 w 1602584"/>
                      <a:gd name="connsiteY0" fmla="*/ 123031 h 516731"/>
                      <a:gd name="connsiteX1" fmla="*/ 13815 w 1602584"/>
                      <a:gd name="connsiteY1" fmla="*/ 5556 h 516731"/>
                      <a:gd name="connsiteX2" fmla="*/ 812802 w 1602584"/>
                      <a:gd name="connsiteY2" fmla="*/ 399256 h 516731"/>
                      <a:gd name="connsiteX3" fmla="*/ 1594965 w 1602584"/>
                      <a:gd name="connsiteY3" fmla="*/ 0 h 516731"/>
                      <a:gd name="connsiteX4" fmla="*/ 1602584 w 1602584"/>
                      <a:gd name="connsiteY4" fmla="*/ 119856 h 516731"/>
                      <a:gd name="connsiteX5" fmla="*/ 809625 w 1602584"/>
                      <a:gd name="connsiteY5" fmla="*/ 516731 h 516731"/>
                      <a:gd name="connsiteX6" fmla="*/ 0 w 1602584"/>
                      <a:gd name="connsiteY6" fmla="*/ 123031 h 516731"/>
                      <a:gd name="connsiteX0" fmla="*/ 0 w 1602584"/>
                      <a:gd name="connsiteY0" fmla="*/ 123031 h 516731"/>
                      <a:gd name="connsiteX1" fmla="*/ 13815 w 1602584"/>
                      <a:gd name="connsiteY1" fmla="*/ 5556 h 516731"/>
                      <a:gd name="connsiteX2" fmla="*/ 793752 w 1602584"/>
                      <a:gd name="connsiteY2" fmla="*/ 399256 h 516731"/>
                      <a:gd name="connsiteX3" fmla="*/ 1594965 w 1602584"/>
                      <a:gd name="connsiteY3" fmla="*/ 0 h 516731"/>
                      <a:gd name="connsiteX4" fmla="*/ 1602584 w 1602584"/>
                      <a:gd name="connsiteY4" fmla="*/ 119856 h 516731"/>
                      <a:gd name="connsiteX5" fmla="*/ 809625 w 1602584"/>
                      <a:gd name="connsiteY5" fmla="*/ 516731 h 516731"/>
                      <a:gd name="connsiteX6" fmla="*/ 0 w 1602584"/>
                      <a:gd name="connsiteY6" fmla="*/ 123031 h 516731"/>
                      <a:gd name="connsiteX0" fmla="*/ 24285 w 1588769"/>
                      <a:gd name="connsiteY0" fmla="*/ 120650 h 516731"/>
                      <a:gd name="connsiteX1" fmla="*/ 0 w 1588769"/>
                      <a:gd name="connsiteY1" fmla="*/ 5556 h 516731"/>
                      <a:gd name="connsiteX2" fmla="*/ 779937 w 1588769"/>
                      <a:gd name="connsiteY2" fmla="*/ 399256 h 516731"/>
                      <a:gd name="connsiteX3" fmla="*/ 1581150 w 1588769"/>
                      <a:gd name="connsiteY3" fmla="*/ 0 h 516731"/>
                      <a:gd name="connsiteX4" fmla="*/ 1588769 w 1588769"/>
                      <a:gd name="connsiteY4" fmla="*/ 119856 h 516731"/>
                      <a:gd name="connsiteX5" fmla="*/ 795810 w 1588769"/>
                      <a:gd name="connsiteY5" fmla="*/ 516731 h 516731"/>
                      <a:gd name="connsiteX6" fmla="*/ 24285 w 1588769"/>
                      <a:gd name="connsiteY6" fmla="*/ 120650 h 516731"/>
                      <a:gd name="connsiteX0" fmla="*/ 0 w 1590678"/>
                      <a:gd name="connsiteY0" fmla="*/ 123031 h 516731"/>
                      <a:gd name="connsiteX1" fmla="*/ 1909 w 1590678"/>
                      <a:gd name="connsiteY1" fmla="*/ 5556 h 516731"/>
                      <a:gd name="connsiteX2" fmla="*/ 781846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1909 w 1590678"/>
                      <a:gd name="connsiteY1" fmla="*/ 5556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9053 w 1590678"/>
                      <a:gd name="connsiteY1" fmla="*/ 5556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9053 w 1590678"/>
                      <a:gd name="connsiteY1" fmla="*/ 15081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13506 h 507206"/>
                      <a:gd name="connsiteX1" fmla="*/ 9053 w 1590678"/>
                      <a:gd name="connsiteY1" fmla="*/ 5556 h 507206"/>
                      <a:gd name="connsiteX2" fmla="*/ 786608 w 1590678"/>
                      <a:gd name="connsiteY2" fmla="*/ 389731 h 507206"/>
                      <a:gd name="connsiteX3" fmla="*/ 1568771 w 1590678"/>
                      <a:gd name="connsiteY3" fmla="*/ 0 h 507206"/>
                      <a:gd name="connsiteX4" fmla="*/ 1590678 w 1590678"/>
                      <a:gd name="connsiteY4" fmla="*/ 110331 h 507206"/>
                      <a:gd name="connsiteX5" fmla="*/ 797719 w 1590678"/>
                      <a:gd name="connsiteY5" fmla="*/ 507206 h 507206"/>
                      <a:gd name="connsiteX6" fmla="*/ 0 w 1590678"/>
                      <a:gd name="connsiteY6" fmla="*/ 113506 h 507206"/>
                      <a:gd name="connsiteX0" fmla="*/ 0 w 1590678"/>
                      <a:gd name="connsiteY0" fmla="*/ 118268 h 511968"/>
                      <a:gd name="connsiteX1" fmla="*/ 9053 w 1590678"/>
                      <a:gd name="connsiteY1" fmla="*/ 10318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4291 w 1590678"/>
                      <a:gd name="connsiteY1" fmla="*/ 3174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1435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4291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2713 h 506413"/>
                      <a:gd name="connsiteX1" fmla="*/ 1910 w 1590678"/>
                      <a:gd name="connsiteY1" fmla="*/ 0 h 506413"/>
                      <a:gd name="connsiteX2" fmla="*/ 786608 w 1590678"/>
                      <a:gd name="connsiteY2" fmla="*/ 388938 h 506413"/>
                      <a:gd name="connsiteX3" fmla="*/ 1566390 w 1590678"/>
                      <a:gd name="connsiteY3" fmla="*/ 1589 h 506413"/>
                      <a:gd name="connsiteX4" fmla="*/ 1590678 w 1590678"/>
                      <a:gd name="connsiteY4" fmla="*/ 109538 h 506413"/>
                      <a:gd name="connsiteX5" fmla="*/ 797719 w 1590678"/>
                      <a:gd name="connsiteY5" fmla="*/ 506413 h 506413"/>
                      <a:gd name="connsiteX6" fmla="*/ 0 w 1590678"/>
                      <a:gd name="connsiteY6" fmla="*/ 112713 h 506413"/>
                      <a:gd name="connsiteX0" fmla="*/ 0 w 1590678"/>
                      <a:gd name="connsiteY0" fmla="*/ 113505 h 507205"/>
                      <a:gd name="connsiteX1" fmla="*/ 1910 w 1590678"/>
                      <a:gd name="connsiteY1" fmla="*/ 792 h 507205"/>
                      <a:gd name="connsiteX2" fmla="*/ 786608 w 1590678"/>
                      <a:gd name="connsiteY2" fmla="*/ 389730 h 507205"/>
                      <a:gd name="connsiteX3" fmla="*/ 1571152 w 1590678"/>
                      <a:gd name="connsiteY3" fmla="*/ 0 h 507205"/>
                      <a:gd name="connsiteX4" fmla="*/ 1590678 w 1590678"/>
                      <a:gd name="connsiteY4" fmla="*/ 110330 h 507205"/>
                      <a:gd name="connsiteX5" fmla="*/ 797719 w 1590678"/>
                      <a:gd name="connsiteY5" fmla="*/ 507205 h 507205"/>
                      <a:gd name="connsiteX6" fmla="*/ 0 w 1590678"/>
                      <a:gd name="connsiteY6" fmla="*/ 113505 h 507205"/>
                      <a:gd name="connsiteX0" fmla="*/ 0 w 1590678"/>
                      <a:gd name="connsiteY0" fmla="*/ 118268 h 511968"/>
                      <a:gd name="connsiteX1" fmla="*/ 1910 w 1590678"/>
                      <a:gd name="connsiteY1" fmla="*/ 5555 h 511968"/>
                      <a:gd name="connsiteX2" fmla="*/ 786608 w 1590678"/>
                      <a:gd name="connsiteY2" fmla="*/ 394493 h 511968"/>
                      <a:gd name="connsiteX3" fmla="*/ 1578296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94493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80206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89731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883443"/>
                      <a:gd name="connsiteX1" fmla="*/ 1910 w 1590678"/>
                      <a:gd name="connsiteY1" fmla="*/ 5555 h 883443"/>
                      <a:gd name="connsiteX2" fmla="*/ 786608 w 1590678"/>
                      <a:gd name="connsiteY2" fmla="*/ 389731 h 883443"/>
                      <a:gd name="connsiteX3" fmla="*/ 1573533 w 1590678"/>
                      <a:gd name="connsiteY3" fmla="*/ 0 h 883443"/>
                      <a:gd name="connsiteX4" fmla="*/ 1590678 w 1590678"/>
                      <a:gd name="connsiteY4" fmla="*/ 115093 h 883443"/>
                      <a:gd name="connsiteX5" fmla="*/ 702469 w 1590678"/>
                      <a:gd name="connsiteY5" fmla="*/ 883443 h 883443"/>
                      <a:gd name="connsiteX6" fmla="*/ 0 w 1590678"/>
                      <a:gd name="connsiteY6" fmla="*/ 118268 h 883443"/>
                      <a:gd name="connsiteX0" fmla="*/ 0 w 1578771"/>
                      <a:gd name="connsiteY0" fmla="*/ 118268 h 883443"/>
                      <a:gd name="connsiteX1" fmla="*/ 1910 w 1578771"/>
                      <a:gd name="connsiteY1" fmla="*/ 5555 h 883443"/>
                      <a:gd name="connsiteX2" fmla="*/ 786608 w 1578771"/>
                      <a:gd name="connsiteY2" fmla="*/ 389731 h 883443"/>
                      <a:gd name="connsiteX3" fmla="*/ 1573533 w 1578771"/>
                      <a:gd name="connsiteY3" fmla="*/ 0 h 883443"/>
                      <a:gd name="connsiteX4" fmla="*/ 1578771 w 1578771"/>
                      <a:gd name="connsiteY4" fmla="*/ 417512 h 883443"/>
                      <a:gd name="connsiteX5" fmla="*/ 702469 w 1578771"/>
                      <a:gd name="connsiteY5" fmla="*/ 883443 h 883443"/>
                      <a:gd name="connsiteX6" fmla="*/ 0 w 1578771"/>
                      <a:gd name="connsiteY6" fmla="*/ 118268 h 883443"/>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0 w 1578771"/>
                      <a:gd name="connsiteY6"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481811 w 1578771"/>
                      <a:gd name="connsiteY6" fmla="*/ 541337 h 809624"/>
                      <a:gd name="connsiteX7" fmla="*/ 0 w 1578771"/>
                      <a:gd name="connsiteY7"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724699 w 1578771"/>
                      <a:gd name="connsiteY6" fmla="*/ 479424 h 809624"/>
                      <a:gd name="connsiteX7" fmla="*/ 0 w 1578771"/>
                      <a:gd name="connsiteY7"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765180 w 1578771"/>
                      <a:gd name="connsiteY6" fmla="*/ 712787 h 809624"/>
                      <a:gd name="connsiteX7" fmla="*/ 724699 w 1578771"/>
                      <a:gd name="connsiteY7" fmla="*/ 479424 h 809624"/>
                      <a:gd name="connsiteX8" fmla="*/ 0 w 1578771"/>
                      <a:gd name="connsiteY8" fmla="*/ 118268 h 809624"/>
                      <a:gd name="connsiteX0" fmla="*/ 0 w 1578771"/>
                      <a:gd name="connsiteY0" fmla="*/ 118268 h 919956"/>
                      <a:gd name="connsiteX1" fmla="*/ 1910 w 1578771"/>
                      <a:gd name="connsiteY1" fmla="*/ 5555 h 919956"/>
                      <a:gd name="connsiteX2" fmla="*/ 786608 w 1578771"/>
                      <a:gd name="connsiteY2" fmla="*/ 389731 h 919956"/>
                      <a:gd name="connsiteX3" fmla="*/ 1573533 w 1578771"/>
                      <a:gd name="connsiteY3" fmla="*/ 0 h 919956"/>
                      <a:gd name="connsiteX4" fmla="*/ 1578771 w 1578771"/>
                      <a:gd name="connsiteY4" fmla="*/ 417512 h 919956"/>
                      <a:gd name="connsiteX5" fmla="*/ 783432 w 1578771"/>
                      <a:gd name="connsiteY5" fmla="*/ 809624 h 919956"/>
                      <a:gd name="connsiteX6" fmla="*/ 717555 w 1578771"/>
                      <a:gd name="connsiteY6" fmla="*/ 919956 h 919956"/>
                      <a:gd name="connsiteX7" fmla="*/ 724699 w 1578771"/>
                      <a:gd name="connsiteY7" fmla="*/ 479424 h 919956"/>
                      <a:gd name="connsiteX8" fmla="*/ 0 w 1578771"/>
                      <a:gd name="connsiteY8" fmla="*/ 118268 h 91995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7720 w 1578771"/>
                      <a:gd name="connsiteY5" fmla="*/ 928686 h 928686"/>
                      <a:gd name="connsiteX6" fmla="*/ 717555 w 1578771"/>
                      <a:gd name="connsiteY6" fmla="*/ 919956 h 928686"/>
                      <a:gd name="connsiteX7" fmla="*/ 724699 w 1578771"/>
                      <a:gd name="connsiteY7" fmla="*/ 479424 h 928686"/>
                      <a:gd name="connsiteX8" fmla="*/ 0 w 1578771"/>
                      <a:gd name="connsiteY8"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7720 w 1578771"/>
                      <a:gd name="connsiteY5" fmla="*/ 928686 h 928686"/>
                      <a:gd name="connsiteX6" fmla="*/ 715174 w 1578771"/>
                      <a:gd name="connsiteY6" fmla="*/ 898525 h 928686"/>
                      <a:gd name="connsiteX7" fmla="*/ 724699 w 1578771"/>
                      <a:gd name="connsiteY7" fmla="*/ 479424 h 928686"/>
                      <a:gd name="connsiteX8" fmla="*/ 0 w 1578771"/>
                      <a:gd name="connsiteY8"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910436 w 1578771"/>
                      <a:gd name="connsiteY5" fmla="*/ 848518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93751 w 1578771"/>
                      <a:gd name="connsiteY2" fmla="*/ 394493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84226 w 1578771"/>
                      <a:gd name="connsiteY2" fmla="*/ 392112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796136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803280 w 1578771"/>
                      <a:gd name="connsiteY5" fmla="*/ 798512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18268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1373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1373 w 1578771"/>
                      <a:gd name="connsiteY5" fmla="*/ 810418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8516 w 1578771"/>
                      <a:gd name="connsiteY5" fmla="*/ 810418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8516 w 1578771"/>
                      <a:gd name="connsiteY5" fmla="*/ 810418 h 919161"/>
                      <a:gd name="connsiteX6" fmla="*/ 797720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7285"/>
                      <a:gd name="connsiteX1" fmla="*/ 1910 w 1578771"/>
                      <a:gd name="connsiteY1" fmla="*/ 5555 h 917285"/>
                      <a:gd name="connsiteX2" fmla="*/ 786607 w 1578771"/>
                      <a:gd name="connsiteY2" fmla="*/ 394493 h 917285"/>
                      <a:gd name="connsiteX3" fmla="*/ 1573533 w 1578771"/>
                      <a:gd name="connsiteY3" fmla="*/ 0 h 917285"/>
                      <a:gd name="connsiteX4" fmla="*/ 1578771 w 1578771"/>
                      <a:gd name="connsiteY4" fmla="*/ 417512 h 917285"/>
                      <a:gd name="connsiteX5" fmla="*/ 798516 w 1578771"/>
                      <a:gd name="connsiteY5" fmla="*/ 810418 h 917285"/>
                      <a:gd name="connsiteX6" fmla="*/ 788343 w 1578771"/>
                      <a:gd name="connsiteY6" fmla="*/ 917285 h 917285"/>
                      <a:gd name="connsiteX7" fmla="*/ 715174 w 1578771"/>
                      <a:gd name="connsiteY7" fmla="*/ 898525 h 917285"/>
                      <a:gd name="connsiteX8" fmla="*/ 710412 w 1578771"/>
                      <a:gd name="connsiteY8" fmla="*/ 481805 h 917285"/>
                      <a:gd name="connsiteX9" fmla="*/ 0 w 1578771"/>
                      <a:gd name="connsiteY9" fmla="*/ 123031 h 917285"/>
                      <a:gd name="connsiteX0" fmla="*/ 0 w 1578771"/>
                      <a:gd name="connsiteY0" fmla="*/ 123031 h 917285"/>
                      <a:gd name="connsiteX1" fmla="*/ 1910 w 1578771"/>
                      <a:gd name="connsiteY1" fmla="*/ 5555 h 917285"/>
                      <a:gd name="connsiteX2" fmla="*/ 786607 w 1578771"/>
                      <a:gd name="connsiteY2" fmla="*/ 394493 h 917285"/>
                      <a:gd name="connsiteX3" fmla="*/ 1573533 w 1578771"/>
                      <a:gd name="connsiteY3" fmla="*/ 0 h 917285"/>
                      <a:gd name="connsiteX4" fmla="*/ 1578771 w 1578771"/>
                      <a:gd name="connsiteY4" fmla="*/ 417512 h 917285"/>
                      <a:gd name="connsiteX5" fmla="*/ 796640 w 1578771"/>
                      <a:gd name="connsiteY5" fmla="*/ 810418 h 917285"/>
                      <a:gd name="connsiteX6" fmla="*/ 788343 w 1578771"/>
                      <a:gd name="connsiteY6" fmla="*/ 917285 h 917285"/>
                      <a:gd name="connsiteX7" fmla="*/ 715174 w 1578771"/>
                      <a:gd name="connsiteY7" fmla="*/ 898525 h 917285"/>
                      <a:gd name="connsiteX8" fmla="*/ 710412 w 1578771"/>
                      <a:gd name="connsiteY8" fmla="*/ 481805 h 917285"/>
                      <a:gd name="connsiteX9" fmla="*/ 0 w 1578771"/>
                      <a:gd name="connsiteY9" fmla="*/ 123031 h 917285"/>
                      <a:gd name="connsiteX0" fmla="*/ 0 w 1578771"/>
                      <a:gd name="connsiteY0" fmla="*/ 123031 h 917285"/>
                      <a:gd name="connsiteX1" fmla="*/ 1910 w 1578771"/>
                      <a:gd name="connsiteY1" fmla="*/ 5555 h 917285"/>
                      <a:gd name="connsiteX2" fmla="*/ 786607 w 1578771"/>
                      <a:gd name="connsiteY2" fmla="*/ 394493 h 917285"/>
                      <a:gd name="connsiteX3" fmla="*/ 1573533 w 1578771"/>
                      <a:gd name="connsiteY3" fmla="*/ 0 h 917285"/>
                      <a:gd name="connsiteX4" fmla="*/ 1578771 w 1578771"/>
                      <a:gd name="connsiteY4" fmla="*/ 417512 h 917285"/>
                      <a:gd name="connsiteX5" fmla="*/ 794765 w 1578771"/>
                      <a:gd name="connsiteY5" fmla="*/ 804792 h 917285"/>
                      <a:gd name="connsiteX6" fmla="*/ 788343 w 1578771"/>
                      <a:gd name="connsiteY6" fmla="*/ 917285 h 917285"/>
                      <a:gd name="connsiteX7" fmla="*/ 715174 w 1578771"/>
                      <a:gd name="connsiteY7" fmla="*/ 898525 h 917285"/>
                      <a:gd name="connsiteX8" fmla="*/ 710412 w 1578771"/>
                      <a:gd name="connsiteY8" fmla="*/ 481805 h 917285"/>
                      <a:gd name="connsiteX9" fmla="*/ 0 w 1578771"/>
                      <a:gd name="connsiteY9" fmla="*/ 123031 h 917285"/>
                      <a:gd name="connsiteX0" fmla="*/ 0 w 1578771"/>
                      <a:gd name="connsiteY0" fmla="*/ 123031 h 917285"/>
                      <a:gd name="connsiteX1" fmla="*/ 1910 w 1578771"/>
                      <a:gd name="connsiteY1" fmla="*/ 5555 h 917285"/>
                      <a:gd name="connsiteX2" fmla="*/ 786607 w 1578771"/>
                      <a:gd name="connsiteY2" fmla="*/ 394493 h 917285"/>
                      <a:gd name="connsiteX3" fmla="*/ 1573533 w 1578771"/>
                      <a:gd name="connsiteY3" fmla="*/ 0 h 917285"/>
                      <a:gd name="connsiteX4" fmla="*/ 1578771 w 1578771"/>
                      <a:gd name="connsiteY4" fmla="*/ 417512 h 917285"/>
                      <a:gd name="connsiteX5" fmla="*/ 794765 w 1578771"/>
                      <a:gd name="connsiteY5" fmla="*/ 804792 h 917285"/>
                      <a:gd name="connsiteX6" fmla="*/ 792093 w 1578771"/>
                      <a:gd name="connsiteY6" fmla="*/ 917285 h 917285"/>
                      <a:gd name="connsiteX7" fmla="*/ 715174 w 1578771"/>
                      <a:gd name="connsiteY7" fmla="*/ 898525 h 917285"/>
                      <a:gd name="connsiteX8" fmla="*/ 710412 w 1578771"/>
                      <a:gd name="connsiteY8" fmla="*/ 481805 h 917285"/>
                      <a:gd name="connsiteX9" fmla="*/ 0 w 1578771"/>
                      <a:gd name="connsiteY9" fmla="*/ 123031 h 917285"/>
                      <a:gd name="connsiteX0" fmla="*/ 0 w 1578771"/>
                      <a:gd name="connsiteY0" fmla="*/ 123031 h 913534"/>
                      <a:gd name="connsiteX1" fmla="*/ 1910 w 1578771"/>
                      <a:gd name="connsiteY1" fmla="*/ 5555 h 913534"/>
                      <a:gd name="connsiteX2" fmla="*/ 786607 w 1578771"/>
                      <a:gd name="connsiteY2" fmla="*/ 394493 h 913534"/>
                      <a:gd name="connsiteX3" fmla="*/ 1573533 w 1578771"/>
                      <a:gd name="connsiteY3" fmla="*/ 0 h 913534"/>
                      <a:gd name="connsiteX4" fmla="*/ 1578771 w 1578771"/>
                      <a:gd name="connsiteY4" fmla="*/ 417512 h 913534"/>
                      <a:gd name="connsiteX5" fmla="*/ 794765 w 1578771"/>
                      <a:gd name="connsiteY5" fmla="*/ 804792 h 913534"/>
                      <a:gd name="connsiteX6" fmla="*/ 788343 w 1578771"/>
                      <a:gd name="connsiteY6" fmla="*/ 913534 h 913534"/>
                      <a:gd name="connsiteX7" fmla="*/ 715174 w 1578771"/>
                      <a:gd name="connsiteY7" fmla="*/ 898525 h 913534"/>
                      <a:gd name="connsiteX8" fmla="*/ 710412 w 1578771"/>
                      <a:gd name="connsiteY8" fmla="*/ 481805 h 913534"/>
                      <a:gd name="connsiteX9" fmla="*/ 0 w 1578771"/>
                      <a:gd name="connsiteY9" fmla="*/ 123031 h 913534"/>
                      <a:gd name="connsiteX0" fmla="*/ 0 w 1578771"/>
                      <a:gd name="connsiteY0" fmla="*/ 123031 h 913534"/>
                      <a:gd name="connsiteX1" fmla="*/ 1910 w 1578771"/>
                      <a:gd name="connsiteY1" fmla="*/ 5555 h 913534"/>
                      <a:gd name="connsiteX2" fmla="*/ 786607 w 1578771"/>
                      <a:gd name="connsiteY2" fmla="*/ 394493 h 913534"/>
                      <a:gd name="connsiteX3" fmla="*/ 1573533 w 1578771"/>
                      <a:gd name="connsiteY3" fmla="*/ 0 h 913534"/>
                      <a:gd name="connsiteX4" fmla="*/ 1578771 w 1578771"/>
                      <a:gd name="connsiteY4" fmla="*/ 417512 h 913534"/>
                      <a:gd name="connsiteX5" fmla="*/ 789138 w 1578771"/>
                      <a:gd name="connsiteY5" fmla="*/ 808543 h 913534"/>
                      <a:gd name="connsiteX6" fmla="*/ 788343 w 1578771"/>
                      <a:gd name="connsiteY6" fmla="*/ 913534 h 913534"/>
                      <a:gd name="connsiteX7" fmla="*/ 715174 w 1578771"/>
                      <a:gd name="connsiteY7" fmla="*/ 898525 h 913534"/>
                      <a:gd name="connsiteX8" fmla="*/ 710412 w 1578771"/>
                      <a:gd name="connsiteY8" fmla="*/ 481805 h 913534"/>
                      <a:gd name="connsiteX9" fmla="*/ 0 w 1578771"/>
                      <a:gd name="connsiteY9" fmla="*/ 123031 h 913534"/>
                      <a:gd name="connsiteX0" fmla="*/ 0 w 1578771"/>
                      <a:gd name="connsiteY0" fmla="*/ 123031 h 913534"/>
                      <a:gd name="connsiteX1" fmla="*/ 1910 w 1578771"/>
                      <a:gd name="connsiteY1" fmla="*/ 5555 h 913534"/>
                      <a:gd name="connsiteX2" fmla="*/ 786607 w 1578771"/>
                      <a:gd name="connsiteY2" fmla="*/ 394493 h 913534"/>
                      <a:gd name="connsiteX3" fmla="*/ 1573533 w 1578771"/>
                      <a:gd name="connsiteY3" fmla="*/ 0 h 913534"/>
                      <a:gd name="connsiteX4" fmla="*/ 1578771 w 1578771"/>
                      <a:gd name="connsiteY4" fmla="*/ 417512 h 913534"/>
                      <a:gd name="connsiteX5" fmla="*/ 791014 w 1578771"/>
                      <a:gd name="connsiteY5" fmla="*/ 806668 h 913534"/>
                      <a:gd name="connsiteX6" fmla="*/ 788343 w 1578771"/>
                      <a:gd name="connsiteY6" fmla="*/ 913534 h 913534"/>
                      <a:gd name="connsiteX7" fmla="*/ 715174 w 1578771"/>
                      <a:gd name="connsiteY7" fmla="*/ 898525 h 913534"/>
                      <a:gd name="connsiteX8" fmla="*/ 710412 w 1578771"/>
                      <a:gd name="connsiteY8" fmla="*/ 481805 h 913534"/>
                      <a:gd name="connsiteX9" fmla="*/ 0 w 1578771"/>
                      <a:gd name="connsiteY9" fmla="*/ 123031 h 913534"/>
                      <a:gd name="connsiteX0" fmla="*/ 0 w 1578771"/>
                      <a:gd name="connsiteY0" fmla="*/ 123031 h 913534"/>
                      <a:gd name="connsiteX1" fmla="*/ 1910 w 1578771"/>
                      <a:gd name="connsiteY1" fmla="*/ 5555 h 913534"/>
                      <a:gd name="connsiteX2" fmla="*/ 786607 w 1578771"/>
                      <a:gd name="connsiteY2" fmla="*/ 394493 h 913534"/>
                      <a:gd name="connsiteX3" fmla="*/ 1573533 w 1578771"/>
                      <a:gd name="connsiteY3" fmla="*/ 0 h 913534"/>
                      <a:gd name="connsiteX4" fmla="*/ 1578771 w 1578771"/>
                      <a:gd name="connsiteY4" fmla="*/ 417512 h 913534"/>
                      <a:gd name="connsiteX5" fmla="*/ 791014 w 1578771"/>
                      <a:gd name="connsiteY5" fmla="*/ 806668 h 913534"/>
                      <a:gd name="connsiteX6" fmla="*/ 788343 w 1578771"/>
                      <a:gd name="connsiteY6" fmla="*/ 913534 h 913534"/>
                      <a:gd name="connsiteX7" fmla="*/ 715174 w 1578771"/>
                      <a:gd name="connsiteY7" fmla="*/ 898525 h 913534"/>
                      <a:gd name="connsiteX8" fmla="*/ 710412 w 1578771"/>
                      <a:gd name="connsiteY8" fmla="*/ 481805 h 913534"/>
                      <a:gd name="connsiteX9" fmla="*/ 0 w 1578771"/>
                      <a:gd name="connsiteY9" fmla="*/ 123031 h 913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8771" h="913534">
                        <a:moveTo>
                          <a:pt x="0" y="123031"/>
                        </a:moveTo>
                        <a:cubicBezTo>
                          <a:pt x="636" y="83873"/>
                          <a:pt x="1274" y="44713"/>
                          <a:pt x="1910" y="5555"/>
                        </a:cubicBezTo>
                        <a:lnTo>
                          <a:pt x="786607" y="394493"/>
                        </a:lnTo>
                        <a:lnTo>
                          <a:pt x="1573533" y="0"/>
                        </a:lnTo>
                        <a:lnTo>
                          <a:pt x="1578771" y="417512"/>
                        </a:lnTo>
                        <a:lnTo>
                          <a:pt x="791014" y="806668"/>
                        </a:lnTo>
                        <a:cubicBezTo>
                          <a:pt x="789954" y="845297"/>
                          <a:pt x="789403" y="874905"/>
                          <a:pt x="788343" y="913534"/>
                        </a:cubicBezTo>
                        <a:lnTo>
                          <a:pt x="715174" y="898525"/>
                        </a:lnTo>
                        <a:cubicBezTo>
                          <a:pt x="713587" y="759618"/>
                          <a:pt x="711999" y="620712"/>
                          <a:pt x="710412" y="481805"/>
                        </a:cubicBezTo>
                        <a:lnTo>
                          <a:pt x="0" y="123031"/>
                        </a:lnTo>
                        <a:close/>
                      </a:path>
                    </a:pathLst>
                  </a:custGeom>
                  <a:solidFill>
                    <a:schemeClr val="accent4">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sp>
              <p:nvSpPr>
                <p:cNvPr id="144" name="Rectangle 59">
                  <a:extLst>
                    <a:ext uri="{FF2B5EF4-FFF2-40B4-BE49-F238E27FC236}">
                      <a16:creationId xmlns:a16="http://schemas.microsoft.com/office/drawing/2014/main" id="{52AA4F46-C197-4CDD-8AB8-CE2E01AAFC1A}"/>
                    </a:ext>
                  </a:extLst>
                </p:cNvPr>
                <p:cNvSpPr/>
                <p:nvPr/>
              </p:nvSpPr>
              <p:spPr>
                <a:xfrm rot="6843724">
                  <a:off x="6762486" y="2505563"/>
                  <a:ext cx="73056" cy="926498"/>
                </a:xfrm>
                <a:custGeom>
                  <a:avLst/>
                  <a:gdLst>
                    <a:gd name="connsiteX0" fmla="*/ 0 w 361245"/>
                    <a:gd name="connsiteY0" fmla="*/ 0 h 930552"/>
                    <a:gd name="connsiteX1" fmla="*/ 361245 w 361245"/>
                    <a:gd name="connsiteY1" fmla="*/ 0 h 930552"/>
                    <a:gd name="connsiteX2" fmla="*/ 361245 w 361245"/>
                    <a:gd name="connsiteY2" fmla="*/ 930552 h 930552"/>
                    <a:gd name="connsiteX3" fmla="*/ 0 w 361245"/>
                    <a:gd name="connsiteY3" fmla="*/ 930552 h 930552"/>
                    <a:gd name="connsiteX4" fmla="*/ 0 w 361245"/>
                    <a:gd name="connsiteY4" fmla="*/ 0 h 930552"/>
                    <a:gd name="connsiteX0" fmla="*/ 0 w 361245"/>
                    <a:gd name="connsiteY0" fmla="*/ 930552 h 930552"/>
                    <a:gd name="connsiteX1" fmla="*/ 361245 w 361245"/>
                    <a:gd name="connsiteY1" fmla="*/ 0 h 930552"/>
                    <a:gd name="connsiteX2" fmla="*/ 361245 w 361245"/>
                    <a:gd name="connsiteY2" fmla="*/ 930552 h 930552"/>
                    <a:gd name="connsiteX3" fmla="*/ 0 w 361245"/>
                    <a:gd name="connsiteY3" fmla="*/ 930552 h 930552"/>
                    <a:gd name="connsiteX0" fmla="*/ 0 w 513905"/>
                    <a:gd name="connsiteY0" fmla="*/ 930552 h 987550"/>
                    <a:gd name="connsiteX1" fmla="*/ 361245 w 513905"/>
                    <a:gd name="connsiteY1" fmla="*/ 0 h 987550"/>
                    <a:gd name="connsiteX2" fmla="*/ 513906 w 513905"/>
                    <a:gd name="connsiteY2" fmla="*/ 987550 h 987550"/>
                    <a:gd name="connsiteX3" fmla="*/ 0 w 513905"/>
                    <a:gd name="connsiteY3" fmla="*/ 930552 h 987550"/>
                    <a:gd name="connsiteX0" fmla="*/ -1 w 349196"/>
                    <a:gd name="connsiteY0" fmla="*/ 947169 h 987550"/>
                    <a:gd name="connsiteX1" fmla="*/ 196536 w 349196"/>
                    <a:gd name="connsiteY1" fmla="*/ 0 h 987550"/>
                    <a:gd name="connsiteX2" fmla="*/ 349197 w 349196"/>
                    <a:gd name="connsiteY2" fmla="*/ 987550 h 987550"/>
                    <a:gd name="connsiteX3" fmla="*/ -1 w 349196"/>
                    <a:gd name="connsiteY3" fmla="*/ 947169 h 987550"/>
                    <a:gd name="connsiteX0" fmla="*/ -1 w 336977"/>
                    <a:gd name="connsiteY0" fmla="*/ 947169 h 1004479"/>
                    <a:gd name="connsiteX1" fmla="*/ 196536 w 336977"/>
                    <a:gd name="connsiteY1" fmla="*/ 0 h 1004479"/>
                    <a:gd name="connsiteX2" fmla="*/ 336978 w 336977"/>
                    <a:gd name="connsiteY2" fmla="*/ 1004479 h 1004479"/>
                    <a:gd name="connsiteX3" fmla="*/ -1 w 336977"/>
                    <a:gd name="connsiteY3" fmla="*/ 947169 h 1004479"/>
                  </a:gdLst>
                  <a:ahLst/>
                  <a:cxnLst>
                    <a:cxn ang="0">
                      <a:pos x="connsiteX0" y="connsiteY0"/>
                    </a:cxn>
                    <a:cxn ang="0">
                      <a:pos x="connsiteX1" y="connsiteY1"/>
                    </a:cxn>
                    <a:cxn ang="0">
                      <a:pos x="connsiteX2" y="connsiteY2"/>
                    </a:cxn>
                    <a:cxn ang="0">
                      <a:pos x="connsiteX3" y="connsiteY3"/>
                    </a:cxn>
                  </a:cxnLst>
                  <a:rect l="l" t="t" r="r" b="b"/>
                  <a:pathLst>
                    <a:path w="336977" h="1004479">
                      <a:moveTo>
                        <a:pt x="-1" y="947169"/>
                      </a:moveTo>
                      <a:lnTo>
                        <a:pt x="196536" y="0"/>
                      </a:lnTo>
                      <a:lnTo>
                        <a:pt x="336978" y="1004479"/>
                      </a:lnTo>
                      <a:lnTo>
                        <a:pt x="-1" y="947169"/>
                      </a:lnTo>
                      <a:close/>
                    </a:path>
                  </a:pathLst>
                </a:custGeom>
                <a:gradFill>
                  <a:gsLst>
                    <a:gs pos="100000">
                      <a:schemeClr val="bg1">
                        <a:alpha val="0"/>
                      </a:schemeClr>
                    </a:gs>
                    <a:gs pos="34000">
                      <a:schemeClr val="tx1">
                        <a:alpha val="19000"/>
                      </a:schemeClr>
                    </a:gs>
                  </a:gsLst>
                  <a:lin ang="81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grpSp>
            <p:nvGrpSpPr>
              <p:cNvPr id="134" name="Group 145">
                <a:extLst>
                  <a:ext uri="{FF2B5EF4-FFF2-40B4-BE49-F238E27FC236}">
                    <a16:creationId xmlns:a16="http://schemas.microsoft.com/office/drawing/2014/main" id="{11C15C43-ED03-45BE-8F6D-68EC85049AF1}"/>
                  </a:ext>
                </a:extLst>
              </p:cNvPr>
              <p:cNvGrpSpPr/>
              <p:nvPr/>
            </p:nvGrpSpPr>
            <p:grpSpPr>
              <a:xfrm>
                <a:off x="6691286" y="1964390"/>
                <a:ext cx="1834480" cy="1315691"/>
                <a:chOff x="6442917" y="1964390"/>
                <a:chExt cx="1619491" cy="1315691"/>
              </a:xfrm>
            </p:grpSpPr>
            <p:grpSp>
              <p:nvGrpSpPr>
                <p:cNvPr id="135" name="Group 146">
                  <a:extLst>
                    <a:ext uri="{FF2B5EF4-FFF2-40B4-BE49-F238E27FC236}">
                      <a16:creationId xmlns:a16="http://schemas.microsoft.com/office/drawing/2014/main" id="{05927A1D-2A5B-465C-AE9C-C02B9460E4EE}"/>
                    </a:ext>
                  </a:extLst>
                </p:cNvPr>
                <p:cNvGrpSpPr/>
                <p:nvPr/>
              </p:nvGrpSpPr>
              <p:grpSpPr>
                <a:xfrm flipH="1">
                  <a:off x="6442917" y="1964390"/>
                  <a:ext cx="1583310" cy="1315691"/>
                  <a:chOff x="6742905" y="5273676"/>
                  <a:chExt cx="1578771" cy="1311922"/>
                </a:xfrm>
                <a:gradFill>
                  <a:gsLst>
                    <a:gs pos="0">
                      <a:srgbClr val="E0B92E"/>
                    </a:gs>
                    <a:gs pos="100000">
                      <a:srgbClr val="E0B92D"/>
                    </a:gs>
                  </a:gsLst>
                  <a:lin ang="8100000" scaled="1"/>
                </a:gradFill>
              </p:grpSpPr>
              <p:sp>
                <p:nvSpPr>
                  <p:cNvPr id="137" name="Rectangle 4">
                    <a:extLst>
                      <a:ext uri="{FF2B5EF4-FFF2-40B4-BE49-F238E27FC236}">
                        <a16:creationId xmlns:a16="http://schemas.microsoft.com/office/drawing/2014/main" id="{6CA32E20-CFBD-4496-8595-DFE607AB22D5}"/>
                      </a:ext>
                    </a:extLst>
                  </p:cNvPr>
                  <p:cNvSpPr/>
                  <p:nvPr/>
                </p:nvSpPr>
                <p:spPr>
                  <a:xfrm>
                    <a:off x="6745285" y="5273676"/>
                    <a:ext cx="1574328" cy="781050"/>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69565"/>
                      <a:gd name="connsiteY0" fmla="*/ 390525 h 781050"/>
                      <a:gd name="connsiteX1" fmla="*/ 775815 w 1569565"/>
                      <a:gd name="connsiteY1" fmla="*/ 0 h 781050"/>
                      <a:gd name="connsiteX2" fmla="*/ 1569565 w 1569565"/>
                      <a:gd name="connsiteY2" fmla="*/ 387350 h 781050"/>
                      <a:gd name="connsiteX3" fmla="*/ 781844 w 1569565"/>
                      <a:gd name="connsiteY3" fmla="*/ 781050 h 781050"/>
                      <a:gd name="connsiteX4" fmla="*/ 0 w 1569565"/>
                      <a:gd name="connsiteY4" fmla="*/ 390525 h 781050"/>
                      <a:gd name="connsiteX0" fmla="*/ 0 w 1574328"/>
                      <a:gd name="connsiteY0" fmla="*/ 390525 h 781050"/>
                      <a:gd name="connsiteX1" fmla="*/ 780578 w 1574328"/>
                      <a:gd name="connsiteY1" fmla="*/ 0 h 781050"/>
                      <a:gd name="connsiteX2" fmla="*/ 1574328 w 1574328"/>
                      <a:gd name="connsiteY2" fmla="*/ 387350 h 781050"/>
                      <a:gd name="connsiteX3" fmla="*/ 786607 w 1574328"/>
                      <a:gd name="connsiteY3" fmla="*/ 781050 h 781050"/>
                      <a:gd name="connsiteX4" fmla="*/ 0 w 1574328"/>
                      <a:gd name="connsiteY4" fmla="*/ 390525 h 781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4328" h="781050">
                        <a:moveTo>
                          <a:pt x="0" y="390525"/>
                        </a:moveTo>
                        <a:lnTo>
                          <a:pt x="780578" y="0"/>
                        </a:lnTo>
                        <a:lnTo>
                          <a:pt x="1574328" y="387350"/>
                        </a:lnTo>
                        <a:lnTo>
                          <a:pt x="786607" y="781050"/>
                        </a:lnTo>
                        <a:lnTo>
                          <a:pt x="0" y="39052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fr-CA" sz="2100">
                        <a:solidFill>
                          <a:schemeClr val="bg1"/>
                        </a:solidFill>
                        <a:latin typeface="Arial Black" panose="020B0A04020102020204" pitchFamily="34" charset="0"/>
                        <a:cs typeface="Calibri" panose="020F0502020204030204" pitchFamily="34" charset="0"/>
                      </a:rPr>
                      <a:t>≈ </a:t>
                    </a:r>
                    <a:r>
                      <a:rPr lang="fr-CA" sz="2100">
                        <a:solidFill>
                          <a:schemeClr val="bg1"/>
                        </a:solidFill>
                        <a:latin typeface="Arial Black" panose="020B0A04020102020204" pitchFamily="34" charset="0"/>
                        <a:cs typeface="Arial" panose="020B0604020202020204" pitchFamily="34" charset="0"/>
                      </a:rPr>
                      <a:t>20 G$</a:t>
                    </a:r>
                  </a:p>
                </p:txBody>
              </p:sp>
              <p:sp>
                <p:nvSpPr>
                  <p:cNvPr id="138" name="Rectangle 4">
                    <a:extLst>
                      <a:ext uri="{FF2B5EF4-FFF2-40B4-BE49-F238E27FC236}">
                        <a16:creationId xmlns:a16="http://schemas.microsoft.com/office/drawing/2014/main" id="{55ED7A2A-DDD8-43AD-876F-A2298BB83E71}"/>
                      </a:ext>
                    </a:extLst>
                  </p:cNvPr>
                  <p:cNvSpPr/>
                  <p:nvPr/>
                </p:nvSpPr>
                <p:spPr>
                  <a:xfrm>
                    <a:off x="6742905" y="5658933"/>
                    <a:ext cx="1578771" cy="926665"/>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25115"/>
                      <a:gd name="connsiteY0" fmla="*/ 434975 h 771525"/>
                      <a:gd name="connsiteX1" fmla="*/ 731365 w 1525115"/>
                      <a:gd name="connsiteY1" fmla="*/ 0 h 771525"/>
                      <a:gd name="connsiteX2" fmla="*/ 1525115 w 1525115"/>
                      <a:gd name="connsiteY2" fmla="*/ 387350 h 771525"/>
                      <a:gd name="connsiteX3" fmla="*/ 739775 w 1525115"/>
                      <a:gd name="connsiteY3" fmla="*/ 771525 h 771525"/>
                      <a:gd name="connsiteX4" fmla="*/ 0 w 1525115"/>
                      <a:gd name="connsiteY4" fmla="*/ 434975 h 771525"/>
                      <a:gd name="connsiteX0" fmla="*/ 0 w 1525115"/>
                      <a:gd name="connsiteY0" fmla="*/ 117475 h 454025"/>
                      <a:gd name="connsiteX1" fmla="*/ 13815 w 1525115"/>
                      <a:gd name="connsiteY1" fmla="*/ 0 h 454025"/>
                      <a:gd name="connsiteX2" fmla="*/ 1525115 w 1525115"/>
                      <a:gd name="connsiteY2" fmla="*/ 69850 h 454025"/>
                      <a:gd name="connsiteX3" fmla="*/ 739775 w 1525115"/>
                      <a:gd name="connsiteY3" fmla="*/ 454025 h 454025"/>
                      <a:gd name="connsiteX4" fmla="*/ 0 w 1525115"/>
                      <a:gd name="connsiteY4" fmla="*/ 117475 h 454025"/>
                      <a:gd name="connsiteX0" fmla="*/ 0 w 1525115"/>
                      <a:gd name="connsiteY0" fmla="*/ 117475 h 511175"/>
                      <a:gd name="connsiteX1" fmla="*/ 13815 w 1525115"/>
                      <a:gd name="connsiteY1" fmla="*/ 0 h 511175"/>
                      <a:gd name="connsiteX2" fmla="*/ 1525115 w 1525115"/>
                      <a:gd name="connsiteY2" fmla="*/ 69850 h 511175"/>
                      <a:gd name="connsiteX3" fmla="*/ 809625 w 1525115"/>
                      <a:gd name="connsiteY3" fmla="*/ 511175 h 511175"/>
                      <a:gd name="connsiteX4" fmla="*/ 0 w 1525115"/>
                      <a:gd name="connsiteY4" fmla="*/ 117475 h 511175"/>
                      <a:gd name="connsiteX0" fmla="*/ 0 w 1525115"/>
                      <a:gd name="connsiteY0" fmla="*/ 117475 h 511175"/>
                      <a:gd name="connsiteX1" fmla="*/ 13815 w 1525115"/>
                      <a:gd name="connsiteY1" fmla="*/ 0 h 511175"/>
                      <a:gd name="connsiteX2" fmla="*/ 755652 w 1525115"/>
                      <a:gd name="connsiteY2" fmla="*/ 34925 h 511175"/>
                      <a:gd name="connsiteX3" fmla="*/ 1525115 w 1525115"/>
                      <a:gd name="connsiteY3" fmla="*/ 69850 h 511175"/>
                      <a:gd name="connsiteX4" fmla="*/ 809625 w 1525115"/>
                      <a:gd name="connsiteY4" fmla="*/ 511175 h 511175"/>
                      <a:gd name="connsiteX5" fmla="*/ 0 w 1525115"/>
                      <a:gd name="connsiteY5" fmla="*/ 117475 h 511175"/>
                      <a:gd name="connsiteX0" fmla="*/ 0 w 1525115"/>
                      <a:gd name="connsiteY0" fmla="*/ 117475 h 511175"/>
                      <a:gd name="connsiteX1" fmla="*/ 13815 w 1525115"/>
                      <a:gd name="connsiteY1" fmla="*/ 0 h 511175"/>
                      <a:gd name="connsiteX2" fmla="*/ 812802 w 1525115"/>
                      <a:gd name="connsiteY2" fmla="*/ 393700 h 511175"/>
                      <a:gd name="connsiteX3" fmla="*/ 1525115 w 1525115"/>
                      <a:gd name="connsiteY3" fmla="*/ 69850 h 511175"/>
                      <a:gd name="connsiteX4" fmla="*/ 809625 w 1525115"/>
                      <a:gd name="connsiteY4" fmla="*/ 511175 h 511175"/>
                      <a:gd name="connsiteX5" fmla="*/ 0 w 1525115"/>
                      <a:gd name="connsiteY5" fmla="*/ 117475 h 511175"/>
                      <a:gd name="connsiteX0" fmla="*/ 0 w 1525115"/>
                      <a:gd name="connsiteY0" fmla="*/ 117475 h 511175"/>
                      <a:gd name="connsiteX1" fmla="*/ 13815 w 1525115"/>
                      <a:gd name="connsiteY1" fmla="*/ 0 h 511175"/>
                      <a:gd name="connsiteX2" fmla="*/ 812802 w 1525115"/>
                      <a:gd name="connsiteY2" fmla="*/ 393700 h 511175"/>
                      <a:gd name="connsiteX3" fmla="*/ 1525115 w 1525115"/>
                      <a:gd name="connsiteY3" fmla="*/ 69850 h 511175"/>
                      <a:gd name="connsiteX4" fmla="*/ 1314452 w 1525115"/>
                      <a:gd name="connsiteY4" fmla="*/ 196850 h 511175"/>
                      <a:gd name="connsiteX5" fmla="*/ 809625 w 1525115"/>
                      <a:gd name="connsiteY5" fmla="*/ 511175 h 511175"/>
                      <a:gd name="connsiteX6" fmla="*/ 0 w 1525115"/>
                      <a:gd name="connsiteY6" fmla="*/ 117475 h 511175"/>
                      <a:gd name="connsiteX0" fmla="*/ 0 w 1647827"/>
                      <a:gd name="connsiteY0" fmla="*/ 117475 h 511175"/>
                      <a:gd name="connsiteX1" fmla="*/ 13815 w 1647827"/>
                      <a:gd name="connsiteY1" fmla="*/ 0 h 511175"/>
                      <a:gd name="connsiteX2" fmla="*/ 812802 w 1647827"/>
                      <a:gd name="connsiteY2" fmla="*/ 393700 h 511175"/>
                      <a:gd name="connsiteX3" fmla="*/ 1525115 w 1647827"/>
                      <a:gd name="connsiteY3" fmla="*/ 69850 h 511175"/>
                      <a:gd name="connsiteX4" fmla="*/ 1647827 w 1647827"/>
                      <a:gd name="connsiteY4" fmla="*/ 104775 h 511175"/>
                      <a:gd name="connsiteX5" fmla="*/ 809625 w 1647827"/>
                      <a:gd name="connsiteY5" fmla="*/ 511175 h 511175"/>
                      <a:gd name="connsiteX6" fmla="*/ 0 w 1647827"/>
                      <a:gd name="connsiteY6" fmla="*/ 117475 h 511175"/>
                      <a:gd name="connsiteX0" fmla="*/ 0 w 1647827"/>
                      <a:gd name="connsiteY0" fmla="*/ 120650 h 514350"/>
                      <a:gd name="connsiteX1" fmla="*/ 13815 w 1647827"/>
                      <a:gd name="connsiteY1" fmla="*/ 3175 h 514350"/>
                      <a:gd name="connsiteX2" fmla="*/ 812802 w 1647827"/>
                      <a:gd name="connsiteY2" fmla="*/ 396875 h 514350"/>
                      <a:gd name="connsiteX3" fmla="*/ 1585440 w 1647827"/>
                      <a:gd name="connsiteY3" fmla="*/ 0 h 514350"/>
                      <a:gd name="connsiteX4" fmla="*/ 1647827 w 1647827"/>
                      <a:gd name="connsiteY4" fmla="*/ 107950 h 514350"/>
                      <a:gd name="connsiteX5" fmla="*/ 809625 w 1647827"/>
                      <a:gd name="connsiteY5" fmla="*/ 514350 h 514350"/>
                      <a:gd name="connsiteX6" fmla="*/ 0 w 1647827"/>
                      <a:gd name="connsiteY6" fmla="*/ 120650 h 514350"/>
                      <a:gd name="connsiteX0" fmla="*/ 0 w 1647827"/>
                      <a:gd name="connsiteY0" fmla="*/ 123031 h 516731"/>
                      <a:gd name="connsiteX1" fmla="*/ 13815 w 1647827"/>
                      <a:gd name="connsiteY1" fmla="*/ 5556 h 516731"/>
                      <a:gd name="connsiteX2" fmla="*/ 812802 w 1647827"/>
                      <a:gd name="connsiteY2" fmla="*/ 399256 h 516731"/>
                      <a:gd name="connsiteX3" fmla="*/ 1594965 w 1647827"/>
                      <a:gd name="connsiteY3" fmla="*/ 0 h 516731"/>
                      <a:gd name="connsiteX4" fmla="*/ 1647827 w 1647827"/>
                      <a:gd name="connsiteY4" fmla="*/ 110331 h 516731"/>
                      <a:gd name="connsiteX5" fmla="*/ 809625 w 1647827"/>
                      <a:gd name="connsiteY5" fmla="*/ 516731 h 516731"/>
                      <a:gd name="connsiteX6" fmla="*/ 0 w 1647827"/>
                      <a:gd name="connsiteY6" fmla="*/ 123031 h 516731"/>
                      <a:gd name="connsiteX0" fmla="*/ 0 w 1600202"/>
                      <a:gd name="connsiteY0" fmla="*/ 123031 h 516731"/>
                      <a:gd name="connsiteX1" fmla="*/ 13815 w 1600202"/>
                      <a:gd name="connsiteY1" fmla="*/ 5556 h 516731"/>
                      <a:gd name="connsiteX2" fmla="*/ 812802 w 1600202"/>
                      <a:gd name="connsiteY2" fmla="*/ 399256 h 516731"/>
                      <a:gd name="connsiteX3" fmla="*/ 1594965 w 1600202"/>
                      <a:gd name="connsiteY3" fmla="*/ 0 h 516731"/>
                      <a:gd name="connsiteX4" fmla="*/ 1600202 w 1600202"/>
                      <a:gd name="connsiteY4" fmla="*/ 119856 h 516731"/>
                      <a:gd name="connsiteX5" fmla="*/ 809625 w 1600202"/>
                      <a:gd name="connsiteY5" fmla="*/ 516731 h 516731"/>
                      <a:gd name="connsiteX6" fmla="*/ 0 w 1600202"/>
                      <a:gd name="connsiteY6" fmla="*/ 123031 h 516731"/>
                      <a:gd name="connsiteX0" fmla="*/ 0 w 1602584"/>
                      <a:gd name="connsiteY0" fmla="*/ 123031 h 516731"/>
                      <a:gd name="connsiteX1" fmla="*/ 13815 w 1602584"/>
                      <a:gd name="connsiteY1" fmla="*/ 5556 h 516731"/>
                      <a:gd name="connsiteX2" fmla="*/ 812802 w 1602584"/>
                      <a:gd name="connsiteY2" fmla="*/ 399256 h 516731"/>
                      <a:gd name="connsiteX3" fmla="*/ 1594965 w 1602584"/>
                      <a:gd name="connsiteY3" fmla="*/ 0 h 516731"/>
                      <a:gd name="connsiteX4" fmla="*/ 1602584 w 1602584"/>
                      <a:gd name="connsiteY4" fmla="*/ 119856 h 516731"/>
                      <a:gd name="connsiteX5" fmla="*/ 809625 w 1602584"/>
                      <a:gd name="connsiteY5" fmla="*/ 516731 h 516731"/>
                      <a:gd name="connsiteX6" fmla="*/ 0 w 1602584"/>
                      <a:gd name="connsiteY6" fmla="*/ 123031 h 516731"/>
                      <a:gd name="connsiteX0" fmla="*/ 0 w 1602584"/>
                      <a:gd name="connsiteY0" fmla="*/ 123031 h 516731"/>
                      <a:gd name="connsiteX1" fmla="*/ 13815 w 1602584"/>
                      <a:gd name="connsiteY1" fmla="*/ 5556 h 516731"/>
                      <a:gd name="connsiteX2" fmla="*/ 793752 w 1602584"/>
                      <a:gd name="connsiteY2" fmla="*/ 399256 h 516731"/>
                      <a:gd name="connsiteX3" fmla="*/ 1594965 w 1602584"/>
                      <a:gd name="connsiteY3" fmla="*/ 0 h 516731"/>
                      <a:gd name="connsiteX4" fmla="*/ 1602584 w 1602584"/>
                      <a:gd name="connsiteY4" fmla="*/ 119856 h 516731"/>
                      <a:gd name="connsiteX5" fmla="*/ 809625 w 1602584"/>
                      <a:gd name="connsiteY5" fmla="*/ 516731 h 516731"/>
                      <a:gd name="connsiteX6" fmla="*/ 0 w 1602584"/>
                      <a:gd name="connsiteY6" fmla="*/ 123031 h 516731"/>
                      <a:gd name="connsiteX0" fmla="*/ 24285 w 1588769"/>
                      <a:gd name="connsiteY0" fmla="*/ 120650 h 516731"/>
                      <a:gd name="connsiteX1" fmla="*/ 0 w 1588769"/>
                      <a:gd name="connsiteY1" fmla="*/ 5556 h 516731"/>
                      <a:gd name="connsiteX2" fmla="*/ 779937 w 1588769"/>
                      <a:gd name="connsiteY2" fmla="*/ 399256 h 516731"/>
                      <a:gd name="connsiteX3" fmla="*/ 1581150 w 1588769"/>
                      <a:gd name="connsiteY3" fmla="*/ 0 h 516731"/>
                      <a:gd name="connsiteX4" fmla="*/ 1588769 w 1588769"/>
                      <a:gd name="connsiteY4" fmla="*/ 119856 h 516731"/>
                      <a:gd name="connsiteX5" fmla="*/ 795810 w 1588769"/>
                      <a:gd name="connsiteY5" fmla="*/ 516731 h 516731"/>
                      <a:gd name="connsiteX6" fmla="*/ 24285 w 1588769"/>
                      <a:gd name="connsiteY6" fmla="*/ 120650 h 516731"/>
                      <a:gd name="connsiteX0" fmla="*/ 0 w 1590678"/>
                      <a:gd name="connsiteY0" fmla="*/ 123031 h 516731"/>
                      <a:gd name="connsiteX1" fmla="*/ 1909 w 1590678"/>
                      <a:gd name="connsiteY1" fmla="*/ 5556 h 516731"/>
                      <a:gd name="connsiteX2" fmla="*/ 781846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1909 w 1590678"/>
                      <a:gd name="connsiteY1" fmla="*/ 5556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9053 w 1590678"/>
                      <a:gd name="connsiteY1" fmla="*/ 5556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23031 h 516731"/>
                      <a:gd name="connsiteX1" fmla="*/ 9053 w 1590678"/>
                      <a:gd name="connsiteY1" fmla="*/ 15081 h 516731"/>
                      <a:gd name="connsiteX2" fmla="*/ 786608 w 1590678"/>
                      <a:gd name="connsiteY2" fmla="*/ 399256 h 516731"/>
                      <a:gd name="connsiteX3" fmla="*/ 1583059 w 1590678"/>
                      <a:gd name="connsiteY3" fmla="*/ 0 h 516731"/>
                      <a:gd name="connsiteX4" fmla="*/ 1590678 w 1590678"/>
                      <a:gd name="connsiteY4" fmla="*/ 119856 h 516731"/>
                      <a:gd name="connsiteX5" fmla="*/ 797719 w 1590678"/>
                      <a:gd name="connsiteY5" fmla="*/ 516731 h 516731"/>
                      <a:gd name="connsiteX6" fmla="*/ 0 w 1590678"/>
                      <a:gd name="connsiteY6" fmla="*/ 123031 h 516731"/>
                      <a:gd name="connsiteX0" fmla="*/ 0 w 1590678"/>
                      <a:gd name="connsiteY0" fmla="*/ 113506 h 507206"/>
                      <a:gd name="connsiteX1" fmla="*/ 9053 w 1590678"/>
                      <a:gd name="connsiteY1" fmla="*/ 5556 h 507206"/>
                      <a:gd name="connsiteX2" fmla="*/ 786608 w 1590678"/>
                      <a:gd name="connsiteY2" fmla="*/ 389731 h 507206"/>
                      <a:gd name="connsiteX3" fmla="*/ 1568771 w 1590678"/>
                      <a:gd name="connsiteY3" fmla="*/ 0 h 507206"/>
                      <a:gd name="connsiteX4" fmla="*/ 1590678 w 1590678"/>
                      <a:gd name="connsiteY4" fmla="*/ 110331 h 507206"/>
                      <a:gd name="connsiteX5" fmla="*/ 797719 w 1590678"/>
                      <a:gd name="connsiteY5" fmla="*/ 507206 h 507206"/>
                      <a:gd name="connsiteX6" fmla="*/ 0 w 1590678"/>
                      <a:gd name="connsiteY6" fmla="*/ 113506 h 507206"/>
                      <a:gd name="connsiteX0" fmla="*/ 0 w 1590678"/>
                      <a:gd name="connsiteY0" fmla="*/ 118268 h 511968"/>
                      <a:gd name="connsiteX1" fmla="*/ 9053 w 1590678"/>
                      <a:gd name="connsiteY1" fmla="*/ 10318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4291 w 1590678"/>
                      <a:gd name="connsiteY1" fmla="*/ 3174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1435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4291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94493 h 511968"/>
                      <a:gd name="connsiteX3" fmla="*/ 1575915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2713 h 506413"/>
                      <a:gd name="connsiteX1" fmla="*/ 1910 w 1590678"/>
                      <a:gd name="connsiteY1" fmla="*/ 0 h 506413"/>
                      <a:gd name="connsiteX2" fmla="*/ 786608 w 1590678"/>
                      <a:gd name="connsiteY2" fmla="*/ 388938 h 506413"/>
                      <a:gd name="connsiteX3" fmla="*/ 1566390 w 1590678"/>
                      <a:gd name="connsiteY3" fmla="*/ 1589 h 506413"/>
                      <a:gd name="connsiteX4" fmla="*/ 1590678 w 1590678"/>
                      <a:gd name="connsiteY4" fmla="*/ 109538 h 506413"/>
                      <a:gd name="connsiteX5" fmla="*/ 797719 w 1590678"/>
                      <a:gd name="connsiteY5" fmla="*/ 506413 h 506413"/>
                      <a:gd name="connsiteX6" fmla="*/ 0 w 1590678"/>
                      <a:gd name="connsiteY6" fmla="*/ 112713 h 506413"/>
                      <a:gd name="connsiteX0" fmla="*/ 0 w 1590678"/>
                      <a:gd name="connsiteY0" fmla="*/ 113505 h 507205"/>
                      <a:gd name="connsiteX1" fmla="*/ 1910 w 1590678"/>
                      <a:gd name="connsiteY1" fmla="*/ 792 h 507205"/>
                      <a:gd name="connsiteX2" fmla="*/ 786608 w 1590678"/>
                      <a:gd name="connsiteY2" fmla="*/ 389730 h 507205"/>
                      <a:gd name="connsiteX3" fmla="*/ 1571152 w 1590678"/>
                      <a:gd name="connsiteY3" fmla="*/ 0 h 507205"/>
                      <a:gd name="connsiteX4" fmla="*/ 1590678 w 1590678"/>
                      <a:gd name="connsiteY4" fmla="*/ 110330 h 507205"/>
                      <a:gd name="connsiteX5" fmla="*/ 797719 w 1590678"/>
                      <a:gd name="connsiteY5" fmla="*/ 507205 h 507205"/>
                      <a:gd name="connsiteX6" fmla="*/ 0 w 1590678"/>
                      <a:gd name="connsiteY6" fmla="*/ 113505 h 507205"/>
                      <a:gd name="connsiteX0" fmla="*/ 0 w 1590678"/>
                      <a:gd name="connsiteY0" fmla="*/ 118268 h 511968"/>
                      <a:gd name="connsiteX1" fmla="*/ 1910 w 1590678"/>
                      <a:gd name="connsiteY1" fmla="*/ 5555 h 511968"/>
                      <a:gd name="connsiteX2" fmla="*/ 786608 w 1590678"/>
                      <a:gd name="connsiteY2" fmla="*/ 394493 h 511968"/>
                      <a:gd name="connsiteX3" fmla="*/ 1578296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94493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80206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511968"/>
                      <a:gd name="connsiteX1" fmla="*/ 1910 w 1590678"/>
                      <a:gd name="connsiteY1" fmla="*/ 5555 h 511968"/>
                      <a:gd name="connsiteX2" fmla="*/ 786608 w 1590678"/>
                      <a:gd name="connsiteY2" fmla="*/ 389731 h 511968"/>
                      <a:gd name="connsiteX3" fmla="*/ 1573533 w 1590678"/>
                      <a:gd name="connsiteY3" fmla="*/ 0 h 511968"/>
                      <a:gd name="connsiteX4" fmla="*/ 1590678 w 1590678"/>
                      <a:gd name="connsiteY4" fmla="*/ 115093 h 511968"/>
                      <a:gd name="connsiteX5" fmla="*/ 797719 w 1590678"/>
                      <a:gd name="connsiteY5" fmla="*/ 511968 h 511968"/>
                      <a:gd name="connsiteX6" fmla="*/ 0 w 1590678"/>
                      <a:gd name="connsiteY6" fmla="*/ 118268 h 511968"/>
                      <a:gd name="connsiteX0" fmla="*/ 0 w 1590678"/>
                      <a:gd name="connsiteY0" fmla="*/ 118268 h 883443"/>
                      <a:gd name="connsiteX1" fmla="*/ 1910 w 1590678"/>
                      <a:gd name="connsiteY1" fmla="*/ 5555 h 883443"/>
                      <a:gd name="connsiteX2" fmla="*/ 786608 w 1590678"/>
                      <a:gd name="connsiteY2" fmla="*/ 389731 h 883443"/>
                      <a:gd name="connsiteX3" fmla="*/ 1573533 w 1590678"/>
                      <a:gd name="connsiteY3" fmla="*/ 0 h 883443"/>
                      <a:gd name="connsiteX4" fmla="*/ 1590678 w 1590678"/>
                      <a:gd name="connsiteY4" fmla="*/ 115093 h 883443"/>
                      <a:gd name="connsiteX5" fmla="*/ 702469 w 1590678"/>
                      <a:gd name="connsiteY5" fmla="*/ 883443 h 883443"/>
                      <a:gd name="connsiteX6" fmla="*/ 0 w 1590678"/>
                      <a:gd name="connsiteY6" fmla="*/ 118268 h 883443"/>
                      <a:gd name="connsiteX0" fmla="*/ 0 w 1578771"/>
                      <a:gd name="connsiteY0" fmla="*/ 118268 h 883443"/>
                      <a:gd name="connsiteX1" fmla="*/ 1910 w 1578771"/>
                      <a:gd name="connsiteY1" fmla="*/ 5555 h 883443"/>
                      <a:gd name="connsiteX2" fmla="*/ 786608 w 1578771"/>
                      <a:gd name="connsiteY2" fmla="*/ 389731 h 883443"/>
                      <a:gd name="connsiteX3" fmla="*/ 1573533 w 1578771"/>
                      <a:gd name="connsiteY3" fmla="*/ 0 h 883443"/>
                      <a:gd name="connsiteX4" fmla="*/ 1578771 w 1578771"/>
                      <a:gd name="connsiteY4" fmla="*/ 417512 h 883443"/>
                      <a:gd name="connsiteX5" fmla="*/ 702469 w 1578771"/>
                      <a:gd name="connsiteY5" fmla="*/ 883443 h 883443"/>
                      <a:gd name="connsiteX6" fmla="*/ 0 w 1578771"/>
                      <a:gd name="connsiteY6" fmla="*/ 118268 h 883443"/>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0 w 1578771"/>
                      <a:gd name="connsiteY6"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481811 w 1578771"/>
                      <a:gd name="connsiteY6" fmla="*/ 541337 h 809624"/>
                      <a:gd name="connsiteX7" fmla="*/ 0 w 1578771"/>
                      <a:gd name="connsiteY7"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724699 w 1578771"/>
                      <a:gd name="connsiteY6" fmla="*/ 479424 h 809624"/>
                      <a:gd name="connsiteX7" fmla="*/ 0 w 1578771"/>
                      <a:gd name="connsiteY7" fmla="*/ 118268 h 809624"/>
                      <a:gd name="connsiteX0" fmla="*/ 0 w 1578771"/>
                      <a:gd name="connsiteY0" fmla="*/ 118268 h 809624"/>
                      <a:gd name="connsiteX1" fmla="*/ 1910 w 1578771"/>
                      <a:gd name="connsiteY1" fmla="*/ 5555 h 809624"/>
                      <a:gd name="connsiteX2" fmla="*/ 786608 w 1578771"/>
                      <a:gd name="connsiteY2" fmla="*/ 389731 h 809624"/>
                      <a:gd name="connsiteX3" fmla="*/ 1573533 w 1578771"/>
                      <a:gd name="connsiteY3" fmla="*/ 0 h 809624"/>
                      <a:gd name="connsiteX4" fmla="*/ 1578771 w 1578771"/>
                      <a:gd name="connsiteY4" fmla="*/ 417512 h 809624"/>
                      <a:gd name="connsiteX5" fmla="*/ 783432 w 1578771"/>
                      <a:gd name="connsiteY5" fmla="*/ 809624 h 809624"/>
                      <a:gd name="connsiteX6" fmla="*/ 765180 w 1578771"/>
                      <a:gd name="connsiteY6" fmla="*/ 712787 h 809624"/>
                      <a:gd name="connsiteX7" fmla="*/ 724699 w 1578771"/>
                      <a:gd name="connsiteY7" fmla="*/ 479424 h 809624"/>
                      <a:gd name="connsiteX8" fmla="*/ 0 w 1578771"/>
                      <a:gd name="connsiteY8" fmla="*/ 118268 h 809624"/>
                      <a:gd name="connsiteX0" fmla="*/ 0 w 1578771"/>
                      <a:gd name="connsiteY0" fmla="*/ 118268 h 919956"/>
                      <a:gd name="connsiteX1" fmla="*/ 1910 w 1578771"/>
                      <a:gd name="connsiteY1" fmla="*/ 5555 h 919956"/>
                      <a:gd name="connsiteX2" fmla="*/ 786608 w 1578771"/>
                      <a:gd name="connsiteY2" fmla="*/ 389731 h 919956"/>
                      <a:gd name="connsiteX3" fmla="*/ 1573533 w 1578771"/>
                      <a:gd name="connsiteY3" fmla="*/ 0 h 919956"/>
                      <a:gd name="connsiteX4" fmla="*/ 1578771 w 1578771"/>
                      <a:gd name="connsiteY4" fmla="*/ 417512 h 919956"/>
                      <a:gd name="connsiteX5" fmla="*/ 783432 w 1578771"/>
                      <a:gd name="connsiteY5" fmla="*/ 809624 h 919956"/>
                      <a:gd name="connsiteX6" fmla="*/ 717555 w 1578771"/>
                      <a:gd name="connsiteY6" fmla="*/ 919956 h 919956"/>
                      <a:gd name="connsiteX7" fmla="*/ 724699 w 1578771"/>
                      <a:gd name="connsiteY7" fmla="*/ 479424 h 919956"/>
                      <a:gd name="connsiteX8" fmla="*/ 0 w 1578771"/>
                      <a:gd name="connsiteY8" fmla="*/ 118268 h 91995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7720 w 1578771"/>
                      <a:gd name="connsiteY5" fmla="*/ 928686 h 928686"/>
                      <a:gd name="connsiteX6" fmla="*/ 717555 w 1578771"/>
                      <a:gd name="connsiteY6" fmla="*/ 919956 h 928686"/>
                      <a:gd name="connsiteX7" fmla="*/ 724699 w 1578771"/>
                      <a:gd name="connsiteY7" fmla="*/ 479424 h 928686"/>
                      <a:gd name="connsiteX8" fmla="*/ 0 w 1578771"/>
                      <a:gd name="connsiteY8"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7720 w 1578771"/>
                      <a:gd name="connsiteY5" fmla="*/ 928686 h 928686"/>
                      <a:gd name="connsiteX6" fmla="*/ 715174 w 1578771"/>
                      <a:gd name="connsiteY6" fmla="*/ 898525 h 928686"/>
                      <a:gd name="connsiteX7" fmla="*/ 724699 w 1578771"/>
                      <a:gd name="connsiteY7" fmla="*/ 479424 h 928686"/>
                      <a:gd name="connsiteX8" fmla="*/ 0 w 1578771"/>
                      <a:gd name="connsiteY8"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910436 w 1578771"/>
                      <a:gd name="connsiteY5" fmla="*/ 848518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86608 w 1578771"/>
                      <a:gd name="connsiteY2" fmla="*/ 389731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93751 w 1578771"/>
                      <a:gd name="connsiteY2" fmla="*/ 394493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28686"/>
                      <a:gd name="connsiteX1" fmla="*/ 1910 w 1578771"/>
                      <a:gd name="connsiteY1" fmla="*/ 5555 h 928686"/>
                      <a:gd name="connsiteX2" fmla="*/ 784226 w 1578771"/>
                      <a:gd name="connsiteY2" fmla="*/ 392112 h 928686"/>
                      <a:gd name="connsiteX3" fmla="*/ 1573533 w 1578771"/>
                      <a:gd name="connsiteY3" fmla="*/ 0 h 928686"/>
                      <a:gd name="connsiteX4" fmla="*/ 1578771 w 1578771"/>
                      <a:gd name="connsiteY4" fmla="*/ 417512 h 928686"/>
                      <a:gd name="connsiteX5" fmla="*/ 796136 w 1578771"/>
                      <a:gd name="connsiteY5" fmla="*/ 803274 h 928686"/>
                      <a:gd name="connsiteX6" fmla="*/ 797720 w 1578771"/>
                      <a:gd name="connsiteY6" fmla="*/ 928686 h 928686"/>
                      <a:gd name="connsiteX7" fmla="*/ 715174 w 1578771"/>
                      <a:gd name="connsiteY7" fmla="*/ 898525 h 928686"/>
                      <a:gd name="connsiteX8" fmla="*/ 724699 w 1578771"/>
                      <a:gd name="connsiteY8" fmla="*/ 479424 h 928686"/>
                      <a:gd name="connsiteX9" fmla="*/ 0 w 1578771"/>
                      <a:gd name="connsiteY9" fmla="*/ 118268 h 928686"/>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796136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803280 w 1578771"/>
                      <a:gd name="connsiteY5" fmla="*/ 798512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4226 w 1578771"/>
                      <a:gd name="connsiteY2" fmla="*/ 392112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24699 w 1578771"/>
                      <a:gd name="connsiteY8" fmla="*/ 479424 h 919161"/>
                      <a:gd name="connsiteX9" fmla="*/ 0 w 1578771"/>
                      <a:gd name="connsiteY9" fmla="*/ 118268 h 919161"/>
                      <a:gd name="connsiteX0" fmla="*/ 0 w 1578771"/>
                      <a:gd name="connsiteY0" fmla="*/ 118268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18268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805661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1373 w 1578771"/>
                      <a:gd name="connsiteY5" fmla="*/ 803274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1373 w 1578771"/>
                      <a:gd name="connsiteY5" fmla="*/ 810418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8516 w 1578771"/>
                      <a:gd name="connsiteY5" fmla="*/ 810418 h 919161"/>
                      <a:gd name="connsiteX6" fmla="*/ 792957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19161"/>
                      <a:gd name="connsiteX1" fmla="*/ 1910 w 1578771"/>
                      <a:gd name="connsiteY1" fmla="*/ 5555 h 919161"/>
                      <a:gd name="connsiteX2" fmla="*/ 786607 w 1578771"/>
                      <a:gd name="connsiteY2" fmla="*/ 394493 h 919161"/>
                      <a:gd name="connsiteX3" fmla="*/ 1573533 w 1578771"/>
                      <a:gd name="connsiteY3" fmla="*/ 0 h 919161"/>
                      <a:gd name="connsiteX4" fmla="*/ 1578771 w 1578771"/>
                      <a:gd name="connsiteY4" fmla="*/ 417512 h 919161"/>
                      <a:gd name="connsiteX5" fmla="*/ 798516 w 1578771"/>
                      <a:gd name="connsiteY5" fmla="*/ 810418 h 919161"/>
                      <a:gd name="connsiteX6" fmla="*/ 797720 w 1578771"/>
                      <a:gd name="connsiteY6" fmla="*/ 919161 h 919161"/>
                      <a:gd name="connsiteX7" fmla="*/ 715174 w 1578771"/>
                      <a:gd name="connsiteY7" fmla="*/ 898525 h 919161"/>
                      <a:gd name="connsiteX8" fmla="*/ 710412 w 1578771"/>
                      <a:gd name="connsiteY8" fmla="*/ 481805 h 919161"/>
                      <a:gd name="connsiteX9" fmla="*/ 0 w 1578771"/>
                      <a:gd name="connsiteY9" fmla="*/ 123031 h 919161"/>
                      <a:gd name="connsiteX0" fmla="*/ 0 w 1578771"/>
                      <a:gd name="connsiteY0" fmla="*/ 123031 h 924788"/>
                      <a:gd name="connsiteX1" fmla="*/ 1910 w 1578771"/>
                      <a:gd name="connsiteY1" fmla="*/ 5555 h 924788"/>
                      <a:gd name="connsiteX2" fmla="*/ 786607 w 1578771"/>
                      <a:gd name="connsiteY2" fmla="*/ 394493 h 924788"/>
                      <a:gd name="connsiteX3" fmla="*/ 1573533 w 1578771"/>
                      <a:gd name="connsiteY3" fmla="*/ 0 h 924788"/>
                      <a:gd name="connsiteX4" fmla="*/ 1578771 w 1578771"/>
                      <a:gd name="connsiteY4" fmla="*/ 417512 h 924788"/>
                      <a:gd name="connsiteX5" fmla="*/ 798516 w 1578771"/>
                      <a:gd name="connsiteY5" fmla="*/ 810418 h 924788"/>
                      <a:gd name="connsiteX6" fmla="*/ 793969 w 1578771"/>
                      <a:gd name="connsiteY6" fmla="*/ 924788 h 924788"/>
                      <a:gd name="connsiteX7" fmla="*/ 715174 w 1578771"/>
                      <a:gd name="connsiteY7" fmla="*/ 898525 h 924788"/>
                      <a:gd name="connsiteX8" fmla="*/ 710412 w 1578771"/>
                      <a:gd name="connsiteY8" fmla="*/ 481805 h 924788"/>
                      <a:gd name="connsiteX9" fmla="*/ 0 w 1578771"/>
                      <a:gd name="connsiteY9" fmla="*/ 123031 h 924788"/>
                      <a:gd name="connsiteX0" fmla="*/ 0 w 1578771"/>
                      <a:gd name="connsiteY0" fmla="*/ 123031 h 928539"/>
                      <a:gd name="connsiteX1" fmla="*/ 1910 w 1578771"/>
                      <a:gd name="connsiteY1" fmla="*/ 5555 h 928539"/>
                      <a:gd name="connsiteX2" fmla="*/ 786607 w 1578771"/>
                      <a:gd name="connsiteY2" fmla="*/ 394493 h 928539"/>
                      <a:gd name="connsiteX3" fmla="*/ 1573533 w 1578771"/>
                      <a:gd name="connsiteY3" fmla="*/ 0 h 928539"/>
                      <a:gd name="connsiteX4" fmla="*/ 1578771 w 1578771"/>
                      <a:gd name="connsiteY4" fmla="*/ 417512 h 928539"/>
                      <a:gd name="connsiteX5" fmla="*/ 798516 w 1578771"/>
                      <a:gd name="connsiteY5" fmla="*/ 810418 h 928539"/>
                      <a:gd name="connsiteX6" fmla="*/ 797720 w 1578771"/>
                      <a:gd name="connsiteY6" fmla="*/ 928539 h 928539"/>
                      <a:gd name="connsiteX7" fmla="*/ 715174 w 1578771"/>
                      <a:gd name="connsiteY7" fmla="*/ 898525 h 928539"/>
                      <a:gd name="connsiteX8" fmla="*/ 710412 w 1578771"/>
                      <a:gd name="connsiteY8" fmla="*/ 481805 h 928539"/>
                      <a:gd name="connsiteX9" fmla="*/ 0 w 1578771"/>
                      <a:gd name="connsiteY9" fmla="*/ 123031 h 928539"/>
                      <a:gd name="connsiteX0" fmla="*/ 0 w 1578771"/>
                      <a:gd name="connsiteY0" fmla="*/ 123031 h 928539"/>
                      <a:gd name="connsiteX1" fmla="*/ 1910 w 1578771"/>
                      <a:gd name="connsiteY1" fmla="*/ 5555 h 928539"/>
                      <a:gd name="connsiteX2" fmla="*/ 786607 w 1578771"/>
                      <a:gd name="connsiteY2" fmla="*/ 394493 h 928539"/>
                      <a:gd name="connsiteX3" fmla="*/ 1573533 w 1578771"/>
                      <a:gd name="connsiteY3" fmla="*/ 0 h 928539"/>
                      <a:gd name="connsiteX4" fmla="*/ 1578771 w 1578771"/>
                      <a:gd name="connsiteY4" fmla="*/ 417512 h 928539"/>
                      <a:gd name="connsiteX5" fmla="*/ 802267 w 1578771"/>
                      <a:gd name="connsiteY5" fmla="*/ 808542 h 928539"/>
                      <a:gd name="connsiteX6" fmla="*/ 797720 w 1578771"/>
                      <a:gd name="connsiteY6" fmla="*/ 928539 h 928539"/>
                      <a:gd name="connsiteX7" fmla="*/ 715174 w 1578771"/>
                      <a:gd name="connsiteY7" fmla="*/ 898525 h 928539"/>
                      <a:gd name="connsiteX8" fmla="*/ 710412 w 1578771"/>
                      <a:gd name="connsiteY8" fmla="*/ 481805 h 928539"/>
                      <a:gd name="connsiteX9" fmla="*/ 0 w 1578771"/>
                      <a:gd name="connsiteY9" fmla="*/ 123031 h 928539"/>
                      <a:gd name="connsiteX0" fmla="*/ 0 w 1578771"/>
                      <a:gd name="connsiteY0" fmla="*/ 123031 h 928539"/>
                      <a:gd name="connsiteX1" fmla="*/ 1910 w 1578771"/>
                      <a:gd name="connsiteY1" fmla="*/ 5555 h 928539"/>
                      <a:gd name="connsiteX2" fmla="*/ 786607 w 1578771"/>
                      <a:gd name="connsiteY2" fmla="*/ 394493 h 928539"/>
                      <a:gd name="connsiteX3" fmla="*/ 1573533 w 1578771"/>
                      <a:gd name="connsiteY3" fmla="*/ 0 h 928539"/>
                      <a:gd name="connsiteX4" fmla="*/ 1578771 w 1578771"/>
                      <a:gd name="connsiteY4" fmla="*/ 417512 h 928539"/>
                      <a:gd name="connsiteX5" fmla="*/ 802267 w 1578771"/>
                      <a:gd name="connsiteY5" fmla="*/ 808542 h 928539"/>
                      <a:gd name="connsiteX6" fmla="*/ 801470 w 1578771"/>
                      <a:gd name="connsiteY6" fmla="*/ 928539 h 928539"/>
                      <a:gd name="connsiteX7" fmla="*/ 715174 w 1578771"/>
                      <a:gd name="connsiteY7" fmla="*/ 898525 h 928539"/>
                      <a:gd name="connsiteX8" fmla="*/ 710412 w 1578771"/>
                      <a:gd name="connsiteY8" fmla="*/ 481805 h 928539"/>
                      <a:gd name="connsiteX9" fmla="*/ 0 w 1578771"/>
                      <a:gd name="connsiteY9" fmla="*/ 123031 h 928539"/>
                      <a:gd name="connsiteX0" fmla="*/ 0 w 1578771"/>
                      <a:gd name="connsiteY0" fmla="*/ 121155 h 926663"/>
                      <a:gd name="connsiteX1" fmla="*/ 1910 w 1578771"/>
                      <a:gd name="connsiteY1" fmla="*/ 3679 h 926663"/>
                      <a:gd name="connsiteX2" fmla="*/ 786607 w 1578771"/>
                      <a:gd name="connsiteY2" fmla="*/ 392617 h 926663"/>
                      <a:gd name="connsiteX3" fmla="*/ 1577283 w 1578771"/>
                      <a:gd name="connsiteY3" fmla="*/ 0 h 926663"/>
                      <a:gd name="connsiteX4" fmla="*/ 1578771 w 1578771"/>
                      <a:gd name="connsiteY4" fmla="*/ 415636 h 926663"/>
                      <a:gd name="connsiteX5" fmla="*/ 802267 w 1578771"/>
                      <a:gd name="connsiteY5" fmla="*/ 806666 h 926663"/>
                      <a:gd name="connsiteX6" fmla="*/ 801470 w 1578771"/>
                      <a:gd name="connsiteY6" fmla="*/ 926663 h 926663"/>
                      <a:gd name="connsiteX7" fmla="*/ 715174 w 1578771"/>
                      <a:gd name="connsiteY7" fmla="*/ 896649 h 926663"/>
                      <a:gd name="connsiteX8" fmla="*/ 710412 w 1578771"/>
                      <a:gd name="connsiteY8" fmla="*/ 479929 h 926663"/>
                      <a:gd name="connsiteX9" fmla="*/ 0 w 1578771"/>
                      <a:gd name="connsiteY9" fmla="*/ 121155 h 926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8771" h="926663">
                        <a:moveTo>
                          <a:pt x="0" y="121155"/>
                        </a:moveTo>
                        <a:cubicBezTo>
                          <a:pt x="636" y="81997"/>
                          <a:pt x="1274" y="42837"/>
                          <a:pt x="1910" y="3679"/>
                        </a:cubicBezTo>
                        <a:lnTo>
                          <a:pt x="786607" y="392617"/>
                        </a:lnTo>
                        <a:lnTo>
                          <a:pt x="1577283" y="0"/>
                        </a:lnTo>
                        <a:lnTo>
                          <a:pt x="1578771" y="415636"/>
                        </a:lnTo>
                        <a:lnTo>
                          <a:pt x="802267" y="806666"/>
                        </a:lnTo>
                        <a:cubicBezTo>
                          <a:pt x="801207" y="845295"/>
                          <a:pt x="802530" y="888034"/>
                          <a:pt x="801470" y="926663"/>
                        </a:cubicBezTo>
                        <a:lnTo>
                          <a:pt x="715174" y="896649"/>
                        </a:lnTo>
                        <a:cubicBezTo>
                          <a:pt x="713587" y="757742"/>
                          <a:pt x="711999" y="618836"/>
                          <a:pt x="710412" y="479929"/>
                        </a:cubicBezTo>
                        <a:lnTo>
                          <a:pt x="0" y="121155"/>
                        </a:ln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sp>
              <p:nvSpPr>
                <p:cNvPr id="136" name="Rectangle 59">
                  <a:extLst>
                    <a:ext uri="{FF2B5EF4-FFF2-40B4-BE49-F238E27FC236}">
                      <a16:creationId xmlns:a16="http://schemas.microsoft.com/office/drawing/2014/main" id="{364DA0B7-B92A-459B-A6DA-73CDD64084AF}"/>
                    </a:ext>
                  </a:extLst>
                </p:cNvPr>
                <p:cNvSpPr/>
                <p:nvPr/>
              </p:nvSpPr>
              <p:spPr>
                <a:xfrm rot="6843724">
                  <a:off x="7562631" y="1701005"/>
                  <a:ext cx="73056" cy="926498"/>
                </a:xfrm>
                <a:custGeom>
                  <a:avLst/>
                  <a:gdLst>
                    <a:gd name="connsiteX0" fmla="*/ 0 w 361245"/>
                    <a:gd name="connsiteY0" fmla="*/ 0 h 930552"/>
                    <a:gd name="connsiteX1" fmla="*/ 361245 w 361245"/>
                    <a:gd name="connsiteY1" fmla="*/ 0 h 930552"/>
                    <a:gd name="connsiteX2" fmla="*/ 361245 w 361245"/>
                    <a:gd name="connsiteY2" fmla="*/ 930552 h 930552"/>
                    <a:gd name="connsiteX3" fmla="*/ 0 w 361245"/>
                    <a:gd name="connsiteY3" fmla="*/ 930552 h 930552"/>
                    <a:gd name="connsiteX4" fmla="*/ 0 w 361245"/>
                    <a:gd name="connsiteY4" fmla="*/ 0 h 930552"/>
                    <a:gd name="connsiteX0" fmla="*/ 0 w 361245"/>
                    <a:gd name="connsiteY0" fmla="*/ 930552 h 930552"/>
                    <a:gd name="connsiteX1" fmla="*/ 361245 w 361245"/>
                    <a:gd name="connsiteY1" fmla="*/ 0 h 930552"/>
                    <a:gd name="connsiteX2" fmla="*/ 361245 w 361245"/>
                    <a:gd name="connsiteY2" fmla="*/ 930552 h 930552"/>
                    <a:gd name="connsiteX3" fmla="*/ 0 w 361245"/>
                    <a:gd name="connsiteY3" fmla="*/ 930552 h 930552"/>
                    <a:gd name="connsiteX0" fmla="*/ 0 w 513905"/>
                    <a:gd name="connsiteY0" fmla="*/ 930552 h 987550"/>
                    <a:gd name="connsiteX1" fmla="*/ 361245 w 513905"/>
                    <a:gd name="connsiteY1" fmla="*/ 0 h 987550"/>
                    <a:gd name="connsiteX2" fmla="*/ 513906 w 513905"/>
                    <a:gd name="connsiteY2" fmla="*/ 987550 h 987550"/>
                    <a:gd name="connsiteX3" fmla="*/ 0 w 513905"/>
                    <a:gd name="connsiteY3" fmla="*/ 930552 h 987550"/>
                    <a:gd name="connsiteX0" fmla="*/ -1 w 349196"/>
                    <a:gd name="connsiteY0" fmla="*/ 947169 h 987550"/>
                    <a:gd name="connsiteX1" fmla="*/ 196536 w 349196"/>
                    <a:gd name="connsiteY1" fmla="*/ 0 h 987550"/>
                    <a:gd name="connsiteX2" fmla="*/ 349197 w 349196"/>
                    <a:gd name="connsiteY2" fmla="*/ 987550 h 987550"/>
                    <a:gd name="connsiteX3" fmla="*/ -1 w 349196"/>
                    <a:gd name="connsiteY3" fmla="*/ 947169 h 987550"/>
                    <a:gd name="connsiteX0" fmla="*/ -1 w 336977"/>
                    <a:gd name="connsiteY0" fmla="*/ 947169 h 1004479"/>
                    <a:gd name="connsiteX1" fmla="*/ 196536 w 336977"/>
                    <a:gd name="connsiteY1" fmla="*/ 0 h 1004479"/>
                    <a:gd name="connsiteX2" fmla="*/ 336978 w 336977"/>
                    <a:gd name="connsiteY2" fmla="*/ 1004479 h 1004479"/>
                    <a:gd name="connsiteX3" fmla="*/ -1 w 336977"/>
                    <a:gd name="connsiteY3" fmla="*/ 947169 h 1004479"/>
                  </a:gdLst>
                  <a:ahLst/>
                  <a:cxnLst>
                    <a:cxn ang="0">
                      <a:pos x="connsiteX0" y="connsiteY0"/>
                    </a:cxn>
                    <a:cxn ang="0">
                      <a:pos x="connsiteX1" y="connsiteY1"/>
                    </a:cxn>
                    <a:cxn ang="0">
                      <a:pos x="connsiteX2" y="connsiteY2"/>
                    </a:cxn>
                    <a:cxn ang="0">
                      <a:pos x="connsiteX3" y="connsiteY3"/>
                    </a:cxn>
                  </a:cxnLst>
                  <a:rect l="l" t="t" r="r" b="b"/>
                  <a:pathLst>
                    <a:path w="336977" h="1004479">
                      <a:moveTo>
                        <a:pt x="-1" y="947169"/>
                      </a:moveTo>
                      <a:lnTo>
                        <a:pt x="196536" y="0"/>
                      </a:lnTo>
                      <a:lnTo>
                        <a:pt x="336978" y="1004479"/>
                      </a:lnTo>
                      <a:lnTo>
                        <a:pt x="-1" y="947169"/>
                      </a:lnTo>
                      <a:close/>
                    </a:path>
                  </a:pathLst>
                </a:custGeom>
                <a:gradFill>
                  <a:gsLst>
                    <a:gs pos="100000">
                      <a:schemeClr val="bg1">
                        <a:alpha val="0"/>
                      </a:schemeClr>
                    </a:gs>
                    <a:gs pos="34000">
                      <a:schemeClr val="tx1">
                        <a:alpha val="19000"/>
                      </a:schemeClr>
                    </a:gs>
                  </a:gsLst>
                  <a:lin ang="81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grpSp>
        <p:grpSp>
          <p:nvGrpSpPr>
            <p:cNvPr id="82" name="Group 86">
              <a:extLst>
                <a:ext uri="{FF2B5EF4-FFF2-40B4-BE49-F238E27FC236}">
                  <a16:creationId xmlns:a16="http://schemas.microsoft.com/office/drawing/2014/main" id="{99C68326-4EAE-457F-8273-D5657BB2C559}"/>
                </a:ext>
              </a:extLst>
            </p:cNvPr>
            <p:cNvGrpSpPr/>
            <p:nvPr/>
          </p:nvGrpSpPr>
          <p:grpSpPr>
            <a:xfrm>
              <a:off x="1667095" y="1352640"/>
              <a:ext cx="5820873" cy="4532668"/>
              <a:chOff x="1667095" y="1352640"/>
              <a:chExt cx="5820873" cy="4532668"/>
            </a:xfrm>
          </p:grpSpPr>
          <p:grpSp>
            <p:nvGrpSpPr>
              <p:cNvPr id="83" name="Group 87">
                <a:extLst>
                  <a:ext uri="{FF2B5EF4-FFF2-40B4-BE49-F238E27FC236}">
                    <a16:creationId xmlns:a16="http://schemas.microsoft.com/office/drawing/2014/main" id="{340E74B1-7DB6-43A3-A12B-867204F0BAC5}"/>
                  </a:ext>
                </a:extLst>
              </p:cNvPr>
              <p:cNvGrpSpPr/>
              <p:nvPr/>
            </p:nvGrpSpPr>
            <p:grpSpPr>
              <a:xfrm>
                <a:off x="1667095" y="4735080"/>
                <a:ext cx="2102076" cy="1150228"/>
                <a:chOff x="1667095" y="4735080"/>
                <a:chExt cx="2102076" cy="1150228"/>
              </a:xfrm>
            </p:grpSpPr>
            <p:grpSp>
              <p:nvGrpSpPr>
                <p:cNvPr id="117" name="Group 117">
                  <a:extLst>
                    <a:ext uri="{FF2B5EF4-FFF2-40B4-BE49-F238E27FC236}">
                      <a16:creationId xmlns:a16="http://schemas.microsoft.com/office/drawing/2014/main" id="{B8E7D530-739D-4B95-A808-A822812DEE7A}"/>
                    </a:ext>
                  </a:extLst>
                </p:cNvPr>
                <p:cNvGrpSpPr/>
                <p:nvPr/>
              </p:nvGrpSpPr>
              <p:grpSpPr>
                <a:xfrm flipH="1">
                  <a:off x="2598002" y="5305647"/>
                  <a:ext cx="1073032" cy="118872"/>
                  <a:chOff x="2252662" y="2541905"/>
                  <a:chExt cx="947280" cy="118872"/>
                </a:xfrm>
              </p:grpSpPr>
              <p:cxnSp>
                <p:nvCxnSpPr>
                  <p:cNvPr id="121" name="Straight Connector 121">
                    <a:extLst>
                      <a:ext uri="{FF2B5EF4-FFF2-40B4-BE49-F238E27FC236}">
                        <a16:creationId xmlns:a16="http://schemas.microsoft.com/office/drawing/2014/main" id="{D21FA707-6CA7-4678-B2F4-765565480296}"/>
                      </a:ext>
                    </a:extLst>
                  </p:cNvPr>
                  <p:cNvCxnSpPr>
                    <a:cxnSpLocks/>
                  </p:cNvCxnSpPr>
                  <p:nvPr/>
                </p:nvCxnSpPr>
                <p:spPr>
                  <a:xfrm>
                    <a:off x="2311980" y="2594293"/>
                    <a:ext cx="88796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2" name="Oval 127">
                    <a:extLst>
                      <a:ext uri="{FF2B5EF4-FFF2-40B4-BE49-F238E27FC236}">
                        <a16:creationId xmlns:a16="http://schemas.microsoft.com/office/drawing/2014/main" id="{837E5D9E-7301-4F71-A9C0-03AE4D1FDD96}"/>
                      </a:ext>
                    </a:extLst>
                  </p:cNvPr>
                  <p:cNvSpPr/>
                  <p:nvPr/>
                </p:nvSpPr>
                <p:spPr>
                  <a:xfrm>
                    <a:off x="2252662" y="2541905"/>
                    <a:ext cx="104776" cy="118872"/>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grpSp>
              <p:nvGrpSpPr>
                <p:cNvPr id="118" name="Group 118">
                  <a:extLst>
                    <a:ext uri="{FF2B5EF4-FFF2-40B4-BE49-F238E27FC236}">
                      <a16:creationId xmlns:a16="http://schemas.microsoft.com/office/drawing/2014/main" id="{513E454B-8F21-4583-888A-83E6F7CF63C6}"/>
                    </a:ext>
                  </a:extLst>
                </p:cNvPr>
                <p:cNvGrpSpPr/>
                <p:nvPr/>
              </p:nvGrpSpPr>
              <p:grpSpPr>
                <a:xfrm>
                  <a:off x="1667095" y="4735080"/>
                  <a:ext cx="2102076" cy="1150228"/>
                  <a:chOff x="1420849" y="4741427"/>
                  <a:chExt cx="1855726" cy="1150228"/>
                </a:xfrm>
              </p:grpSpPr>
              <p:sp>
                <p:nvSpPr>
                  <p:cNvPr id="119" name="Rectangle 118">
                    <a:extLst>
                      <a:ext uri="{FF2B5EF4-FFF2-40B4-BE49-F238E27FC236}">
                        <a16:creationId xmlns:a16="http://schemas.microsoft.com/office/drawing/2014/main" id="{95EE7E39-1960-4923-9BCA-49F4890D414E}"/>
                      </a:ext>
                    </a:extLst>
                  </p:cNvPr>
                  <p:cNvSpPr/>
                  <p:nvPr/>
                </p:nvSpPr>
                <p:spPr>
                  <a:xfrm>
                    <a:off x="1420849" y="4741427"/>
                    <a:ext cx="1855726" cy="4536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defRPr/>
                    </a:pPr>
                    <a:r>
                      <a:rPr lang="fr-CA" sz="1400" b="1">
                        <a:solidFill>
                          <a:schemeClr val="tx2">
                            <a:lumMod val="85000"/>
                            <a:lumOff val="15000"/>
                          </a:schemeClr>
                        </a:solidFill>
                        <a:latin typeface="Arial" panose="020B0604020202020204" pitchFamily="34" charset="0"/>
                        <a:cs typeface="Arial" panose="020B0604020202020204" pitchFamily="34" charset="0"/>
                      </a:rPr>
                      <a:t>&amp; Nouveaux déploiements</a:t>
                    </a:r>
                  </a:p>
                </p:txBody>
              </p:sp>
              <p:sp>
                <p:nvSpPr>
                  <p:cNvPr id="120" name="Rectangle 119">
                    <a:extLst>
                      <a:ext uri="{FF2B5EF4-FFF2-40B4-BE49-F238E27FC236}">
                        <a16:creationId xmlns:a16="http://schemas.microsoft.com/office/drawing/2014/main" id="{CD7FE6DA-3403-42A4-BE08-82F70E6215F3}"/>
                      </a:ext>
                    </a:extLst>
                  </p:cNvPr>
                  <p:cNvSpPr/>
                  <p:nvPr/>
                </p:nvSpPr>
                <p:spPr>
                  <a:xfrm>
                    <a:off x="1574120" y="5280135"/>
                    <a:ext cx="925190" cy="6115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fr-CA" sz="1000" b="1">
                        <a:solidFill>
                          <a:srgbClr val="002060"/>
                        </a:solidFill>
                        <a:latin typeface="Arial"/>
                        <a:ea typeface="Lato Light"/>
                        <a:cs typeface="Arial"/>
                      </a:rPr>
                      <a:t>Nouveaux déploiements :</a:t>
                    </a:r>
                  </a:p>
                  <a:p>
                    <a:pPr marL="175895" indent="-175895">
                      <a:buFont typeface="Arial" panose="020B0604020202020204" pitchFamily="34" charset="0"/>
                      <a:buChar char="•"/>
                    </a:pPr>
                    <a:r>
                      <a:rPr lang="fr-CA" sz="1000" b="1">
                        <a:solidFill>
                          <a:srgbClr val="002060"/>
                        </a:solidFill>
                        <a:latin typeface="Lato Light" panose="020F0502020204030203" pitchFamily="34" charset="0"/>
                        <a:ea typeface="Lato Light" panose="020F0502020204030203" pitchFamily="34" charset="0"/>
                        <a:cs typeface="Lato Light" panose="020F0502020204030203" pitchFamily="34" charset="0"/>
                      </a:rPr>
                      <a:t>Chirurgie</a:t>
                    </a:r>
                  </a:p>
                  <a:p>
                    <a:pPr marL="175895" indent="-175895">
                      <a:buFont typeface="Arial" panose="020B0604020202020204" pitchFamily="34" charset="0"/>
                      <a:buChar char="•"/>
                    </a:pPr>
                    <a:r>
                      <a:rPr lang="fr-CA" sz="1000" b="1">
                        <a:solidFill>
                          <a:srgbClr val="002060"/>
                        </a:solidFill>
                        <a:latin typeface="Lato Light" panose="020F0502020204030203" pitchFamily="34" charset="0"/>
                        <a:ea typeface="Lato Light" panose="020F0502020204030203" pitchFamily="34" charset="0"/>
                        <a:cs typeface="Lato Light" panose="020F0502020204030203" pitchFamily="34" charset="0"/>
                      </a:rPr>
                      <a:t>Obstétrique</a:t>
                    </a:r>
                  </a:p>
                  <a:p>
                    <a:pPr marL="175895" indent="-175895">
                      <a:buFont typeface="Arial" panose="020B0604020202020204" pitchFamily="34" charset="0"/>
                      <a:buChar char="•"/>
                    </a:pPr>
                    <a:r>
                      <a:rPr lang="fr-CA" sz="1000" b="1" err="1">
                        <a:solidFill>
                          <a:srgbClr val="002060"/>
                        </a:solidFill>
                        <a:latin typeface="Lato Light" panose="020F0502020204030203" pitchFamily="34" charset="0"/>
                        <a:ea typeface="Lato Light" panose="020F0502020204030203" pitchFamily="34" charset="0"/>
                        <a:cs typeface="Lato Light" panose="020F0502020204030203" pitchFamily="34" charset="0"/>
                      </a:rPr>
                      <a:t>Hémodynamie</a:t>
                    </a:r>
                    <a:r>
                      <a:rPr lang="fr-CA" sz="1000" b="1">
                        <a:solidFill>
                          <a:srgbClr val="002060"/>
                        </a:solidFill>
                        <a:latin typeface="Lato Light" panose="020F0502020204030203" pitchFamily="34" charset="0"/>
                        <a:ea typeface="Lato Light" panose="020F0502020204030203" pitchFamily="34" charset="0"/>
                        <a:cs typeface="Lato Light" panose="020F0502020204030203" pitchFamily="34" charset="0"/>
                      </a:rPr>
                      <a:t>/ Électrophysiologie interventionnelle</a:t>
                    </a:r>
                  </a:p>
                </p:txBody>
              </p:sp>
            </p:grpSp>
          </p:grpSp>
          <p:grpSp>
            <p:nvGrpSpPr>
              <p:cNvPr id="87" name="Group 88">
                <a:extLst>
                  <a:ext uri="{FF2B5EF4-FFF2-40B4-BE49-F238E27FC236}">
                    <a16:creationId xmlns:a16="http://schemas.microsoft.com/office/drawing/2014/main" id="{DD6D25DE-57E1-458B-BF89-80582A49F123}"/>
                  </a:ext>
                </a:extLst>
              </p:cNvPr>
              <p:cNvGrpSpPr/>
              <p:nvPr/>
            </p:nvGrpSpPr>
            <p:grpSpPr>
              <a:xfrm>
                <a:off x="1697941" y="4012814"/>
                <a:ext cx="2882196" cy="602566"/>
                <a:chOff x="1697941" y="4012814"/>
                <a:chExt cx="2882196" cy="602566"/>
              </a:xfrm>
            </p:grpSpPr>
            <p:grpSp>
              <p:nvGrpSpPr>
                <p:cNvPr id="111" name="Group 111">
                  <a:extLst>
                    <a:ext uri="{FF2B5EF4-FFF2-40B4-BE49-F238E27FC236}">
                      <a16:creationId xmlns:a16="http://schemas.microsoft.com/office/drawing/2014/main" id="{A4F9C4DC-9893-498E-8E6F-394878088C14}"/>
                    </a:ext>
                  </a:extLst>
                </p:cNvPr>
                <p:cNvGrpSpPr/>
                <p:nvPr/>
              </p:nvGrpSpPr>
              <p:grpSpPr>
                <a:xfrm flipH="1">
                  <a:off x="3507105" y="4496508"/>
                  <a:ext cx="1073032" cy="118872"/>
                  <a:chOff x="2252662" y="2541905"/>
                  <a:chExt cx="947280" cy="118872"/>
                </a:xfrm>
              </p:grpSpPr>
              <p:cxnSp>
                <p:nvCxnSpPr>
                  <p:cNvPr id="115" name="Straight Connector 115">
                    <a:extLst>
                      <a:ext uri="{FF2B5EF4-FFF2-40B4-BE49-F238E27FC236}">
                        <a16:creationId xmlns:a16="http://schemas.microsoft.com/office/drawing/2014/main" id="{E507C3EF-96D4-47F4-90AB-FF94CE83B5AE}"/>
                      </a:ext>
                    </a:extLst>
                  </p:cNvPr>
                  <p:cNvCxnSpPr>
                    <a:cxnSpLocks/>
                  </p:cNvCxnSpPr>
                  <p:nvPr/>
                </p:nvCxnSpPr>
                <p:spPr>
                  <a:xfrm>
                    <a:off x="2311980" y="2594293"/>
                    <a:ext cx="88796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6" name="Oval 116">
                    <a:extLst>
                      <a:ext uri="{FF2B5EF4-FFF2-40B4-BE49-F238E27FC236}">
                        <a16:creationId xmlns:a16="http://schemas.microsoft.com/office/drawing/2014/main" id="{2D1A70B4-6576-4BD7-87FF-2158F73C9041}"/>
                      </a:ext>
                    </a:extLst>
                  </p:cNvPr>
                  <p:cNvSpPr/>
                  <p:nvPr/>
                </p:nvSpPr>
                <p:spPr>
                  <a:xfrm>
                    <a:off x="2252662" y="2541905"/>
                    <a:ext cx="104776" cy="118872"/>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sp>
              <p:nvSpPr>
                <p:cNvPr id="113" name="Rectangle 112">
                  <a:extLst>
                    <a:ext uri="{FF2B5EF4-FFF2-40B4-BE49-F238E27FC236}">
                      <a16:creationId xmlns:a16="http://schemas.microsoft.com/office/drawing/2014/main" id="{FF3DF831-C94A-417D-A6B1-8E6AA6A6A1D4}"/>
                    </a:ext>
                  </a:extLst>
                </p:cNvPr>
                <p:cNvSpPr/>
                <p:nvPr/>
              </p:nvSpPr>
              <p:spPr>
                <a:xfrm>
                  <a:off x="1697941" y="4012814"/>
                  <a:ext cx="2415325" cy="2817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defRPr/>
                  </a:pPr>
                  <a:r>
                    <a:rPr lang="fr-CA" sz="1400" b="1">
                      <a:solidFill>
                        <a:schemeClr val="tx2">
                          <a:lumMod val="85000"/>
                          <a:lumOff val="15000"/>
                        </a:schemeClr>
                      </a:solidFill>
                      <a:latin typeface="Arial" panose="020B0604020202020204" pitchFamily="34" charset="0"/>
                      <a:cs typeface="Arial" panose="020B0604020202020204" pitchFamily="34" charset="0"/>
                    </a:rPr>
                    <a:t>5 nouveaux secteurs visés</a:t>
                  </a:r>
                </a:p>
              </p:txBody>
            </p:sp>
          </p:grpSp>
          <p:grpSp>
            <p:nvGrpSpPr>
              <p:cNvPr id="88" name="Group 89">
                <a:extLst>
                  <a:ext uri="{FF2B5EF4-FFF2-40B4-BE49-F238E27FC236}">
                    <a16:creationId xmlns:a16="http://schemas.microsoft.com/office/drawing/2014/main" id="{BF4FCC54-48A8-487B-86C9-6E9A87D77387}"/>
                  </a:ext>
                </a:extLst>
              </p:cNvPr>
              <p:cNvGrpSpPr/>
              <p:nvPr/>
            </p:nvGrpSpPr>
            <p:grpSpPr>
              <a:xfrm>
                <a:off x="1725408" y="2976002"/>
                <a:ext cx="3709691" cy="816681"/>
                <a:chOff x="1725408" y="2976002"/>
                <a:chExt cx="3709691" cy="816681"/>
              </a:xfrm>
            </p:grpSpPr>
            <p:grpSp>
              <p:nvGrpSpPr>
                <p:cNvPr id="105" name="Group 104">
                  <a:extLst>
                    <a:ext uri="{FF2B5EF4-FFF2-40B4-BE49-F238E27FC236}">
                      <a16:creationId xmlns:a16="http://schemas.microsoft.com/office/drawing/2014/main" id="{A507B796-DADC-43C7-BAFC-C4BDC88E2C49}"/>
                    </a:ext>
                  </a:extLst>
                </p:cNvPr>
                <p:cNvGrpSpPr/>
                <p:nvPr/>
              </p:nvGrpSpPr>
              <p:grpSpPr>
                <a:xfrm flipH="1">
                  <a:off x="4492511" y="3326542"/>
                  <a:ext cx="942588" cy="466141"/>
                  <a:chOff x="2300459" y="2181079"/>
                  <a:chExt cx="832123" cy="466141"/>
                </a:xfrm>
              </p:grpSpPr>
              <p:sp>
                <p:nvSpPr>
                  <p:cNvPr id="110" name="Oval 109">
                    <a:extLst>
                      <a:ext uri="{FF2B5EF4-FFF2-40B4-BE49-F238E27FC236}">
                        <a16:creationId xmlns:a16="http://schemas.microsoft.com/office/drawing/2014/main" id="{00A8DBE8-6B9C-412A-B506-C2A479C37C6F}"/>
                      </a:ext>
                    </a:extLst>
                  </p:cNvPr>
                  <p:cNvSpPr/>
                  <p:nvPr/>
                </p:nvSpPr>
                <p:spPr>
                  <a:xfrm>
                    <a:off x="2300459" y="2528347"/>
                    <a:ext cx="104776" cy="118873"/>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cxnSp>
                <p:nvCxnSpPr>
                  <p:cNvPr id="109" name="Straight Connector 108">
                    <a:extLst>
                      <a:ext uri="{FF2B5EF4-FFF2-40B4-BE49-F238E27FC236}">
                        <a16:creationId xmlns:a16="http://schemas.microsoft.com/office/drawing/2014/main" id="{C88B62C6-B3F8-4A41-AE6E-FED0182880C7}"/>
                      </a:ext>
                    </a:extLst>
                  </p:cNvPr>
                  <p:cNvCxnSpPr>
                    <a:cxnSpLocks/>
                  </p:cNvCxnSpPr>
                  <p:nvPr/>
                </p:nvCxnSpPr>
                <p:spPr>
                  <a:xfrm flipV="1">
                    <a:off x="2311980" y="2181079"/>
                    <a:ext cx="820602" cy="413213"/>
                  </a:xfrm>
                  <a:prstGeom prst="line">
                    <a:avLst/>
                  </a:prstGeom>
                  <a:ln>
                    <a:solidFill>
                      <a:schemeClr val="tx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07" name="Rectangle 106">
                  <a:extLst>
                    <a:ext uri="{FF2B5EF4-FFF2-40B4-BE49-F238E27FC236}">
                      <a16:creationId xmlns:a16="http://schemas.microsoft.com/office/drawing/2014/main" id="{CA110B8E-DCD6-4F3C-BE9A-976CF781B909}"/>
                    </a:ext>
                  </a:extLst>
                </p:cNvPr>
                <p:cNvSpPr/>
                <p:nvPr/>
              </p:nvSpPr>
              <p:spPr>
                <a:xfrm>
                  <a:off x="1725408" y="2976002"/>
                  <a:ext cx="2873270" cy="2817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defRPr/>
                  </a:pPr>
                  <a:r>
                    <a:rPr lang="fr-CA" sz="1400" b="1" dirty="0">
                      <a:solidFill>
                        <a:schemeClr val="tx2">
                          <a:lumMod val="85000"/>
                          <a:lumOff val="15000"/>
                        </a:schemeClr>
                      </a:solidFill>
                      <a:latin typeface="Arial" panose="020B0604020202020204" pitchFamily="34" charset="0"/>
                      <a:cs typeface="Arial" panose="020B0604020202020204" pitchFamily="34" charset="0"/>
                    </a:rPr>
                    <a:t>Soutien à domicile, </a:t>
                  </a:r>
                </a:p>
                <a:p>
                  <a:pPr fontAlgn="base">
                    <a:defRPr/>
                  </a:pPr>
                  <a:r>
                    <a:rPr lang="fr-CA" sz="1400" b="1" dirty="0">
                      <a:solidFill>
                        <a:schemeClr val="tx2">
                          <a:lumMod val="85000"/>
                          <a:lumOff val="15000"/>
                        </a:schemeClr>
                      </a:solidFill>
                      <a:latin typeface="Arial" panose="020B0604020202020204" pitchFamily="34" charset="0"/>
                      <a:cs typeface="Arial" panose="020B0604020202020204" pitchFamily="34" charset="0"/>
                    </a:rPr>
                    <a:t>Élargissements pour 2 secteurs déjà en FAP</a:t>
                  </a:r>
                </a:p>
              </p:txBody>
            </p:sp>
          </p:grpSp>
          <p:grpSp>
            <p:nvGrpSpPr>
              <p:cNvPr id="89" name="Group 90">
                <a:extLst>
                  <a:ext uri="{FF2B5EF4-FFF2-40B4-BE49-F238E27FC236}">
                    <a16:creationId xmlns:a16="http://schemas.microsoft.com/office/drawing/2014/main" id="{9EDC018D-6BC6-4897-91E0-1860224790BD}"/>
                  </a:ext>
                </a:extLst>
              </p:cNvPr>
              <p:cNvGrpSpPr/>
              <p:nvPr/>
            </p:nvGrpSpPr>
            <p:grpSpPr>
              <a:xfrm>
                <a:off x="2857406" y="1931871"/>
                <a:ext cx="3606395" cy="1035916"/>
                <a:chOff x="2857406" y="1931871"/>
                <a:chExt cx="3606395" cy="1035916"/>
              </a:xfrm>
            </p:grpSpPr>
            <p:grpSp>
              <p:nvGrpSpPr>
                <p:cNvPr id="99" name="Group 98">
                  <a:extLst>
                    <a:ext uri="{FF2B5EF4-FFF2-40B4-BE49-F238E27FC236}">
                      <a16:creationId xmlns:a16="http://schemas.microsoft.com/office/drawing/2014/main" id="{AEE7F82F-EBB9-4701-A02A-90C81053DB6A}"/>
                    </a:ext>
                  </a:extLst>
                </p:cNvPr>
                <p:cNvGrpSpPr/>
                <p:nvPr/>
              </p:nvGrpSpPr>
              <p:grpSpPr>
                <a:xfrm flipH="1">
                  <a:off x="5422050" y="2409711"/>
                  <a:ext cx="1041751" cy="558076"/>
                  <a:chOff x="2194873" y="2073388"/>
                  <a:chExt cx="919665" cy="558076"/>
                </a:xfrm>
              </p:grpSpPr>
              <p:cxnSp>
                <p:nvCxnSpPr>
                  <p:cNvPr id="103" name="Straight Connector 102">
                    <a:extLst>
                      <a:ext uri="{FF2B5EF4-FFF2-40B4-BE49-F238E27FC236}">
                        <a16:creationId xmlns:a16="http://schemas.microsoft.com/office/drawing/2014/main" id="{6D98857E-73D6-4D90-A9B2-773B8FC8C685}"/>
                      </a:ext>
                    </a:extLst>
                  </p:cNvPr>
                  <p:cNvCxnSpPr>
                    <a:cxnSpLocks/>
                  </p:cNvCxnSpPr>
                  <p:nvPr/>
                </p:nvCxnSpPr>
                <p:spPr>
                  <a:xfrm flipV="1">
                    <a:off x="2247772" y="2073388"/>
                    <a:ext cx="866766" cy="501362"/>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104" name="Oval 103">
                    <a:extLst>
                      <a:ext uri="{FF2B5EF4-FFF2-40B4-BE49-F238E27FC236}">
                        <a16:creationId xmlns:a16="http://schemas.microsoft.com/office/drawing/2014/main" id="{430FCD35-A84E-4BAB-B32C-1DC41E0BC92B}"/>
                      </a:ext>
                    </a:extLst>
                  </p:cNvPr>
                  <p:cNvSpPr/>
                  <p:nvPr/>
                </p:nvSpPr>
                <p:spPr>
                  <a:xfrm>
                    <a:off x="2194873" y="2512592"/>
                    <a:ext cx="104776" cy="118872"/>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sp>
              <p:nvSpPr>
                <p:cNvPr id="101" name="Rectangle 100">
                  <a:extLst>
                    <a:ext uri="{FF2B5EF4-FFF2-40B4-BE49-F238E27FC236}">
                      <a16:creationId xmlns:a16="http://schemas.microsoft.com/office/drawing/2014/main" id="{CA42FF54-6C2E-4FAC-B4CA-D4F07396E506}"/>
                    </a:ext>
                  </a:extLst>
                </p:cNvPr>
                <p:cNvSpPr/>
                <p:nvPr/>
              </p:nvSpPr>
              <p:spPr>
                <a:xfrm>
                  <a:off x="2857406" y="1931871"/>
                  <a:ext cx="2674556" cy="4028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defRPr/>
                  </a:pPr>
                  <a:r>
                    <a:rPr lang="fr-CA" sz="1400" b="1">
                      <a:solidFill>
                        <a:schemeClr val="tx2">
                          <a:lumMod val="85000"/>
                          <a:lumOff val="15000"/>
                        </a:schemeClr>
                      </a:solidFill>
                      <a:latin typeface="Arial" panose="020B0604020202020204" pitchFamily="34" charset="0"/>
                      <a:cs typeface="Arial" panose="020B0604020202020204" pitchFamily="34" charset="0"/>
                    </a:rPr>
                    <a:t>Intégration des autres grands secteurs en santé physique et élargissement au pré- et au post-opératoire en chirurgie</a:t>
                  </a:r>
                </a:p>
              </p:txBody>
            </p:sp>
          </p:grpSp>
          <p:grpSp>
            <p:nvGrpSpPr>
              <p:cNvPr id="92" name="Group 91">
                <a:extLst>
                  <a:ext uri="{FF2B5EF4-FFF2-40B4-BE49-F238E27FC236}">
                    <a16:creationId xmlns:a16="http://schemas.microsoft.com/office/drawing/2014/main" id="{E7FB4832-D5C4-4223-9C10-E322B69FEB88}"/>
                  </a:ext>
                </a:extLst>
              </p:cNvPr>
              <p:cNvGrpSpPr/>
              <p:nvPr/>
            </p:nvGrpSpPr>
            <p:grpSpPr>
              <a:xfrm>
                <a:off x="5470478" y="1352640"/>
                <a:ext cx="2017490" cy="835320"/>
                <a:chOff x="5470478" y="1352640"/>
                <a:chExt cx="2017490" cy="835320"/>
              </a:xfrm>
            </p:grpSpPr>
            <p:grpSp>
              <p:nvGrpSpPr>
                <p:cNvPr id="93" name="Group 92">
                  <a:extLst>
                    <a:ext uri="{FF2B5EF4-FFF2-40B4-BE49-F238E27FC236}">
                      <a16:creationId xmlns:a16="http://schemas.microsoft.com/office/drawing/2014/main" id="{CBF5FCA1-56A8-4C9C-81BE-EC6C4A1CFF6B}"/>
                    </a:ext>
                  </a:extLst>
                </p:cNvPr>
                <p:cNvGrpSpPr/>
                <p:nvPr/>
              </p:nvGrpSpPr>
              <p:grpSpPr>
                <a:xfrm flipH="1">
                  <a:off x="6479223" y="1649511"/>
                  <a:ext cx="828223" cy="538449"/>
                  <a:chOff x="2252662" y="2122328"/>
                  <a:chExt cx="731161" cy="538449"/>
                </a:xfrm>
              </p:grpSpPr>
              <p:cxnSp>
                <p:nvCxnSpPr>
                  <p:cNvPr id="97" name="Straight Connector 96">
                    <a:extLst>
                      <a:ext uri="{FF2B5EF4-FFF2-40B4-BE49-F238E27FC236}">
                        <a16:creationId xmlns:a16="http://schemas.microsoft.com/office/drawing/2014/main" id="{CA8C81B9-37B1-4E17-8003-5BD508835E39}"/>
                      </a:ext>
                    </a:extLst>
                  </p:cNvPr>
                  <p:cNvCxnSpPr>
                    <a:cxnSpLocks/>
                    <a:endCxn id="95" idx="2"/>
                  </p:cNvCxnSpPr>
                  <p:nvPr/>
                </p:nvCxnSpPr>
                <p:spPr>
                  <a:xfrm flipV="1">
                    <a:off x="2311980" y="2122328"/>
                    <a:ext cx="671843" cy="47196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8" name="Oval 97">
                    <a:extLst>
                      <a:ext uri="{FF2B5EF4-FFF2-40B4-BE49-F238E27FC236}">
                        <a16:creationId xmlns:a16="http://schemas.microsoft.com/office/drawing/2014/main" id="{17F7C534-30F6-4699-9ED1-2F1212A9B039}"/>
                      </a:ext>
                    </a:extLst>
                  </p:cNvPr>
                  <p:cNvSpPr/>
                  <p:nvPr/>
                </p:nvSpPr>
                <p:spPr>
                  <a:xfrm>
                    <a:off x="2252662" y="2541905"/>
                    <a:ext cx="104776" cy="118872"/>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a:solidFill>
                        <a:schemeClr val="tx2">
                          <a:lumMod val="85000"/>
                          <a:lumOff val="15000"/>
                        </a:schemeClr>
                      </a:solidFill>
                      <a:latin typeface="Arial" panose="020B0604020202020204" pitchFamily="34" charset="0"/>
                      <a:cs typeface="Arial" panose="020B0604020202020204" pitchFamily="34" charset="0"/>
                    </a:endParaRPr>
                  </a:p>
                </p:txBody>
              </p:sp>
            </p:grpSp>
            <p:sp>
              <p:nvSpPr>
                <p:cNvPr id="95" name="Rectangle 94">
                  <a:extLst>
                    <a:ext uri="{FF2B5EF4-FFF2-40B4-BE49-F238E27FC236}">
                      <a16:creationId xmlns:a16="http://schemas.microsoft.com/office/drawing/2014/main" id="{C54B7BD7-6DDF-46A4-9EC0-9ABE20D46BB5}"/>
                    </a:ext>
                  </a:extLst>
                </p:cNvPr>
                <p:cNvSpPr/>
                <p:nvPr/>
              </p:nvSpPr>
              <p:spPr>
                <a:xfrm>
                  <a:off x="5470478" y="1352640"/>
                  <a:ext cx="2017490" cy="2968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defRPr/>
                  </a:pPr>
                  <a:r>
                    <a:rPr lang="fr-CA" sz="1400" b="1">
                      <a:solidFill>
                        <a:schemeClr val="tx2">
                          <a:lumMod val="85000"/>
                          <a:lumOff val="15000"/>
                        </a:schemeClr>
                      </a:solidFill>
                      <a:latin typeface="Arial" panose="020B0604020202020204" pitchFamily="34" charset="0"/>
                      <a:cs typeface="Arial" panose="020B0604020202020204" pitchFamily="34" charset="0"/>
                    </a:rPr>
                    <a:t>Élargissement du FAP aux autres programmes-services du réseau</a:t>
                  </a:r>
                </a:p>
              </p:txBody>
            </p:sp>
          </p:grpSp>
        </p:grpSp>
      </p:grpSp>
      <p:sp>
        <p:nvSpPr>
          <p:cNvPr id="175" name="Rectangle 174">
            <a:extLst>
              <a:ext uri="{FF2B5EF4-FFF2-40B4-BE49-F238E27FC236}">
                <a16:creationId xmlns:a16="http://schemas.microsoft.com/office/drawing/2014/main" id="{24500611-5086-4C2A-9E49-73A3CF101665}"/>
              </a:ext>
            </a:extLst>
          </p:cNvPr>
          <p:cNvSpPr/>
          <p:nvPr>
            <p:custDataLst>
              <p:tags r:id="rId5"/>
            </p:custDataLst>
          </p:nvPr>
        </p:nvSpPr>
        <p:spPr>
          <a:xfrm>
            <a:off x="519474" y="5280065"/>
            <a:ext cx="2179156" cy="7749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A" sz="1000" b="1" dirty="0">
                <a:solidFill>
                  <a:srgbClr val="002060"/>
                </a:solidFill>
                <a:latin typeface="Arial" panose="020B0604020202020204" pitchFamily="34" charset="0"/>
                <a:ea typeface="Lato Light" panose="020F0502020204030203" pitchFamily="34" charset="0"/>
                <a:cs typeface="Arial" panose="020B0604020202020204" pitchFamily="34" charset="0"/>
              </a:rPr>
              <a:t>FAP déjà implanté :</a:t>
            </a:r>
          </a:p>
          <a:p>
            <a:pPr marL="176213" indent="-176213">
              <a:buFont typeface="Arial" panose="020B0604020202020204" pitchFamily="34" charset="0"/>
              <a:buChar char="•"/>
            </a:pP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Radio-Oncologie</a:t>
            </a:r>
          </a:p>
          <a:p>
            <a:pPr marL="176213" indent="-176213">
              <a:buFont typeface="Arial" panose="020B0604020202020204" pitchFamily="34" charset="0"/>
              <a:buChar char="•"/>
            </a:pP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Imagerie médicale </a:t>
            </a:r>
          </a:p>
          <a:p>
            <a:pPr marL="176213" indent="-176213">
              <a:buFont typeface="Arial" panose="020B0604020202020204" pitchFamily="34" charset="0"/>
              <a:buChar char="•"/>
            </a:pP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Coloscopies</a:t>
            </a:r>
          </a:p>
        </p:txBody>
      </p:sp>
      <p:sp>
        <p:nvSpPr>
          <p:cNvPr id="176" name="Rectangle 175">
            <a:extLst>
              <a:ext uri="{FF2B5EF4-FFF2-40B4-BE49-F238E27FC236}">
                <a16:creationId xmlns:a16="http://schemas.microsoft.com/office/drawing/2014/main" id="{9BF97838-6F9D-4234-9477-8CA8DD2FB2F8}"/>
              </a:ext>
            </a:extLst>
          </p:cNvPr>
          <p:cNvSpPr/>
          <p:nvPr>
            <p:custDataLst>
              <p:tags r:id="rId6"/>
            </p:custDataLst>
          </p:nvPr>
        </p:nvSpPr>
        <p:spPr>
          <a:xfrm>
            <a:off x="375721" y="5006240"/>
            <a:ext cx="2904094" cy="4665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defRPr/>
            </a:pPr>
            <a:r>
              <a:rPr lang="fr-CA" sz="1400" b="1">
                <a:solidFill>
                  <a:schemeClr val="tx2">
                    <a:lumMod val="85000"/>
                    <a:lumOff val="15000"/>
                  </a:schemeClr>
                </a:solidFill>
                <a:latin typeface="Arial" panose="020B0604020202020204" pitchFamily="34" charset="0"/>
                <a:cs typeface="Arial" panose="020B0604020202020204" pitchFamily="34" charset="0"/>
              </a:rPr>
              <a:t>FAP déjà implanté</a:t>
            </a:r>
          </a:p>
        </p:txBody>
      </p:sp>
      <p:sp>
        <p:nvSpPr>
          <p:cNvPr id="177" name="Rectangle 176">
            <a:extLst>
              <a:ext uri="{FF2B5EF4-FFF2-40B4-BE49-F238E27FC236}">
                <a16:creationId xmlns:a16="http://schemas.microsoft.com/office/drawing/2014/main" id="{573F7D08-858C-4B94-B607-1B2AC581044E}"/>
              </a:ext>
            </a:extLst>
          </p:cNvPr>
          <p:cNvSpPr/>
          <p:nvPr>
            <p:custDataLst>
              <p:tags r:id="rId7"/>
            </p:custDataLst>
          </p:nvPr>
        </p:nvSpPr>
        <p:spPr>
          <a:xfrm flipH="1">
            <a:off x="9113135" y="3812799"/>
            <a:ext cx="1102025" cy="3868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fr-CA" sz="1600" b="1">
                <a:solidFill>
                  <a:srgbClr val="002060"/>
                </a:solidFill>
                <a:latin typeface="Arial" panose="020B0604020202020204" pitchFamily="34" charset="0"/>
                <a:cs typeface="Arial" panose="020B0604020202020204" pitchFamily="34" charset="0"/>
              </a:rPr>
              <a:t>1</a:t>
            </a:r>
            <a:r>
              <a:rPr lang="fr-CA" sz="1600" b="1" baseline="30000">
                <a:solidFill>
                  <a:srgbClr val="002060"/>
                </a:solidFill>
                <a:latin typeface="Arial" panose="020B0604020202020204" pitchFamily="34" charset="0"/>
                <a:cs typeface="Arial" panose="020B0604020202020204" pitchFamily="34" charset="0"/>
              </a:rPr>
              <a:t>er</a:t>
            </a:r>
            <a:r>
              <a:rPr lang="fr-CA" sz="1600" b="1">
                <a:solidFill>
                  <a:srgbClr val="002060"/>
                </a:solidFill>
                <a:latin typeface="Arial" panose="020B0604020202020204" pitchFamily="34" charset="0"/>
                <a:cs typeface="Arial" panose="020B0604020202020204" pitchFamily="34" charset="0"/>
              </a:rPr>
              <a:t> avril 2027</a:t>
            </a:r>
          </a:p>
        </p:txBody>
      </p:sp>
      <p:sp>
        <p:nvSpPr>
          <p:cNvPr id="178" name="Rectangle 177">
            <a:extLst>
              <a:ext uri="{FF2B5EF4-FFF2-40B4-BE49-F238E27FC236}">
                <a16:creationId xmlns:a16="http://schemas.microsoft.com/office/drawing/2014/main" id="{1C3FA591-19FD-43B7-961C-D9A6E6D0061F}"/>
              </a:ext>
            </a:extLst>
          </p:cNvPr>
          <p:cNvSpPr/>
          <p:nvPr>
            <p:custDataLst>
              <p:tags r:id="rId8"/>
            </p:custDataLst>
          </p:nvPr>
        </p:nvSpPr>
        <p:spPr>
          <a:xfrm flipH="1">
            <a:off x="10298689" y="2992034"/>
            <a:ext cx="1565159" cy="3868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fr-CA" sz="1600" b="1">
                <a:solidFill>
                  <a:srgbClr val="002060"/>
                </a:solidFill>
                <a:latin typeface="Arial" panose="020B0604020202020204" pitchFamily="34" charset="0"/>
                <a:cs typeface="Arial" panose="020B0604020202020204" pitchFamily="34" charset="0"/>
              </a:rPr>
              <a:t>2028-2033</a:t>
            </a:r>
          </a:p>
        </p:txBody>
      </p:sp>
      <p:sp>
        <p:nvSpPr>
          <p:cNvPr id="179" name="Rectangle 178">
            <a:extLst>
              <a:ext uri="{FF2B5EF4-FFF2-40B4-BE49-F238E27FC236}">
                <a16:creationId xmlns:a16="http://schemas.microsoft.com/office/drawing/2014/main" id="{1485E7C5-041E-4EF8-8914-AF2837ECF595}"/>
              </a:ext>
            </a:extLst>
          </p:cNvPr>
          <p:cNvSpPr/>
          <p:nvPr>
            <p:custDataLst>
              <p:tags r:id="rId9"/>
            </p:custDataLst>
          </p:nvPr>
        </p:nvSpPr>
        <p:spPr>
          <a:xfrm>
            <a:off x="2091749" y="4351164"/>
            <a:ext cx="1536418" cy="7749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buFont typeface="Arial" panose="020B0604020202020204" pitchFamily="34" charset="0"/>
              <a:buChar char="•"/>
            </a:pPr>
            <a:r>
              <a:rPr lang="fr-CA" sz="1000" b="1">
                <a:solidFill>
                  <a:srgbClr val="002060"/>
                </a:solidFill>
                <a:latin typeface="Lato Light" panose="020F0502020204030203" pitchFamily="34" charset="0"/>
                <a:ea typeface="Lato Light" panose="020F0502020204030203" pitchFamily="34" charset="0"/>
                <a:cs typeface="Lato Light" panose="020F0502020204030203" pitchFamily="34" charset="0"/>
              </a:rPr>
              <a:t>Urgences</a:t>
            </a:r>
          </a:p>
          <a:p>
            <a:pPr marL="176213" indent="-176213">
              <a:buFont typeface="Arial" panose="020B0604020202020204" pitchFamily="34" charset="0"/>
              <a:buChar char="•"/>
            </a:pPr>
            <a:r>
              <a:rPr lang="fr-CA" sz="1000" b="1">
                <a:solidFill>
                  <a:srgbClr val="002060"/>
                </a:solidFill>
                <a:latin typeface="Lato Light" panose="020F0502020204030203" pitchFamily="34" charset="0"/>
                <a:ea typeface="Lato Light" panose="020F0502020204030203" pitchFamily="34" charset="0"/>
                <a:cs typeface="Lato Light" panose="020F0502020204030203" pitchFamily="34" charset="0"/>
              </a:rPr>
              <a:t>Unités de médecine </a:t>
            </a:r>
          </a:p>
          <a:p>
            <a:pPr marL="176213" indent="-176213">
              <a:buFont typeface="Arial" panose="020B0604020202020204" pitchFamily="34" charset="0"/>
              <a:buChar char="•"/>
            </a:pPr>
            <a:r>
              <a:rPr lang="fr-CA" sz="1000" b="1">
                <a:solidFill>
                  <a:srgbClr val="002060"/>
                </a:solidFill>
                <a:latin typeface="Lato Light" panose="020F0502020204030203" pitchFamily="34" charset="0"/>
                <a:ea typeface="Lato Light" panose="020F0502020204030203" pitchFamily="34" charset="0"/>
                <a:cs typeface="Lato Light" panose="020F0502020204030203" pitchFamily="34" charset="0"/>
              </a:rPr>
              <a:t>Dialyse </a:t>
            </a:r>
          </a:p>
        </p:txBody>
      </p:sp>
      <p:sp>
        <p:nvSpPr>
          <p:cNvPr id="180" name="Rectangle 179">
            <a:extLst>
              <a:ext uri="{FF2B5EF4-FFF2-40B4-BE49-F238E27FC236}">
                <a16:creationId xmlns:a16="http://schemas.microsoft.com/office/drawing/2014/main" id="{671684D0-E325-4788-8C8E-9DFECC799E1E}"/>
              </a:ext>
            </a:extLst>
          </p:cNvPr>
          <p:cNvSpPr/>
          <p:nvPr>
            <p:custDataLst>
              <p:tags r:id="rId10"/>
            </p:custDataLst>
          </p:nvPr>
        </p:nvSpPr>
        <p:spPr>
          <a:xfrm>
            <a:off x="3394165" y="4362887"/>
            <a:ext cx="1305869" cy="7749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buFont typeface="Arial" panose="020B0604020202020204" pitchFamily="34" charset="0"/>
              <a:buChar char="•"/>
            </a:pPr>
            <a:r>
              <a:rPr lang="fr-CA" sz="1000" b="1">
                <a:solidFill>
                  <a:srgbClr val="002060"/>
                </a:solidFill>
                <a:latin typeface="Lato Light" panose="020F0502020204030203" pitchFamily="34" charset="0"/>
                <a:ea typeface="Lato Light" panose="020F0502020204030203" pitchFamily="34" charset="0"/>
                <a:cs typeface="Lato Light" panose="020F0502020204030203" pitchFamily="34" charset="0"/>
              </a:rPr>
              <a:t>Néonatologie </a:t>
            </a:r>
          </a:p>
          <a:p>
            <a:pPr marL="176213" indent="-176213">
              <a:buFont typeface="Arial" panose="020B0604020202020204" pitchFamily="34" charset="0"/>
              <a:buChar char="•"/>
            </a:pPr>
            <a:r>
              <a:rPr lang="fr-CA" sz="1000" b="1">
                <a:solidFill>
                  <a:srgbClr val="002060"/>
                </a:solidFill>
                <a:latin typeface="Lato Light" panose="020F0502020204030203" pitchFamily="34" charset="0"/>
                <a:ea typeface="Lato Light" panose="020F0502020204030203" pitchFamily="34" charset="0"/>
                <a:cs typeface="Lato Light" panose="020F0502020204030203" pitchFamily="34" charset="0"/>
              </a:rPr>
              <a:t>Services nationaux</a:t>
            </a:r>
          </a:p>
        </p:txBody>
      </p:sp>
      <p:sp>
        <p:nvSpPr>
          <p:cNvPr id="194" name="Rectangle 4">
            <a:extLst>
              <a:ext uri="{FF2B5EF4-FFF2-40B4-BE49-F238E27FC236}">
                <a16:creationId xmlns:a16="http://schemas.microsoft.com/office/drawing/2014/main" id="{AA9B8F28-A791-4059-856F-634439C24E62}"/>
              </a:ext>
            </a:extLst>
          </p:cNvPr>
          <p:cNvSpPr/>
          <p:nvPr>
            <p:custDataLst>
              <p:tags r:id="rId11"/>
            </p:custDataLst>
          </p:nvPr>
        </p:nvSpPr>
        <p:spPr>
          <a:xfrm flipH="1">
            <a:off x="6384349" y="2516807"/>
            <a:ext cx="2470806" cy="805477"/>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69565"/>
              <a:gd name="connsiteY0" fmla="*/ 390525 h 781050"/>
              <a:gd name="connsiteX1" fmla="*/ 775815 w 1569565"/>
              <a:gd name="connsiteY1" fmla="*/ 0 h 781050"/>
              <a:gd name="connsiteX2" fmla="*/ 1569565 w 1569565"/>
              <a:gd name="connsiteY2" fmla="*/ 387350 h 781050"/>
              <a:gd name="connsiteX3" fmla="*/ 781844 w 1569565"/>
              <a:gd name="connsiteY3" fmla="*/ 781050 h 781050"/>
              <a:gd name="connsiteX4" fmla="*/ 0 w 1569565"/>
              <a:gd name="connsiteY4" fmla="*/ 390525 h 781050"/>
              <a:gd name="connsiteX0" fmla="*/ 0 w 1574328"/>
              <a:gd name="connsiteY0" fmla="*/ 390525 h 781050"/>
              <a:gd name="connsiteX1" fmla="*/ 780578 w 1574328"/>
              <a:gd name="connsiteY1" fmla="*/ 0 h 781050"/>
              <a:gd name="connsiteX2" fmla="*/ 1574328 w 1574328"/>
              <a:gd name="connsiteY2" fmla="*/ 387350 h 781050"/>
              <a:gd name="connsiteX3" fmla="*/ 786607 w 1574328"/>
              <a:gd name="connsiteY3" fmla="*/ 781050 h 781050"/>
              <a:gd name="connsiteX4" fmla="*/ 0 w 1574328"/>
              <a:gd name="connsiteY4" fmla="*/ 390525 h 781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4328" h="781050">
                <a:moveTo>
                  <a:pt x="0" y="390525"/>
                </a:moveTo>
                <a:lnTo>
                  <a:pt x="780578" y="0"/>
                </a:lnTo>
                <a:lnTo>
                  <a:pt x="1574328" y="387350"/>
                </a:lnTo>
                <a:lnTo>
                  <a:pt x="786607" y="781050"/>
                </a:lnTo>
                <a:lnTo>
                  <a:pt x="0" y="390525"/>
                </a:lnTo>
                <a:close/>
              </a:path>
            </a:pathLst>
          </a:custGeom>
          <a:solidFill>
            <a:schemeClr val="accent3">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b="1">
              <a:solidFill>
                <a:schemeClr val="bg1"/>
              </a:solidFill>
              <a:effectLst>
                <a:outerShdw blurRad="38100" dist="38100" dir="2700000" algn="tl">
                  <a:srgbClr val="000000">
                    <a:alpha val="43137"/>
                  </a:srgbClr>
                </a:outerShdw>
                <a:reflection blurRad="6350" stA="60000" endA="900" endPos="58000" dir="5400000" sy="-100000" algn="bl" rotWithShape="0"/>
              </a:effectLst>
              <a:latin typeface="Arial" panose="020B0604020202020204" pitchFamily="34" charset="0"/>
              <a:cs typeface="Arial" panose="020B0604020202020204" pitchFamily="34" charset="0"/>
            </a:endParaRPr>
          </a:p>
        </p:txBody>
      </p:sp>
      <p:sp>
        <p:nvSpPr>
          <p:cNvPr id="193" name="Google Shape;7526;p113">
            <a:extLst>
              <a:ext uri="{FF2B5EF4-FFF2-40B4-BE49-F238E27FC236}">
                <a16:creationId xmlns:a16="http://schemas.microsoft.com/office/drawing/2014/main" id="{1EEFEAAA-CADF-4336-8876-18626A9EF338}"/>
              </a:ext>
            </a:extLst>
          </p:cNvPr>
          <p:cNvSpPr/>
          <p:nvPr>
            <p:custDataLst>
              <p:tags r:id="rId12"/>
            </p:custDataLst>
          </p:nvPr>
        </p:nvSpPr>
        <p:spPr>
          <a:xfrm>
            <a:off x="7163716" y="2924567"/>
            <a:ext cx="163281" cy="164556"/>
          </a:xfrm>
          <a:custGeom>
            <a:avLst/>
            <a:gdLst/>
            <a:ahLst/>
            <a:cxnLst/>
            <a:rect l="l" t="t" r="r" b="b"/>
            <a:pathLst>
              <a:path w="205318" h="204232" extrusionOk="0">
                <a:moveTo>
                  <a:pt x="128116" y="0"/>
                </a:moveTo>
                <a:lnTo>
                  <a:pt x="6783" y="0"/>
                </a:lnTo>
                <a:cubicBezTo>
                  <a:pt x="3015" y="0"/>
                  <a:pt x="0" y="3015"/>
                  <a:pt x="0" y="6783"/>
                </a:cubicBezTo>
                <a:lnTo>
                  <a:pt x="0" y="38058"/>
                </a:lnTo>
                <a:cubicBezTo>
                  <a:pt x="0" y="39189"/>
                  <a:pt x="754" y="39942"/>
                  <a:pt x="1884" y="39942"/>
                </a:cubicBezTo>
                <a:lnTo>
                  <a:pt x="9797" y="39942"/>
                </a:lnTo>
                <a:lnTo>
                  <a:pt x="9797" y="194436"/>
                </a:lnTo>
                <a:cubicBezTo>
                  <a:pt x="9797" y="198204"/>
                  <a:pt x="12812" y="200842"/>
                  <a:pt x="16203" y="200842"/>
                </a:cubicBezTo>
                <a:lnTo>
                  <a:pt x="118319" y="200842"/>
                </a:lnTo>
                <a:cubicBezTo>
                  <a:pt x="122088" y="200842"/>
                  <a:pt x="124725" y="197827"/>
                  <a:pt x="124725" y="194436"/>
                </a:cubicBezTo>
                <a:lnTo>
                  <a:pt x="124725" y="39942"/>
                </a:lnTo>
                <a:lnTo>
                  <a:pt x="132638" y="39942"/>
                </a:lnTo>
                <a:cubicBezTo>
                  <a:pt x="133769" y="39942"/>
                  <a:pt x="134522" y="39189"/>
                  <a:pt x="134522" y="38058"/>
                </a:cubicBezTo>
                <a:lnTo>
                  <a:pt x="134522" y="6783"/>
                </a:lnTo>
                <a:cubicBezTo>
                  <a:pt x="134899" y="3015"/>
                  <a:pt x="131885" y="0"/>
                  <a:pt x="128116" y="0"/>
                </a:cubicBezTo>
                <a:close/>
                <a:moveTo>
                  <a:pt x="13565" y="62551"/>
                </a:moveTo>
                <a:lnTo>
                  <a:pt x="97971" y="62551"/>
                </a:lnTo>
                <a:lnTo>
                  <a:pt x="97971" y="158262"/>
                </a:lnTo>
                <a:lnTo>
                  <a:pt x="13565" y="158262"/>
                </a:lnTo>
                <a:close/>
                <a:moveTo>
                  <a:pt x="121334" y="194436"/>
                </a:moveTo>
                <a:cubicBezTo>
                  <a:pt x="121334" y="195943"/>
                  <a:pt x="120203" y="197073"/>
                  <a:pt x="118696" y="197073"/>
                </a:cubicBezTo>
                <a:lnTo>
                  <a:pt x="16580" y="197073"/>
                </a:lnTo>
                <a:cubicBezTo>
                  <a:pt x="15073" y="197073"/>
                  <a:pt x="13942" y="195943"/>
                  <a:pt x="13942" y="194436"/>
                </a:cubicBezTo>
                <a:lnTo>
                  <a:pt x="13942" y="162030"/>
                </a:lnTo>
                <a:lnTo>
                  <a:pt x="100232" y="162030"/>
                </a:lnTo>
                <a:cubicBezTo>
                  <a:pt x="101363" y="162030"/>
                  <a:pt x="102117" y="161276"/>
                  <a:pt x="102117" y="160146"/>
                </a:cubicBezTo>
                <a:lnTo>
                  <a:pt x="102117" y="60667"/>
                </a:lnTo>
                <a:cubicBezTo>
                  <a:pt x="102117" y="59537"/>
                  <a:pt x="101363" y="58783"/>
                  <a:pt x="100232" y="58783"/>
                </a:cubicBezTo>
                <a:lnTo>
                  <a:pt x="13565" y="58783"/>
                </a:lnTo>
                <a:lnTo>
                  <a:pt x="13565" y="39942"/>
                </a:lnTo>
                <a:lnTo>
                  <a:pt x="121334" y="39942"/>
                </a:lnTo>
                <a:close/>
                <a:moveTo>
                  <a:pt x="131131" y="36174"/>
                </a:moveTo>
                <a:lnTo>
                  <a:pt x="3768" y="36174"/>
                </a:lnTo>
                <a:lnTo>
                  <a:pt x="3768" y="6783"/>
                </a:lnTo>
                <a:cubicBezTo>
                  <a:pt x="3768" y="5275"/>
                  <a:pt x="5275" y="3768"/>
                  <a:pt x="6783" y="3768"/>
                </a:cubicBezTo>
                <a:lnTo>
                  <a:pt x="128116" y="3768"/>
                </a:lnTo>
                <a:cubicBezTo>
                  <a:pt x="129624" y="3768"/>
                  <a:pt x="131131" y="5275"/>
                  <a:pt x="131131" y="6783"/>
                </a:cubicBezTo>
                <a:close/>
                <a:moveTo>
                  <a:pt x="70087" y="90058"/>
                </a:moveTo>
                <a:cubicBezTo>
                  <a:pt x="70087" y="91189"/>
                  <a:pt x="69334" y="91943"/>
                  <a:pt x="68203" y="91943"/>
                </a:cubicBezTo>
                <a:lnTo>
                  <a:pt x="32029" y="91943"/>
                </a:lnTo>
                <a:cubicBezTo>
                  <a:pt x="30899" y="91943"/>
                  <a:pt x="30145" y="91189"/>
                  <a:pt x="30145" y="90058"/>
                </a:cubicBezTo>
                <a:cubicBezTo>
                  <a:pt x="30145" y="88928"/>
                  <a:pt x="30899" y="88174"/>
                  <a:pt x="32029" y="88174"/>
                </a:cubicBezTo>
                <a:lnTo>
                  <a:pt x="68203" y="88174"/>
                </a:lnTo>
                <a:cubicBezTo>
                  <a:pt x="69334" y="88174"/>
                  <a:pt x="70087" y="88928"/>
                  <a:pt x="70087" y="90058"/>
                </a:cubicBezTo>
                <a:close/>
                <a:moveTo>
                  <a:pt x="70087" y="110783"/>
                </a:moveTo>
                <a:cubicBezTo>
                  <a:pt x="70087" y="111914"/>
                  <a:pt x="69334" y="112667"/>
                  <a:pt x="68203" y="112667"/>
                </a:cubicBezTo>
                <a:lnTo>
                  <a:pt x="32029" y="112667"/>
                </a:lnTo>
                <a:cubicBezTo>
                  <a:pt x="30899" y="112667"/>
                  <a:pt x="30145" y="111914"/>
                  <a:pt x="30145" y="110783"/>
                </a:cubicBezTo>
                <a:cubicBezTo>
                  <a:pt x="30145" y="109653"/>
                  <a:pt x="30899" y="108899"/>
                  <a:pt x="32029" y="108899"/>
                </a:cubicBezTo>
                <a:lnTo>
                  <a:pt x="68203" y="108899"/>
                </a:lnTo>
                <a:cubicBezTo>
                  <a:pt x="69334" y="108899"/>
                  <a:pt x="70087" y="109653"/>
                  <a:pt x="70087" y="110783"/>
                </a:cubicBezTo>
                <a:close/>
                <a:moveTo>
                  <a:pt x="70087" y="131131"/>
                </a:moveTo>
                <a:cubicBezTo>
                  <a:pt x="70087" y="132262"/>
                  <a:pt x="69334" y="133015"/>
                  <a:pt x="68203" y="133015"/>
                </a:cubicBezTo>
                <a:lnTo>
                  <a:pt x="32029" y="133015"/>
                </a:lnTo>
                <a:cubicBezTo>
                  <a:pt x="30899" y="133015"/>
                  <a:pt x="30145" y="132262"/>
                  <a:pt x="30145" y="131131"/>
                </a:cubicBezTo>
                <a:cubicBezTo>
                  <a:pt x="30145" y="130001"/>
                  <a:pt x="30899" y="129247"/>
                  <a:pt x="32029" y="129247"/>
                </a:cubicBezTo>
                <a:lnTo>
                  <a:pt x="68203" y="129247"/>
                </a:lnTo>
                <a:cubicBezTo>
                  <a:pt x="69334" y="129624"/>
                  <a:pt x="70087" y="130378"/>
                  <a:pt x="70087" y="131131"/>
                </a:cubicBezTo>
                <a:close/>
                <a:moveTo>
                  <a:pt x="167305" y="134146"/>
                </a:moveTo>
                <a:cubicBezTo>
                  <a:pt x="182754" y="134146"/>
                  <a:pt x="195189" y="121711"/>
                  <a:pt x="195566" y="106261"/>
                </a:cubicBezTo>
                <a:cubicBezTo>
                  <a:pt x="195566" y="90812"/>
                  <a:pt x="183131" y="78377"/>
                  <a:pt x="167682" y="78000"/>
                </a:cubicBezTo>
                <a:cubicBezTo>
                  <a:pt x="152233" y="78000"/>
                  <a:pt x="139798" y="90435"/>
                  <a:pt x="139421" y="105885"/>
                </a:cubicBezTo>
                <a:cubicBezTo>
                  <a:pt x="139421" y="121334"/>
                  <a:pt x="151856" y="134146"/>
                  <a:pt x="167305" y="134146"/>
                </a:cubicBezTo>
                <a:close/>
                <a:moveTo>
                  <a:pt x="167305" y="81769"/>
                </a:moveTo>
                <a:cubicBezTo>
                  <a:pt x="180870" y="81769"/>
                  <a:pt x="191421" y="92696"/>
                  <a:pt x="191798" y="105885"/>
                </a:cubicBezTo>
                <a:cubicBezTo>
                  <a:pt x="191798" y="119450"/>
                  <a:pt x="180870" y="130001"/>
                  <a:pt x="167682" y="130378"/>
                </a:cubicBezTo>
                <a:cubicBezTo>
                  <a:pt x="154117" y="130378"/>
                  <a:pt x="143566" y="119450"/>
                  <a:pt x="143189" y="106261"/>
                </a:cubicBezTo>
                <a:cubicBezTo>
                  <a:pt x="142812" y="92696"/>
                  <a:pt x="153740" y="81769"/>
                  <a:pt x="167305" y="81769"/>
                </a:cubicBezTo>
                <a:close/>
                <a:moveTo>
                  <a:pt x="163914" y="94957"/>
                </a:moveTo>
                <a:cubicBezTo>
                  <a:pt x="163914" y="93827"/>
                  <a:pt x="165044" y="93073"/>
                  <a:pt x="165798" y="93073"/>
                </a:cubicBezTo>
                <a:cubicBezTo>
                  <a:pt x="172581" y="93450"/>
                  <a:pt x="177856" y="99479"/>
                  <a:pt x="177856" y="106261"/>
                </a:cubicBezTo>
                <a:cubicBezTo>
                  <a:pt x="177856" y="107392"/>
                  <a:pt x="177102" y="108145"/>
                  <a:pt x="175972" y="108145"/>
                </a:cubicBezTo>
                <a:cubicBezTo>
                  <a:pt x="174841" y="108145"/>
                  <a:pt x="174088" y="107392"/>
                  <a:pt x="174088" y="106261"/>
                </a:cubicBezTo>
                <a:cubicBezTo>
                  <a:pt x="174088" y="101363"/>
                  <a:pt x="170320" y="97218"/>
                  <a:pt x="165421" y="96841"/>
                </a:cubicBezTo>
                <a:cubicBezTo>
                  <a:pt x="164291" y="96841"/>
                  <a:pt x="163537" y="95711"/>
                  <a:pt x="163914" y="94957"/>
                </a:cubicBezTo>
                <a:close/>
                <a:moveTo>
                  <a:pt x="203479" y="154117"/>
                </a:moveTo>
                <a:lnTo>
                  <a:pt x="190668" y="140175"/>
                </a:lnTo>
                <a:cubicBezTo>
                  <a:pt x="188030" y="137160"/>
                  <a:pt x="183131" y="137160"/>
                  <a:pt x="180494" y="139798"/>
                </a:cubicBezTo>
                <a:lnTo>
                  <a:pt x="139044" y="177856"/>
                </a:lnTo>
                <a:cubicBezTo>
                  <a:pt x="137537" y="178986"/>
                  <a:pt x="136783" y="180870"/>
                  <a:pt x="136783" y="182754"/>
                </a:cubicBezTo>
                <a:cubicBezTo>
                  <a:pt x="136783" y="184638"/>
                  <a:pt x="137537" y="186523"/>
                  <a:pt x="138667" y="188030"/>
                </a:cubicBezTo>
                <a:lnTo>
                  <a:pt x="151479" y="201972"/>
                </a:lnTo>
                <a:cubicBezTo>
                  <a:pt x="152986" y="203479"/>
                  <a:pt x="154493" y="204233"/>
                  <a:pt x="156754" y="204233"/>
                </a:cubicBezTo>
                <a:lnTo>
                  <a:pt x="157131" y="204233"/>
                </a:lnTo>
                <a:cubicBezTo>
                  <a:pt x="159015" y="204233"/>
                  <a:pt x="160899" y="203479"/>
                  <a:pt x="162030" y="202349"/>
                </a:cubicBezTo>
                <a:lnTo>
                  <a:pt x="203479" y="164291"/>
                </a:lnTo>
                <a:cubicBezTo>
                  <a:pt x="205740" y="161653"/>
                  <a:pt x="206117" y="157131"/>
                  <a:pt x="203479" y="154117"/>
                </a:cubicBezTo>
                <a:close/>
                <a:moveTo>
                  <a:pt x="159015" y="199711"/>
                </a:moveTo>
                <a:cubicBezTo>
                  <a:pt x="157508" y="201218"/>
                  <a:pt x="155247" y="200842"/>
                  <a:pt x="154117" y="199711"/>
                </a:cubicBezTo>
                <a:lnTo>
                  <a:pt x="141305" y="185769"/>
                </a:lnTo>
                <a:cubicBezTo>
                  <a:pt x="140175" y="184262"/>
                  <a:pt x="140175" y="182001"/>
                  <a:pt x="141682" y="180870"/>
                </a:cubicBezTo>
                <a:lnTo>
                  <a:pt x="160899" y="163160"/>
                </a:lnTo>
                <a:lnTo>
                  <a:pt x="178610" y="182001"/>
                </a:lnTo>
                <a:close/>
                <a:moveTo>
                  <a:pt x="200465" y="161653"/>
                </a:moveTo>
                <a:lnTo>
                  <a:pt x="181247" y="179363"/>
                </a:lnTo>
                <a:lnTo>
                  <a:pt x="163537" y="160146"/>
                </a:lnTo>
                <a:lnTo>
                  <a:pt x="183131" y="142059"/>
                </a:lnTo>
                <a:cubicBezTo>
                  <a:pt x="184638" y="140552"/>
                  <a:pt x="186899" y="140928"/>
                  <a:pt x="188030" y="142059"/>
                </a:cubicBezTo>
                <a:lnTo>
                  <a:pt x="200842" y="156001"/>
                </a:lnTo>
                <a:cubicBezTo>
                  <a:pt x="201972" y="158262"/>
                  <a:pt x="201595" y="160523"/>
                  <a:pt x="200465" y="161653"/>
                </a:cubicBezTo>
                <a:close/>
              </a:path>
            </a:pathLst>
          </a:custGeom>
          <a:solidFill>
            <a:schemeClr val="accent5">
              <a:lumMod val="60000"/>
              <a:lumOff val="40000"/>
            </a:schemeClr>
          </a:solidFill>
          <a:ln w="127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pic>
        <p:nvPicPr>
          <p:cNvPr id="181" name="Image 180">
            <a:extLst>
              <a:ext uri="{FF2B5EF4-FFF2-40B4-BE49-F238E27FC236}">
                <a16:creationId xmlns:a16="http://schemas.microsoft.com/office/drawing/2014/main" id="{C1E84106-3955-4631-924F-A720415A20A5}"/>
              </a:ext>
            </a:extLst>
          </p:cNvPr>
          <p:cNvPicPr>
            <a:picLocks noChangeAspect="1"/>
          </p:cNvPicPr>
          <p:nvPr>
            <p:custDataLst>
              <p:tags r:id="rId13"/>
            </p:custDataLst>
          </p:nvPr>
        </p:nvPicPr>
        <p:blipFill>
          <a:blip r:embed="rId34">
            <a:biLevel thresh="75000"/>
          </a:blip>
          <a:stretch>
            <a:fillRect/>
          </a:stretch>
        </p:blipFill>
        <p:spPr>
          <a:xfrm>
            <a:off x="7399114" y="2886287"/>
            <a:ext cx="446864" cy="438788"/>
          </a:xfrm>
          <a:prstGeom prst="rect">
            <a:avLst/>
          </a:prstGeom>
        </p:spPr>
      </p:pic>
      <p:sp>
        <p:nvSpPr>
          <p:cNvPr id="195" name="Rectangle 4">
            <a:extLst>
              <a:ext uri="{FF2B5EF4-FFF2-40B4-BE49-F238E27FC236}">
                <a16:creationId xmlns:a16="http://schemas.microsoft.com/office/drawing/2014/main" id="{C45A4448-C61C-4070-855A-4CAEA21315A8}"/>
              </a:ext>
            </a:extLst>
          </p:cNvPr>
          <p:cNvSpPr/>
          <p:nvPr>
            <p:custDataLst>
              <p:tags r:id="rId14"/>
            </p:custDataLst>
          </p:nvPr>
        </p:nvSpPr>
        <p:spPr>
          <a:xfrm flipH="1">
            <a:off x="9605594" y="3798272"/>
            <a:ext cx="2470806" cy="805477"/>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69565"/>
              <a:gd name="connsiteY0" fmla="*/ 390525 h 781050"/>
              <a:gd name="connsiteX1" fmla="*/ 775815 w 1569565"/>
              <a:gd name="connsiteY1" fmla="*/ 0 h 781050"/>
              <a:gd name="connsiteX2" fmla="*/ 1569565 w 1569565"/>
              <a:gd name="connsiteY2" fmla="*/ 387350 h 781050"/>
              <a:gd name="connsiteX3" fmla="*/ 781844 w 1569565"/>
              <a:gd name="connsiteY3" fmla="*/ 781050 h 781050"/>
              <a:gd name="connsiteX4" fmla="*/ 0 w 1569565"/>
              <a:gd name="connsiteY4" fmla="*/ 390525 h 781050"/>
              <a:gd name="connsiteX0" fmla="*/ 0 w 1574328"/>
              <a:gd name="connsiteY0" fmla="*/ 390525 h 781050"/>
              <a:gd name="connsiteX1" fmla="*/ 780578 w 1574328"/>
              <a:gd name="connsiteY1" fmla="*/ 0 h 781050"/>
              <a:gd name="connsiteX2" fmla="*/ 1574328 w 1574328"/>
              <a:gd name="connsiteY2" fmla="*/ 387350 h 781050"/>
              <a:gd name="connsiteX3" fmla="*/ 786607 w 1574328"/>
              <a:gd name="connsiteY3" fmla="*/ 781050 h 781050"/>
              <a:gd name="connsiteX4" fmla="*/ 0 w 1574328"/>
              <a:gd name="connsiteY4" fmla="*/ 390525 h 781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4328" h="781050">
                <a:moveTo>
                  <a:pt x="0" y="390525"/>
                </a:moveTo>
                <a:lnTo>
                  <a:pt x="780578" y="0"/>
                </a:lnTo>
                <a:lnTo>
                  <a:pt x="1574328" y="387350"/>
                </a:lnTo>
                <a:lnTo>
                  <a:pt x="786607" y="781050"/>
                </a:lnTo>
                <a:lnTo>
                  <a:pt x="0" y="390525"/>
                </a:lnTo>
                <a:close/>
              </a:path>
            </a:pathLst>
          </a:custGeom>
          <a:solidFill>
            <a:schemeClr val="accent3">
              <a:alpha val="94000"/>
            </a:schemeClr>
          </a:solidFill>
          <a:ln>
            <a:noFill/>
          </a:ln>
          <a:effectLst>
            <a:outerShdw blurRad="50800" dist="50800" dir="5400000" algn="ctr" rotWithShape="0">
              <a:srgbClr val="000000">
                <a:alpha val="72000"/>
              </a:srgbClr>
            </a:outerShdw>
            <a:reflection stA="89000" endPos="57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b="1">
              <a:solidFill>
                <a:schemeClr val="bg1"/>
              </a:solidFill>
              <a:effectLst>
                <a:outerShdw blurRad="38100" dist="38100" dir="2700000" algn="tl">
                  <a:srgbClr val="000000">
                    <a:alpha val="43137"/>
                  </a:srgbClr>
                </a:outerShdw>
                <a:reflection blurRad="6350" stA="60000" endA="900" endPos="58000" dir="5400000" sy="-100000" algn="bl" rotWithShape="0"/>
              </a:effectLst>
              <a:latin typeface="Arial" panose="020B0604020202020204" pitchFamily="34" charset="0"/>
              <a:cs typeface="Arial" panose="020B0604020202020204" pitchFamily="34" charset="0"/>
            </a:endParaRPr>
          </a:p>
        </p:txBody>
      </p:sp>
      <p:sp>
        <p:nvSpPr>
          <p:cNvPr id="6" name="Flèche : droite 5">
            <a:extLst>
              <a:ext uri="{FF2B5EF4-FFF2-40B4-BE49-F238E27FC236}">
                <a16:creationId xmlns:a16="http://schemas.microsoft.com/office/drawing/2014/main" id="{474AA2F3-CEBA-476B-83BE-3880066B3713}"/>
              </a:ext>
            </a:extLst>
          </p:cNvPr>
          <p:cNvSpPr/>
          <p:nvPr>
            <p:custDataLst>
              <p:tags r:id="rId15"/>
            </p:custDataLst>
          </p:nvPr>
        </p:nvSpPr>
        <p:spPr>
          <a:xfrm rot="1051710">
            <a:off x="8589883" y="2834411"/>
            <a:ext cx="312687" cy="305160"/>
          </a:xfrm>
          <a:prstGeom prst="rightArrow">
            <a:avLst/>
          </a:prstGeom>
          <a:effectLst>
            <a:outerShdw blurRad="50800" dist="38100" dir="8100000" algn="tr"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96" name="Flèche : droite 195">
            <a:extLst>
              <a:ext uri="{FF2B5EF4-FFF2-40B4-BE49-F238E27FC236}">
                <a16:creationId xmlns:a16="http://schemas.microsoft.com/office/drawing/2014/main" id="{5D0EAE10-DE33-478D-9D2E-5E873D976B05}"/>
              </a:ext>
            </a:extLst>
          </p:cNvPr>
          <p:cNvSpPr/>
          <p:nvPr>
            <p:custDataLst>
              <p:tags r:id="rId16"/>
            </p:custDataLst>
          </p:nvPr>
        </p:nvSpPr>
        <p:spPr>
          <a:xfrm rot="1190807">
            <a:off x="9498892" y="3468314"/>
            <a:ext cx="1317637" cy="305160"/>
          </a:xfrm>
          <a:prstGeom prst="rightArrow">
            <a:avLst/>
          </a:prstGeom>
          <a:effectLst>
            <a:outerShdw blurRad="50800" dist="38100" dir="8100000" algn="tr"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000" b="1"/>
              <a:t>Trajectoire-usagers</a:t>
            </a:r>
          </a:p>
        </p:txBody>
      </p:sp>
      <p:sp>
        <p:nvSpPr>
          <p:cNvPr id="197" name="Rectangle 196">
            <a:extLst>
              <a:ext uri="{FF2B5EF4-FFF2-40B4-BE49-F238E27FC236}">
                <a16:creationId xmlns:a16="http://schemas.microsoft.com/office/drawing/2014/main" id="{6BFADC63-AB72-44EF-B79D-C4C541B7D01C}"/>
              </a:ext>
            </a:extLst>
          </p:cNvPr>
          <p:cNvSpPr/>
          <p:nvPr>
            <p:custDataLst>
              <p:tags r:id="rId17"/>
            </p:custDataLst>
          </p:nvPr>
        </p:nvSpPr>
        <p:spPr>
          <a:xfrm>
            <a:off x="2153827" y="3467509"/>
            <a:ext cx="3207726" cy="7749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indent="-176213">
              <a:buFont typeface="Arial" panose="020B0604020202020204" pitchFamily="34" charset="0"/>
              <a:buChar char="•"/>
            </a:pP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Soutien à domicile </a:t>
            </a:r>
          </a:p>
          <a:p>
            <a:pPr marL="176213" indent="-176213">
              <a:buFont typeface="Arial" panose="020B0604020202020204" pitchFamily="34" charset="0"/>
              <a:buChar char="•"/>
            </a:pP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100 % des activités en électrophysiologie</a:t>
            </a:r>
          </a:p>
          <a:p>
            <a:pPr marL="176213" indent="-176213">
              <a:buFont typeface="Arial" panose="020B0604020202020204" pitchFamily="34" charset="0"/>
              <a:buChar char="•"/>
            </a:pP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100 % des activités en endoscopie</a:t>
            </a:r>
          </a:p>
          <a:p>
            <a:pPr marL="176213" indent="-176213">
              <a:buFont typeface="Arial" panose="020B0604020202020204" pitchFamily="34" charset="0"/>
              <a:buChar char="•"/>
            </a:pP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Services ambulatoires (1</a:t>
            </a:r>
            <a:r>
              <a:rPr lang="fr-CA" sz="1000" b="1" baseline="30000" dirty="0">
                <a:solidFill>
                  <a:srgbClr val="002060"/>
                </a:solidFill>
                <a:latin typeface="Lato Light" panose="020F0502020204030203" pitchFamily="34" charset="0"/>
                <a:ea typeface="Lato Light" panose="020F0502020204030203" pitchFamily="34" charset="0"/>
                <a:cs typeface="Lato Light" panose="020F0502020204030203" pitchFamily="34" charset="0"/>
              </a:rPr>
              <a:t>er</a:t>
            </a: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 avril 2026).</a:t>
            </a:r>
          </a:p>
        </p:txBody>
      </p:sp>
      <p:sp>
        <p:nvSpPr>
          <p:cNvPr id="7" name="ZoneTexte 6">
            <a:extLst>
              <a:ext uri="{FF2B5EF4-FFF2-40B4-BE49-F238E27FC236}">
                <a16:creationId xmlns:a16="http://schemas.microsoft.com/office/drawing/2014/main" id="{34E1F53C-18B3-473E-9C49-B1426BDBBB8A}"/>
              </a:ext>
            </a:extLst>
          </p:cNvPr>
          <p:cNvSpPr txBox="1"/>
          <p:nvPr>
            <p:custDataLst>
              <p:tags r:id="rId18"/>
            </p:custDataLst>
          </p:nvPr>
        </p:nvSpPr>
        <p:spPr>
          <a:xfrm rot="1077226">
            <a:off x="7429989" y="2640353"/>
            <a:ext cx="1310677" cy="307777"/>
          </a:xfrm>
          <a:prstGeom prst="rect">
            <a:avLst/>
          </a:prstGeom>
          <a:noFill/>
        </p:spPr>
        <p:txBody>
          <a:bodyPr wrap="square" rtlCol="0">
            <a:spAutoFit/>
          </a:bodyPr>
          <a:lstStyle/>
          <a:p>
            <a:r>
              <a:rPr lang="fr-CA" sz="1400" b="1">
                <a:solidFill>
                  <a:srgbClr val="000000"/>
                </a:solidFill>
              </a:rPr>
              <a:t>Préopératoire</a:t>
            </a:r>
          </a:p>
        </p:txBody>
      </p:sp>
      <p:sp>
        <p:nvSpPr>
          <p:cNvPr id="198" name="ZoneTexte 197">
            <a:extLst>
              <a:ext uri="{FF2B5EF4-FFF2-40B4-BE49-F238E27FC236}">
                <a16:creationId xmlns:a16="http://schemas.microsoft.com/office/drawing/2014/main" id="{FC303524-82A6-40CC-A0AD-50F79C45D502}"/>
              </a:ext>
            </a:extLst>
          </p:cNvPr>
          <p:cNvSpPr txBox="1"/>
          <p:nvPr>
            <p:custDataLst>
              <p:tags r:id="rId19"/>
            </p:custDataLst>
          </p:nvPr>
        </p:nvSpPr>
        <p:spPr>
          <a:xfrm rot="1077226">
            <a:off x="10651905" y="3894278"/>
            <a:ext cx="1310677" cy="307777"/>
          </a:xfrm>
          <a:prstGeom prst="rect">
            <a:avLst/>
          </a:prstGeom>
          <a:noFill/>
        </p:spPr>
        <p:txBody>
          <a:bodyPr wrap="square" rtlCol="0">
            <a:spAutoFit/>
          </a:bodyPr>
          <a:lstStyle/>
          <a:p>
            <a:r>
              <a:rPr lang="fr-CA" sz="1400" b="1">
                <a:solidFill>
                  <a:srgbClr val="000000"/>
                </a:solidFill>
              </a:rPr>
              <a:t>Postopératoire</a:t>
            </a:r>
          </a:p>
        </p:txBody>
      </p:sp>
      <p:pic>
        <p:nvPicPr>
          <p:cNvPr id="199" name="Image 198">
            <a:extLst>
              <a:ext uri="{FF2B5EF4-FFF2-40B4-BE49-F238E27FC236}">
                <a16:creationId xmlns:a16="http://schemas.microsoft.com/office/drawing/2014/main" id="{3A9793C0-5826-4A06-9A6E-72FF206EA633}"/>
              </a:ext>
            </a:extLst>
          </p:cNvPr>
          <p:cNvPicPr>
            <a:picLocks noChangeAspect="1"/>
          </p:cNvPicPr>
          <p:nvPr>
            <p:custDataLst>
              <p:tags r:id="rId20"/>
            </p:custDataLst>
          </p:nvPr>
        </p:nvPicPr>
        <p:blipFill>
          <a:blip r:embed="rId35" cstate="print">
            <a:extLst>
              <a:ext uri="{BEBA8EAE-BF5A-486C-A8C5-ECC9F3942E4B}">
                <a14:imgProps xmlns:a14="http://schemas.microsoft.com/office/drawing/2010/main">
                  <a14:imgLayer r:embed="rId36">
                    <a14:imgEffect>
                      <a14:saturation sat="0"/>
                    </a14:imgEffect>
                  </a14:imgLayer>
                </a14:imgProps>
              </a:ext>
              <a:ext uri="{28A0092B-C50C-407E-A947-70E740481C1C}">
                <a14:useLocalDpi xmlns:a14="http://schemas.microsoft.com/office/drawing/2010/main" val="0"/>
              </a:ext>
            </a:extLst>
          </a:blip>
          <a:stretch>
            <a:fillRect/>
          </a:stretch>
        </p:blipFill>
        <p:spPr>
          <a:xfrm>
            <a:off x="10666058" y="4211116"/>
            <a:ext cx="357136" cy="357136"/>
          </a:xfrm>
          <a:prstGeom prst="rect">
            <a:avLst/>
          </a:prstGeom>
        </p:spPr>
      </p:pic>
      <p:grpSp>
        <p:nvGrpSpPr>
          <p:cNvPr id="200" name="Group 1249">
            <a:extLst>
              <a:ext uri="{FF2B5EF4-FFF2-40B4-BE49-F238E27FC236}">
                <a16:creationId xmlns:a16="http://schemas.microsoft.com/office/drawing/2014/main" id="{D10CDFC8-A20E-443C-ABD5-D3C8238F5629}"/>
              </a:ext>
            </a:extLst>
          </p:cNvPr>
          <p:cNvGrpSpPr>
            <a:grpSpLocks/>
          </p:cNvGrpSpPr>
          <p:nvPr>
            <p:custDataLst>
              <p:tags r:id="rId21"/>
            </p:custDataLst>
          </p:nvPr>
        </p:nvGrpSpPr>
        <p:grpSpPr bwMode="auto">
          <a:xfrm>
            <a:off x="11118310" y="4157266"/>
            <a:ext cx="215122" cy="283295"/>
            <a:chOff x="2666" y="3532"/>
            <a:chExt cx="415" cy="588"/>
          </a:xfrm>
        </p:grpSpPr>
        <p:sp>
          <p:nvSpPr>
            <p:cNvPr id="201" name="Oval 565">
              <a:extLst>
                <a:ext uri="{FF2B5EF4-FFF2-40B4-BE49-F238E27FC236}">
                  <a16:creationId xmlns:a16="http://schemas.microsoft.com/office/drawing/2014/main" id="{D6D1CC10-1EC2-485A-9350-4A110F0E9066}"/>
                </a:ext>
              </a:extLst>
            </p:cNvPr>
            <p:cNvSpPr>
              <a:spLocks noChangeArrowheads="1"/>
            </p:cNvSpPr>
            <p:nvPr/>
          </p:nvSpPr>
          <p:spPr bwMode="gray">
            <a:xfrm>
              <a:off x="2868" y="3592"/>
              <a:ext cx="0" cy="528"/>
            </a:xfrm>
            <a:prstGeom prst="ellipse">
              <a:avLst/>
            </a:prstGeom>
            <a:solidFill>
              <a:schemeClr val="tx2"/>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202" name="Group 952">
              <a:extLst>
                <a:ext uri="{FF2B5EF4-FFF2-40B4-BE49-F238E27FC236}">
                  <a16:creationId xmlns:a16="http://schemas.microsoft.com/office/drawing/2014/main" id="{35EA1E6C-18D9-4DE8-8C81-6A0908C25722}"/>
                </a:ext>
              </a:extLst>
            </p:cNvPr>
            <p:cNvGrpSpPr>
              <a:grpSpLocks/>
            </p:cNvGrpSpPr>
            <p:nvPr/>
          </p:nvGrpSpPr>
          <p:grpSpPr bwMode="auto">
            <a:xfrm>
              <a:off x="2666" y="3532"/>
              <a:ext cx="415" cy="568"/>
              <a:chOff x="2742" y="3631"/>
              <a:chExt cx="308" cy="422"/>
            </a:xfrm>
          </p:grpSpPr>
          <p:sp>
            <p:nvSpPr>
              <p:cNvPr id="203" name="Freeform 944">
                <a:extLst>
                  <a:ext uri="{FF2B5EF4-FFF2-40B4-BE49-F238E27FC236}">
                    <a16:creationId xmlns:a16="http://schemas.microsoft.com/office/drawing/2014/main" id="{B47D69CB-807B-4899-9773-D61979C45B7F}"/>
                  </a:ext>
                </a:extLst>
              </p:cNvPr>
              <p:cNvSpPr>
                <a:spLocks/>
              </p:cNvSpPr>
              <p:nvPr/>
            </p:nvSpPr>
            <p:spPr bwMode="gray">
              <a:xfrm>
                <a:off x="2742" y="3722"/>
                <a:ext cx="308" cy="331"/>
              </a:xfrm>
              <a:custGeom>
                <a:avLst/>
                <a:gdLst>
                  <a:gd name="T0" fmla="*/ 0 w 618"/>
                  <a:gd name="T1" fmla="*/ 0 h 661"/>
                  <a:gd name="T2" fmla="*/ 0 w 618"/>
                  <a:gd name="T3" fmla="*/ 0 h 661"/>
                  <a:gd name="T4" fmla="*/ 0 w 618"/>
                  <a:gd name="T5" fmla="*/ 1 h 661"/>
                  <a:gd name="T6" fmla="*/ 0 w 618"/>
                  <a:gd name="T7" fmla="*/ 1 h 661"/>
                  <a:gd name="T8" fmla="*/ 0 w 618"/>
                  <a:gd name="T9" fmla="*/ 1 h 661"/>
                  <a:gd name="T10" fmla="*/ 0 w 618"/>
                  <a:gd name="T11" fmla="*/ 1 h 661"/>
                  <a:gd name="T12" fmla="*/ 0 w 618"/>
                  <a:gd name="T13" fmla="*/ 1 h 661"/>
                  <a:gd name="T14" fmla="*/ 0 w 618"/>
                  <a:gd name="T15" fmla="*/ 1 h 661"/>
                  <a:gd name="T16" fmla="*/ 0 w 618"/>
                  <a:gd name="T17" fmla="*/ 1 h 661"/>
                  <a:gd name="T18" fmla="*/ 0 w 618"/>
                  <a:gd name="T19" fmla="*/ 1 h 661"/>
                  <a:gd name="T20" fmla="*/ 0 w 618"/>
                  <a:gd name="T21" fmla="*/ 1 h 661"/>
                  <a:gd name="T22" fmla="*/ 0 w 618"/>
                  <a:gd name="T23" fmla="*/ 1 h 661"/>
                  <a:gd name="T24" fmla="*/ 0 w 618"/>
                  <a:gd name="T25" fmla="*/ 1 h 661"/>
                  <a:gd name="T26" fmla="*/ 0 w 618"/>
                  <a:gd name="T27" fmla="*/ 1 h 661"/>
                  <a:gd name="T28" fmla="*/ 0 w 618"/>
                  <a:gd name="T29" fmla="*/ 1 h 661"/>
                  <a:gd name="T30" fmla="*/ 0 w 618"/>
                  <a:gd name="T31" fmla="*/ 1 h 661"/>
                  <a:gd name="T32" fmla="*/ 0 w 618"/>
                  <a:gd name="T33" fmla="*/ 1 h 661"/>
                  <a:gd name="T34" fmla="*/ 0 w 618"/>
                  <a:gd name="T35" fmla="*/ 1 h 661"/>
                  <a:gd name="T36" fmla="*/ 0 w 618"/>
                  <a:gd name="T37" fmla="*/ 1 h 661"/>
                  <a:gd name="T38" fmla="*/ 0 w 618"/>
                  <a:gd name="T39" fmla="*/ 1 h 661"/>
                  <a:gd name="T40" fmla="*/ 0 w 618"/>
                  <a:gd name="T41" fmla="*/ 1 h 661"/>
                  <a:gd name="T42" fmla="*/ 0 w 618"/>
                  <a:gd name="T43" fmla="*/ 1 h 661"/>
                  <a:gd name="T44" fmla="*/ 0 w 618"/>
                  <a:gd name="T45" fmla="*/ 0 h 661"/>
                  <a:gd name="T46" fmla="*/ 0 w 618"/>
                  <a:gd name="T47" fmla="*/ 0 h 661"/>
                  <a:gd name="T48" fmla="*/ 0 w 618"/>
                  <a:gd name="T49" fmla="*/ 0 h 6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8" h="661">
                    <a:moveTo>
                      <a:pt x="29" y="0"/>
                    </a:moveTo>
                    <a:lnTo>
                      <a:pt x="1" y="0"/>
                    </a:lnTo>
                    <a:lnTo>
                      <a:pt x="15" y="23"/>
                    </a:lnTo>
                    <a:lnTo>
                      <a:pt x="23" y="38"/>
                    </a:lnTo>
                    <a:lnTo>
                      <a:pt x="42" y="79"/>
                    </a:lnTo>
                    <a:lnTo>
                      <a:pt x="63" y="143"/>
                    </a:lnTo>
                    <a:lnTo>
                      <a:pt x="83" y="222"/>
                    </a:lnTo>
                    <a:lnTo>
                      <a:pt x="95" y="315"/>
                    </a:lnTo>
                    <a:lnTo>
                      <a:pt x="91" y="419"/>
                    </a:lnTo>
                    <a:lnTo>
                      <a:pt x="67" y="527"/>
                    </a:lnTo>
                    <a:lnTo>
                      <a:pt x="15" y="637"/>
                    </a:lnTo>
                    <a:lnTo>
                      <a:pt x="0" y="661"/>
                    </a:lnTo>
                    <a:lnTo>
                      <a:pt x="618" y="661"/>
                    </a:lnTo>
                    <a:lnTo>
                      <a:pt x="602" y="637"/>
                    </a:lnTo>
                    <a:lnTo>
                      <a:pt x="550" y="527"/>
                    </a:lnTo>
                    <a:lnTo>
                      <a:pt x="526" y="419"/>
                    </a:lnTo>
                    <a:lnTo>
                      <a:pt x="522" y="315"/>
                    </a:lnTo>
                    <a:lnTo>
                      <a:pt x="534" y="222"/>
                    </a:lnTo>
                    <a:lnTo>
                      <a:pt x="553" y="143"/>
                    </a:lnTo>
                    <a:lnTo>
                      <a:pt x="575" y="79"/>
                    </a:lnTo>
                    <a:lnTo>
                      <a:pt x="594" y="38"/>
                    </a:lnTo>
                    <a:lnTo>
                      <a:pt x="602" y="23"/>
                    </a:lnTo>
                    <a:lnTo>
                      <a:pt x="615" y="0"/>
                    </a:lnTo>
                    <a:lnTo>
                      <a:pt x="588" y="0"/>
                    </a:lnTo>
                    <a:lnTo>
                      <a:pt x="29" y="0"/>
                    </a:lnTo>
                    <a:close/>
                  </a:path>
                </a:pathLst>
              </a:custGeom>
              <a:solidFill>
                <a:schemeClr val="bg1"/>
              </a:solidFill>
              <a:ln w="9525">
                <a:solidFill>
                  <a:srgbClr val="000000"/>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04" name="Freeform 945">
                <a:extLst>
                  <a:ext uri="{FF2B5EF4-FFF2-40B4-BE49-F238E27FC236}">
                    <a16:creationId xmlns:a16="http://schemas.microsoft.com/office/drawing/2014/main" id="{0A32F477-1C1F-4B75-AD65-80C1333C18AB}"/>
                  </a:ext>
                </a:extLst>
              </p:cNvPr>
              <p:cNvSpPr>
                <a:spLocks/>
              </p:cNvSpPr>
              <p:nvPr/>
            </p:nvSpPr>
            <p:spPr bwMode="gray">
              <a:xfrm>
                <a:off x="2769" y="3738"/>
                <a:ext cx="253" cy="299"/>
              </a:xfrm>
              <a:custGeom>
                <a:avLst/>
                <a:gdLst>
                  <a:gd name="T0" fmla="*/ 1 w 506"/>
                  <a:gd name="T1" fmla="*/ 1 h 598"/>
                  <a:gd name="T2" fmla="*/ 1 w 506"/>
                  <a:gd name="T3" fmla="*/ 1 h 598"/>
                  <a:gd name="T4" fmla="*/ 1 w 506"/>
                  <a:gd name="T5" fmla="*/ 1 h 598"/>
                  <a:gd name="T6" fmla="*/ 1 w 506"/>
                  <a:gd name="T7" fmla="*/ 1 h 598"/>
                  <a:gd name="T8" fmla="*/ 1 w 506"/>
                  <a:gd name="T9" fmla="*/ 1 h 598"/>
                  <a:gd name="T10" fmla="*/ 1 w 506"/>
                  <a:gd name="T11" fmla="*/ 1 h 598"/>
                  <a:gd name="T12" fmla="*/ 1 w 506"/>
                  <a:gd name="T13" fmla="*/ 1 h 598"/>
                  <a:gd name="T14" fmla="*/ 1 w 506"/>
                  <a:gd name="T15" fmla="*/ 1 h 598"/>
                  <a:gd name="T16" fmla="*/ 1 w 506"/>
                  <a:gd name="T17" fmla="*/ 1 h 598"/>
                  <a:gd name="T18" fmla="*/ 1 w 506"/>
                  <a:gd name="T19" fmla="*/ 1 h 598"/>
                  <a:gd name="T20" fmla="*/ 1 w 506"/>
                  <a:gd name="T21" fmla="*/ 1 h 598"/>
                  <a:gd name="T22" fmla="*/ 1 w 506"/>
                  <a:gd name="T23" fmla="*/ 1 h 598"/>
                  <a:gd name="T24" fmla="*/ 1 w 506"/>
                  <a:gd name="T25" fmla="*/ 1 h 598"/>
                  <a:gd name="T26" fmla="*/ 1 w 506"/>
                  <a:gd name="T27" fmla="*/ 1 h 598"/>
                  <a:gd name="T28" fmla="*/ 1 w 506"/>
                  <a:gd name="T29" fmla="*/ 1 h 598"/>
                  <a:gd name="T30" fmla="*/ 1 w 506"/>
                  <a:gd name="T31" fmla="*/ 1 h 598"/>
                  <a:gd name="T32" fmla="*/ 1 w 506"/>
                  <a:gd name="T33" fmla="*/ 1 h 598"/>
                  <a:gd name="T34" fmla="*/ 1 w 506"/>
                  <a:gd name="T35" fmla="*/ 1 h 598"/>
                  <a:gd name="T36" fmla="*/ 1 w 506"/>
                  <a:gd name="T37" fmla="*/ 1 h 598"/>
                  <a:gd name="T38" fmla="*/ 1 w 506"/>
                  <a:gd name="T39" fmla="*/ 1 h 598"/>
                  <a:gd name="T40" fmla="*/ 1 w 506"/>
                  <a:gd name="T41" fmla="*/ 1 h 598"/>
                  <a:gd name="T42" fmla="*/ 1 w 506"/>
                  <a:gd name="T43" fmla="*/ 1 h 598"/>
                  <a:gd name="T44" fmla="*/ 1 w 506"/>
                  <a:gd name="T45" fmla="*/ 1 h 598"/>
                  <a:gd name="T46" fmla="*/ 1 w 506"/>
                  <a:gd name="T47" fmla="*/ 1 h 598"/>
                  <a:gd name="T48" fmla="*/ 1 w 506"/>
                  <a:gd name="T49" fmla="*/ 0 h 598"/>
                  <a:gd name="T50" fmla="*/ 1 w 506"/>
                  <a:gd name="T51" fmla="*/ 0 h 598"/>
                  <a:gd name="T52" fmla="*/ 1 w 506"/>
                  <a:gd name="T53" fmla="*/ 0 h 598"/>
                  <a:gd name="T54" fmla="*/ 1 w 506"/>
                  <a:gd name="T55" fmla="*/ 0 h 598"/>
                  <a:gd name="T56" fmla="*/ 1 w 506"/>
                  <a:gd name="T57" fmla="*/ 0 h 598"/>
                  <a:gd name="T58" fmla="*/ 1 w 506"/>
                  <a:gd name="T59" fmla="*/ 0 h 598"/>
                  <a:gd name="T60" fmla="*/ 1 w 506"/>
                  <a:gd name="T61" fmla="*/ 0 h 598"/>
                  <a:gd name="T62" fmla="*/ 1 w 506"/>
                  <a:gd name="T63" fmla="*/ 0 h 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6" h="598">
                    <a:moveTo>
                      <a:pt x="506" y="0"/>
                    </a:moveTo>
                    <a:lnTo>
                      <a:pt x="497" y="22"/>
                    </a:lnTo>
                    <a:lnTo>
                      <a:pt x="486" y="49"/>
                    </a:lnTo>
                    <a:lnTo>
                      <a:pt x="474" y="83"/>
                    </a:lnTo>
                    <a:lnTo>
                      <a:pt x="462" y="122"/>
                    </a:lnTo>
                    <a:lnTo>
                      <a:pt x="451" y="166"/>
                    </a:lnTo>
                    <a:lnTo>
                      <a:pt x="443" y="212"/>
                    </a:lnTo>
                    <a:lnTo>
                      <a:pt x="437" y="262"/>
                    </a:lnTo>
                    <a:lnTo>
                      <a:pt x="435" y="317"/>
                    </a:lnTo>
                    <a:lnTo>
                      <a:pt x="436" y="350"/>
                    </a:lnTo>
                    <a:lnTo>
                      <a:pt x="438" y="385"/>
                    </a:lnTo>
                    <a:lnTo>
                      <a:pt x="443" y="419"/>
                    </a:lnTo>
                    <a:lnTo>
                      <a:pt x="451" y="455"/>
                    </a:lnTo>
                    <a:lnTo>
                      <a:pt x="460" y="491"/>
                    </a:lnTo>
                    <a:lnTo>
                      <a:pt x="473" y="526"/>
                    </a:lnTo>
                    <a:lnTo>
                      <a:pt x="488" y="562"/>
                    </a:lnTo>
                    <a:lnTo>
                      <a:pt x="506" y="598"/>
                    </a:lnTo>
                    <a:lnTo>
                      <a:pt x="494" y="598"/>
                    </a:lnTo>
                    <a:lnTo>
                      <a:pt x="473" y="598"/>
                    </a:lnTo>
                    <a:lnTo>
                      <a:pt x="446" y="598"/>
                    </a:lnTo>
                    <a:lnTo>
                      <a:pt x="414" y="598"/>
                    </a:lnTo>
                    <a:lnTo>
                      <a:pt x="377" y="598"/>
                    </a:lnTo>
                    <a:lnTo>
                      <a:pt x="338" y="598"/>
                    </a:lnTo>
                    <a:lnTo>
                      <a:pt x="297" y="598"/>
                    </a:lnTo>
                    <a:lnTo>
                      <a:pt x="254" y="598"/>
                    </a:lnTo>
                    <a:lnTo>
                      <a:pt x="210" y="598"/>
                    </a:lnTo>
                    <a:lnTo>
                      <a:pt x="169" y="598"/>
                    </a:lnTo>
                    <a:lnTo>
                      <a:pt x="129" y="598"/>
                    </a:lnTo>
                    <a:lnTo>
                      <a:pt x="93" y="598"/>
                    </a:lnTo>
                    <a:lnTo>
                      <a:pt x="60" y="598"/>
                    </a:lnTo>
                    <a:lnTo>
                      <a:pt x="34" y="598"/>
                    </a:lnTo>
                    <a:lnTo>
                      <a:pt x="13" y="598"/>
                    </a:lnTo>
                    <a:lnTo>
                      <a:pt x="0" y="598"/>
                    </a:lnTo>
                    <a:lnTo>
                      <a:pt x="19" y="562"/>
                    </a:lnTo>
                    <a:lnTo>
                      <a:pt x="34" y="526"/>
                    </a:lnTo>
                    <a:lnTo>
                      <a:pt x="46" y="491"/>
                    </a:lnTo>
                    <a:lnTo>
                      <a:pt x="57" y="455"/>
                    </a:lnTo>
                    <a:lnTo>
                      <a:pt x="64" y="419"/>
                    </a:lnTo>
                    <a:lnTo>
                      <a:pt x="69" y="385"/>
                    </a:lnTo>
                    <a:lnTo>
                      <a:pt x="72" y="350"/>
                    </a:lnTo>
                    <a:lnTo>
                      <a:pt x="73" y="317"/>
                    </a:lnTo>
                    <a:lnTo>
                      <a:pt x="71" y="262"/>
                    </a:lnTo>
                    <a:lnTo>
                      <a:pt x="65" y="212"/>
                    </a:lnTo>
                    <a:lnTo>
                      <a:pt x="56" y="166"/>
                    </a:lnTo>
                    <a:lnTo>
                      <a:pt x="45" y="122"/>
                    </a:lnTo>
                    <a:lnTo>
                      <a:pt x="34" y="83"/>
                    </a:lnTo>
                    <a:lnTo>
                      <a:pt x="21" y="49"/>
                    </a:lnTo>
                    <a:lnTo>
                      <a:pt x="10" y="22"/>
                    </a:lnTo>
                    <a:lnTo>
                      <a:pt x="0" y="0"/>
                    </a:lnTo>
                    <a:lnTo>
                      <a:pt x="13" y="0"/>
                    </a:lnTo>
                    <a:lnTo>
                      <a:pt x="33" y="0"/>
                    </a:lnTo>
                    <a:lnTo>
                      <a:pt x="60" y="0"/>
                    </a:lnTo>
                    <a:lnTo>
                      <a:pt x="93" y="0"/>
                    </a:lnTo>
                    <a:lnTo>
                      <a:pt x="128" y="0"/>
                    </a:lnTo>
                    <a:lnTo>
                      <a:pt x="169" y="0"/>
                    </a:lnTo>
                    <a:lnTo>
                      <a:pt x="210" y="0"/>
                    </a:lnTo>
                    <a:lnTo>
                      <a:pt x="254" y="0"/>
                    </a:lnTo>
                    <a:lnTo>
                      <a:pt x="297" y="0"/>
                    </a:lnTo>
                    <a:lnTo>
                      <a:pt x="338" y="0"/>
                    </a:lnTo>
                    <a:lnTo>
                      <a:pt x="378" y="0"/>
                    </a:lnTo>
                    <a:lnTo>
                      <a:pt x="414" y="0"/>
                    </a:lnTo>
                    <a:lnTo>
                      <a:pt x="446" y="0"/>
                    </a:lnTo>
                    <a:lnTo>
                      <a:pt x="474" y="0"/>
                    </a:lnTo>
                    <a:lnTo>
                      <a:pt x="494" y="0"/>
                    </a:lnTo>
                    <a:lnTo>
                      <a:pt x="506" y="0"/>
                    </a:lnTo>
                    <a:close/>
                  </a:path>
                </a:pathLst>
              </a:custGeom>
              <a:solidFill>
                <a:srgbClr val="ADC3C2"/>
              </a:solidFill>
              <a:ln w="9525">
                <a:solidFill>
                  <a:srgbClr val="000000"/>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05" name="Rectangle 1477">
                <a:extLst>
                  <a:ext uri="{FF2B5EF4-FFF2-40B4-BE49-F238E27FC236}">
                    <a16:creationId xmlns:a16="http://schemas.microsoft.com/office/drawing/2014/main" id="{68C27CDF-F6A6-47A1-803E-96A4704BA0DA}"/>
                  </a:ext>
                </a:extLst>
              </p:cNvPr>
              <p:cNvSpPr>
                <a:spLocks noChangeArrowheads="1"/>
              </p:cNvSpPr>
              <p:nvPr/>
            </p:nvSpPr>
            <p:spPr bwMode="gray">
              <a:xfrm>
                <a:off x="2774" y="4007"/>
                <a:ext cx="244" cy="7"/>
              </a:xfrm>
              <a:prstGeom prst="rect">
                <a:avLst/>
              </a:prstGeom>
              <a:solidFill>
                <a:schemeClr val="bg1"/>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206" name="Freeform 947">
                <a:extLst>
                  <a:ext uri="{FF2B5EF4-FFF2-40B4-BE49-F238E27FC236}">
                    <a16:creationId xmlns:a16="http://schemas.microsoft.com/office/drawing/2014/main" id="{A4B29E14-42C9-43E2-9F54-580D201081EB}"/>
                  </a:ext>
                </a:extLst>
              </p:cNvPr>
              <p:cNvSpPr>
                <a:spLocks/>
              </p:cNvSpPr>
              <p:nvPr/>
            </p:nvSpPr>
            <p:spPr bwMode="gray">
              <a:xfrm>
                <a:off x="2756" y="3730"/>
                <a:ext cx="279" cy="78"/>
              </a:xfrm>
              <a:custGeom>
                <a:avLst/>
                <a:gdLst>
                  <a:gd name="T0" fmla="*/ 0 w 559"/>
                  <a:gd name="T1" fmla="*/ 1 h 156"/>
                  <a:gd name="T2" fmla="*/ 0 w 559"/>
                  <a:gd name="T3" fmla="*/ 1 h 156"/>
                  <a:gd name="T4" fmla="*/ 0 w 559"/>
                  <a:gd name="T5" fmla="*/ 1 h 156"/>
                  <a:gd name="T6" fmla="*/ 0 w 559"/>
                  <a:gd name="T7" fmla="*/ 1 h 156"/>
                  <a:gd name="T8" fmla="*/ 0 w 559"/>
                  <a:gd name="T9" fmla="*/ 1 h 156"/>
                  <a:gd name="T10" fmla="*/ 0 w 559"/>
                  <a:gd name="T11" fmla="*/ 1 h 156"/>
                  <a:gd name="T12" fmla="*/ 0 w 559"/>
                  <a:gd name="T13" fmla="*/ 1 h 156"/>
                  <a:gd name="T14" fmla="*/ 0 w 559"/>
                  <a:gd name="T15" fmla="*/ 1 h 156"/>
                  <a:gd name="T16" fmla="*/ 0 w 559"/>
                  <a:gd name="T17" fmla="*/ 1 h 156"/>
                  <a:gd name="T18" fmla="*/ 0 w 559"/>
                  <a:gd name="T19" fmla="*/ 1 h 156"/>
                  <a:gd name="T20" fmla="*/ 0 w 559"/>
                  <a:gd name="T21" fmla="*/ 1 h 156"/>
                  <a:gd name="T22" fmla="*/ 0 w 559"/>
                  <a:gd name="T23" fmla="*/ 1 h 156"/>
                  <a:gd name="T24" fmla="*/ 0 w 559"/>
                  <a:gd name="T25" fmla="*/ 1 h 156"/>
                  <a:gd name="T26" fmla="*/ 0 w 559"/>
                  <a:gd name="T27" fmla="*/ 1 h 156"/>
                  <a:gd name="T28" fmla="*/ 0 w 559"/>
                  <a:gd name="T29" fmla="*/ 1 h 156"/>
                  <a:gd name="T30" fmla="*/ 0 w 559"/>
                  <a:gd name="T31" fmla="*/ 1 h 156"/>
                  <a:gd name="T32" fmla="*/ 0 w 559"/>
                  <a:gd name="T33" fmla="*/ 1 h 156"/>
                  <a:gd name="T34" fmla="*/ 0 w 559"/>
                  <a:gd name="T35" fmla="*/ 1 h 156"/>
                  <a:gd name="T36" fmla="*/ 0 w 559"/>
                  <a:gd name="T37" fmla="*/ 1 h 156"/>
                  <a:gd name="T38" fmla="*/ 0 w 559"/>
                  <a:gd name="T39" fmla="*/ 1 h 156"/>
                  <a:gd name="T40" fmla="*/ 0 w 559"/>
                  <a:gd name="T41" fmla="*/ 0 h 156"/>
                  <a:gd name="T42" fmla="*/ 0 w 559"/>
                  <a:gd name="T43" fmla="*/ 0 h 156"/>
                  <a:gd name="T44" fmla="*/ 0 w 559"/>
                  <a:gd name="T45" fmla="*/ 1 h 156"/>
                  <a:gd name="T46" fmla="*/ 0 w 559"/>
                  <a:gd name="T47" fmla="*/ 1 h 156"/>
                  <a:gd name="T48" fmla="*/ 0 w 559"/>
                  <a:gd name="T49" fmla="*/ 1 h 156"/>
                  <a:gd name="T50" fmla="*/ 0 w 559"/>
                  <a:gd name="T51" fmla="*/ 1 h 156"/>
                  <a:gd name="T52" fmla="*/ 0 w 559"/>
                  <a:gd name="T53" fmla="*/ 1 h 156"/>
                  <a:gd name="T54" fmla="*/ 0 w 559"/>
                  <a:gd name="T55" fmla="*/ 1 h 156"/>
                  <a:gd name="T56" fmla="*/ 0 w 559"/>
                  <a:gd name="T57" fmla="*/ 1 h 156"/>
                  <a:gd name="T58" fmla="*/ 0 w 559"/>
                  <a:gd name="T59" fmla="*/ 1 h 156"/>
                  <a:gd name="T60" fmla="*/ 0 w 559"/>
                  <a:gd name="T61" fmla="*/ 1 h 156"/>
                  <a:gd name="T62" fmla="*/ 0 w 559"/>
                  <a:gd name="T63" fmla="*/ 1 h 156"/>
                  <a:gd name="T64" fmla="*/ 0 w 559"/>
                  <a:gd name="T65" fmla="*/ 1 h 156"/>
                  <a:gd name="T66" fmla="*/ 0 w 559"/>
                  <a:gd name="T67" fmla="*/ 1 h 156"/>
                  <a:gd name="T68" fmla="*/ 0 w 559"/>
                  <a:gd name="T69" fmla="*/ 1 h 156"/>
                  <a:gd name="T70" fmla="*/ 0 w 559"/>
                  <a:gd name="T71" fmla="*/ 1 h 156"/>
                  <a:gd name="T72" fmla="*/ 0 w 559"/>
                  <a:gd name="T73" fmla="*/ 1 h 156"/>
                  <a:gd name="T74" fmla="*/ 0 w 559"/>
                  <a:gd name="T75" fmla="*/ 1 h 156"/>
                  <a:gd name="T76" fmla="*/ 0 w 559"/>
                  <a:gd name="T77" fmla="*/ 1 h 156"/>
                  <a:gd name="T78" fmla="*/ 0 w 559"/>
                  <a:gd name="T79" fmla="*/ 1 h 156"/>
                  <a:gd name="T80" fmla="*/ 0 w 559"/>
                  <a:gd name="T81" fmla="*/ 1 h 156"/>
                  <a:gd name="T82" fmla="*/ 0 w 559"/>
                  <a:gd name="T83" fmla="*/ 1 h 1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59" h="156">
                    <a:moveTo>
                      <a:pt x="280" y="156"/>
                    </a:moveTo>
                    <a:lnTo>
                      <a:pt x="301" y="156"/>
                    </a:lnTo>
                    <a:lnTo>
                      <a:pt x="320" y="154"/>
                    </a:lnTo>
                    <a:lnTo>
                      <a:pt x="340" y="152"/>
                    </a:lnTo>
                    <a:lnTo>
                      <a:pt x="359" y="148"/>
                    </a:lnTo>
                    <a:lnTo>
                      <a:pt x="378" y="144"/>
                    </a:lnTo>
                    <a:lnTo>
                      <a:pt x="396" y="139"/>
                    </a:lnTo>
                    <a:lnTo>
                      <a:pt x="414" y="132"/>
                    </a:lnTo>
                    <a:lnTo>
                      <a:pt x="431" y="125"/>
                    </a:lnTo>
                    <a:lnTo>
                      <a:pt x="447" y="118"/>
                    </a:lnTo>
                    <a:lnTo>
                      <a:pt x="462" y="109"/>
                    </a:lnTo>
                    <a:lnTo>
                      <a:pt x="477" y="100"/>
                    </a:lnTo>
                    <a:lnTo>
                      <a:pt x="491" y="91"/>
                    </a:lnTo>
                    <a:lnTo>
                      <a:pt x="503" y="79"/>
                    </a:lnTo>
                    <a:lnTo>
                      <a:pt x="516" y="69"/>
                    </a:lnTo>
                    <a:lnTo>
                      <a:pt x="527" y="57"/>
                    </a:lnTo>
                    <a:lnTo>
                      <a:pt x="537" y="45"/>
                    </a:lnTo>
                    <a:lnTo>
                      <a:pt x="546" y="25"/>
                    </a:lnTo>
                    <a:lnTo>
                      <a:pt x="553" y="11"/>
                    </a:lnTo>
                    <a:lnTo>
                      <a:pt x="558" y="3"/>
                    </a:lnTo>
                    <a:lnTo>
                      <a:pt x="559" y="0"/>
                    </a:lnTo>
                    <a:lnTo>
                      <a:pt x="0" y="0"/>
                    </a:lnTo>
                    <a:lnTo>
                      <a:pt x="1" y="2"/>
                    </a:lnTo>
                    <a:lnTo>
                      <a:pt x="6" y="9"/>
                    </a:lnTo>
                    <a:lnTo>
                      <a:pt x="11" y="21"/>
                    </a:lnTo>
                    <a:lnTo>
                      <a:pt x="18" y="36"/>
                    </a:lnTo>
                    <a:lnTo>
                      <a:pt x="27" y="49"/>
                    </a:lnTo>
                    <a:lnTo>
                      <a:pt x="39" y="62"/>
                    </a:lnTo>
                    <a:lnTo>
                      <a:pt x="51" y="74"/>
                    </a:lnTo>
                    <a:lnTo>
                      <a:pt x="63" y="85"/>
                    </a:lnTo>
                    <a:lnTo>
                      <a:pt x="77" y="96"/>
                    </a:lnTo>
                    <a:lnTo>
                      <a:pt x="92" y="106"/>
                    </a:lnTo>
                    <a:lnTo>
                      <a:pt x="108" y="115"/>
                    </a:lnTo>
                    <a:lnTo>
                      <a:pt x="124" y="123"/>
                    </a:lnTo>
                    <a:lnTo>
                      <a:pt x="142" y="131"/>
                    </a:lnTo>
                    <a:lnTo>
                      <a:pt x="160" y="137"/>
                    </a:lnTo>
                    <a:lnTo>
                      <a:pt x="178" y="142"/>
                    </a:lnTo>
                    <a:lnTo>
                      <a:pt x="198" y="147"/>
                    </a:lnTo>
                    <a:lnTo>
                      <a:pt x="218" y="152"/>
                    </a:lnTo>
                    <a:lnTo>
                      <a:pt x="238" y="154"/>
                    </a:lnTo>
                    <a:lnTo>
                      <a:pt x="259" y="156"/>
                    </a:lnTo>
                    <a:lnTo>
                      <a:pt x="280" y="156"/>
                    </a:lnTo>
                    <a:close/>
                  </a:path>
                </a:pathLst>
              </a:custGeom>
              <a:solidFill>
                <a:schemeClr val="bg1"/>
              </a:solidFill>
              <a:ln w="9525">
                <a:solidFill>
                  <a:srgbClr val="000000"/>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07" name="Freeform 948">
                <a:extLst>
                  <a:ext uri="{FF2B5EF4-FFF2-40B4-BE49-F238E27FC236}">
                    <a16:creationId xmlns:a16="http://schemas.microsoft.com/office/drawing/2014/main" id="{545D82E5-EA1E-4FB9-9C96-5AAAA24077E5}"/>
                  </a:ext>
                </a:extLst>
              </p:cNvPr>
              <p:cNvSpPr>
                <a:spLocks/>
              </p:cNvSpPr>
              <p:nvPr/>
            </p:nvSpPr>
            <p:spPr bwMode="gray">
              <a:xfrm>
                <a:off x="2880" y="3638"/>
                <a:ext cx="90" cy="139"/>
              </a:xfrm>
              <a:custGeom>
                <a:avLst/>
                <a:gdLst>
                  <a:gd name="T0" fmla="*/ 1 w 180"/>
                  <a:gd name="T1" fmla="*/ 1 h 278"/>
                  <a:gd name="T2" fmla="*/ 1 w 180"/>
                  <a:gd name="T3" fmla="*/ 0 h 278"/>
                  <a:gd name="T4" fmla="*/ 1 w 180"/>
                  <a:gd name="T5" fmla="*/ 1 h 278"/>
                  <a:gd name="T6" fmla="*/ 1 w 180"/>
                  <a:gd name="T7" fmla="*/ 1 h 278"/>
                  <a:gd name="T8" fmla="*/ 1 w 180"/>
                  <a:gd name="T9" fmla="*/ 1 h 278"/>
                  <a:gd name="T10" fmla="*/ 1 w 180"/>
                  <a:gd name="T11" fmla="*/ 1 h 278"/>
                  <a:gd name="T12" fmla="*/ 1 w 180"/>
                  <a:gd name="T13" fmla="*/ 1 h 278"/>
                  <a:gd name="T14" fmla="*/ 1 w 180"/>
                  <a:gd name="T15" fmla="*/ 1 h 278"/>
                  <a:gd name="T16" fmla="*/ 1 w 180"/>
                  <a:gd name="T17" fmla="*/ 1 h 278"/>
                  <a:gd name="T18" fmla="*/ 1 w 180"/>
                  <a:gd name="T19" fmla="*/ 1 h 278"/>
                  <a:gd name="T20" fmla="*/ 1 w 180"/>
                  <a:gd name="T21" fmla="*/ 1 h 278"/>
                  <a:gd name="T22" fmla="*/ 1 w 180"/>
                  <a:gd name="T23" fmla="*/ 1 h 278"/>
                  <a:gd name="T24" fmla="*/ 1 w 180"/>
                  <a:gd name="T25" fmla="*/ 1 h 278"/>
                  <a:gd name="T26" fmla="*/ 1 w 180"/>
                  <a:gd name="T27" fmla="*/ 1 h 278"/>
                  <a:gd name="T28" fmla="*/ 1 w 180"/>
                  <a:gd name="T29" fmla="*/ 1 h 278"/>
                  <a:gd name="T30" fmla="*/ 1 w 180"/>
                  <a:gd name="T31" fmla="*/ 1 h 278"/>
                  <a:gd name="T32" fmla="*/ 1 w 180"/>
                  <a:gd name="T33" fmla="*/ 1 h 278"/>
                  <a:gd name="T34" fmla="*/ 1 w 180"/>
                  <a:gd name="T35" fmla="*/ 1 h 278"/>
                  <a:gd name="T36" fmla="*/ 1 w 180"/>
                  <a:gd name="T37" fmla="*/ 1 h 278"/>
                  <a:gd name="T38" fmla="*/ 1 w 180"/>
                  <a:gd name="T39" fmla="*/ 1 h 278"/>
                  <a:gd name="T40" fmla="*/ 1 w 180"/>
                  <a:gd name="T41" fmla="*/ 1 h 278"/>
                  <a:gd name="T42" fmla="*/ 1 w 180"/>
                  <a:gd name="T43" fmla="*/ 1 h 278"/>
                  <a:gd name="T44" fmla="*/ 1 w 180"/>
                  <a:gd name="T45" fmla="*/ 1 h 278"/>
                  <a:gd name="T46" fmla="*/ 1 w 180"/>
                  <a:gd name="T47" fmla="*/ 1 h 278"/>
                  <a:gd name="T48" fmla="*/ 1 w 180"/>
                  <a:gd name="T49" fmla="*/ 1 h 278"/>
                  <a:gd name="T50" fmla="*/ 1 w 180"/>
                  <a:gd name="T51" fmla="*/ 1 h 278"/>
                  <a:gd name="T52" fmla="*/ 1 w 180"/>
                  <a:gd name="T53" fmla="*/ 1 h 278"/>
                  <a:gd name="T54" fmla="*/ 1 w 180"/>
                  <a:gd name="T55" fmla="*/ 1 h 278"/>
                  <a:gd name="T56" fmla="*/ 1 w 180"/>
                  <a:gd name="T57" fmla="*/ 1 h 278"/>
                  <a:gd name="T58" fmla="*/ 1 w 180"/>
                  <a:gd name="T59" fmla="*/ 1 h 278"/>
                  <a:gd name="T60" fmla="*/ 1 w 180"/>
                  <a:gd name="T61" fmla="*/ 1 h 278"/>
                  <a:gd name="T62" fmla="*/ 1 w 180"/>
                  <a:gd name="T63" fmla="*/ 1 h 278"/>
                  <a:gd name="T64" fmla="*/ 1 w 180"/>
                  <a:gd name="T65" fmla="*/ 1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0" h="278">
                    <a:moveTo>
                      <a:pt x="127" y="4"/>
                    </a:moveTo>
                    <a:lnTo>
                      <a:pt x="120" y="2"/>
                    </a:lnTo>
                    <a:lnTo>
                      <a:pt x="113" y="0"/>
                    </a:lnTo>
                    <a:lnTo>
                      <a:pt x="105" y="0"/>
                    </a:lnTo>
                    <a:lnTo>
                      <a:pt x="98" y="0"/>
                    </a:lnTo>
                    <a:lnTo>
                      <a:pt x="91" y="2"/>
                    </a:lnTo>
                    <a:lnTo>
                      <a:pt x="84" y="3"/>
                    </a:lnTo>
                    <a:lnTo>
                      <a:pt x="77" y="5"/>
                    </a:lnTo>
                    <a:lnTo>
                      <a:pt x="70" y="8"/>
                    </a:lnTo>
                    <a:lnTo>
                      <a:pt x="63" y="12"/>
                    </a:lnTo>
                    <a:lnTo>
                      <a:pt x="57" y="16"/>
                    </a:lnTo>
                    <a:lnTo>
                      <a:pt x="52" y="22"/>
                    </a:lnTo>
                    <a:lnTo>
                      <a:pt x="46" y="28"/>
                    </a:lnTo>
                    <a:lnTo>
                      <a:pt x="41" y="34"/>
                    </a:lnTo>
                    <a:lnTo>
                      <a:pt x="38" y="41"/>
                    </a:lnTo>
                    <a:lnTo>
                      <a:pt x="34" y="48"/>
                    </a:lnTo>
                    <a:lnTo>
                      <a:pt x="32" y="55"/>
                    </a:lnTo>
                    <a:lnTo>
                      <a:pt x="31" y="60"/>
                    </a:lnTo>
                    <a:lnTo>
                      <a:pt x="30" y="66"/>
                    </a:lnTo>
                    <a:lnTo>
                      <a:pt x="29" y="72"/>
                    </a:lnTo>
                    <a:lnTo>
                      <a:pt x="29" y="78"/>
                    </a:lnTo>
                    <a:lnTo>
                      <a:pt x="30" y="91"/>
                    </a:lnTo>
                    <a:lnTo>
                      <a:pt x="33" y="104"/>
                    </a:lnTo>
                    <a:lnTo>
                      <a:pt x="39" y="116"/>
                    </a:lnTo>
                    <a:lnTo>
                      <a:pt x="47" y="127"/>
                    </a:lnTo>
                    <a:lnTo>
                      <a:pt x="45" y="136"/>
                    </a:lnTo>
                    <a:lnTo>
                      <a:pt x="40" y="152"/>
                    </a:lnTo>
                    <a:lnTo>
                      <a:pt x="33" y="174"/>
                    </a:lnTo>
                    <a:lnTo>
                      <a:pt x="25" y="199"/>
                    </a:lnTo>
                    <a:lnTo>
                      <a:pt x="17" y="224"/>
                    </a:lnTo>
                    <a:lnTo>
                      <a:pt x="10" y="247"/>
                    </a:lnTo>
                    <a:lnTo>
                      <a:pt x="4" y="265"/>
                    </a:lnTo>
                    <a:lnTo>
                      <a:pt x="1" y="277"/>
                    </a:lnTo>
                    <a:lnTo>
                      <a:pt x="0" y="278"/>
                    </a:lnTo>
                    <a:lnTo>
                      <a:pt x="86" y="278"/>
                    </a:lnTo>
                    <a:lnTo>
                      <a:pt x="86" y="276"/>
                    </a:lnTo>
                    <a:lnTo>
                      <a:pt x="91" y="262"/>
                    </a:lnTo>
                    <a:lnTo>
                      <a:pt x="95" y="245"/>
                    </a:lnTo>
                    <a:lnTo>
                      <a:pt x="101" y="225"/>
                    </a:lnTo>
                    <a:lnTo>
                      <a:pt x="108" y="204"/>
                    </a:lnTo>
                    <a:lnTo>
                      <a:pt x="114" y="186"/>
                    </a:lnTo>
                    <a:lnTo>
                      <a:pt x="118" y="170"/>
                    </a:lnTo>
                    <a:lnTo>
                      <a:pt x="122" y="158"/>
                    </a:lnTo>
                    <a:lnTo>
                      <a:pt x="124" y="151"/>
                    </a:lnTo>
                    <a:lnTo>
                      <a:pt x="133" y="148"/>
                    </a:lnTo>
                    <a:lnTo>
                      <a:pt x="142" y="144"/>
                    </a:lnTo>
                    <a:lnTo>
                      <a:pt x="150" y="139"/>
                    </a:lnTo>
                    <a:lnTo>
                      <a:pt x="156" y="133"/>
                    </a:lnTo>
                    <a:lnTo>
                      <a:pt x="162" y="126"/>
                    </a:lnTo>
                    <a:lnTo>
                      <a:pt x="168" y="118"/>
                    </a:lnTo>
                    <a:lnTo>
                      <a:pt x="173" y="110"/>
                    </a:lnTo>
                    <a:lnTo>
                      <a:pt x="176" y="101"/>
                    </a:lnTo>
                    <a:lnTo>
                      <a:pt x="177" y="95"/>
                    </a:lnTo>
                    <a:lnTo>
                      <a:pt x="178" y="89"/>
                    </a:lnTo>
                    <a:lnTo>
                      <a:pt x="180" y="83"/>
                    </a:lnTo>
                    <a:lnTo>
                      <a:pt x="180" y="78"/>
                    </a:lnTo>
                    <a:lnTo>
                      <a:pt x="178" y="65"/>
                    </a:lnTo>
                    <a:lnTo>
                      <a:pt x="176" y="53"/>
                    </a:lnTo>
                    <a:lnTo>
                      <a:pt x="171" y="42"/>
                    </a:lnTo>
                    <a:lnTo>
                      <a:pt x="166" y="31"/>
                    </a:lnTo>
                    <a:lnTo>
                      <a:pt x="158" y="23"/>
                    </a:lnTo>
                    <a:lnTo>
                      <a:pt x="148" y="15"/>
                    </a:lnTo>
                    <a:lnTo>
                      <a:pt x="138" y="8"/>
                    </a:lnTo>
                    <a:lnTo>
                      <a:pt x="127" y="4"/>
                    </a:lnTo>
                    <a:close/>
                  </a:path>
                </a:pathLst>
              </a:custGeom>
              <a:solidFill>
                <a:srgbClr val="ADC3C2"/>
              </a:solidFill>
              <a:ln w="9525">
                <a:solidFill>
                  <a:srgbClr val="000000"/>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08" name="Freeform 949">
                <a:extLst>
                  <a:ext uri="{FF2B5EF4-FFF2-40B4-BE49-F238E27FC236}">
                    <a16:creationId xmlns:a16="http://schemas.microsoft.com/office/drawing/2014/main" id="{191FBDF7-41BB-4996-9C84-024142A8D08A}"/>
                  </a:ext>
                </a:extLst>
              </p:cNvPr>
              <p:cNvSpPr>
                <a:spLocks/>
              </p:cNvSpPr>
              <p:nvPr/>
            </p:nvSpPr>
            <p:spPr bwMode="gray">
              <a:xfrm>
                <a:off x="2878" y="3631"/>
                <a:ext cx="96" cy="147"/>
              </a:xfrm>
              <a:custGeom>
                <a:avLst/>
                <a:gdLst>
                  <a:gd name="T0" fmla="*/ 0 w 193"/>
                  <a:gd name="T1" fmla="*/ 1 h 293"/>
                  <a:gd name="T2" fmla="*/ 0 w 193"/>
                  <a:gd name="T3" fmla="*/ 0 h 293"/>
                  <a:gd name="T4" fmla="*/ 0 w 193"/>
                  <a:gd name="T5" fmla="*/ 1 h 293"/>
                  <a:gd name="T6" fmla="*/ 0 w 193"/>
                  <a:gd name="T7" fmla="*/ 1 h 293"/>
                  <a:gd name="T8" fmla="*/ 0 w 193"/>
                  <a:gd name="T9" fmla="*/ 1 h 293"/>
                  <a:gd name="T10" fmla="*/ 0 w 193"/>
                  <a:gd name="T11" fmla="*/ 1 h 293"/>
                  <a:gd name="T12" fmla="*/ 0 w 193"/>
                  <a:gd name="T13" fmla="*/ 1 h 293"/>
                  <a:gd name="T14" fmla="*/ 0 w 193"/>
                  <a:gd name="T15" fmla="*/ 1 h 293"/>
                  <a:gd name="T16" fmla="*/ 0 w 193"/>
                  <a:gd name="T17" fmla="*/ 1 h 293"/>
                  <a:gd name="T18" fmla="*/ 0 w 193"/>
                  <a:gd name="T19" fmla="*/ 1 h 293"/>
                  <a:gd name="T20" fmla="*/ 0 w 193"/>
                  <a:gd name="T21" fmla="*/ 1 h 293"/>
                  <a:gd name="T22" fmla="*/ 0 w 193"/>
                  <a:gd name="T23" fmla="*/ 1 h 293"/>
                  <a:gd name="T24" fmla="*/ 0 w 193"/>
                  <a:gd name="T25" fmla="*/ 1 h 293"/>
                  <a:gd name="T26" fmla="*/ 0 w 193"/>
                  <a:gd name="T27" fmla="*/ 1 h 293"/>
                  <a:gd name="T28" fmla="*/ 0 w 193"/>
                  <a:gd name="T29" fmla="*/ 1 h 293"/>
                  <a:gd name="T30" fmla="*/ 0 w 193"/>
                  <a:gd name="T31" fmla="*/ 1 h 293"/>
                  <a:gd name="T32" fmla="*/ 0 w 193"/>
                  <a:gd name="T33" fmla="*/ 1 h 293"/>
                  <a:gd name="T34" fmla="*/ 0 w 193"/>
                  <a:gd name="T35" fmla="*/ 1 h 293"/>
                  <a:gd name="T36" fmla="*/ 0 w 193"/>
                  <a:gd name="T37" fmla="*/ 1 h 293"/>
                  <a:gd name="T38" fmla="*/ 0 w 193"/>
                  <a:gd name="T39" fmla="*/ 1 h 293"/>
                  <a:gd name="T40" fmla="*/ 0 w 193"/>
                  <a:gd name="T41" fmla="*/ 1 h 293"/>
                  <a:gd name="T42" fmla="*/ 0 w 193"/>
                  <a:gd name="T43" fmla="*/ 1 h 293"/>
                  <a:gd name="T44" fmla="*/ 0 w 193"/>
                  <a:gd name="T45" fmla="*/ 1 h 293"/>
                  <a:gd name="T46" fmla="*/ 0 w 193"/>
                  <a:gd name="T47" fmla="*/ 1 h 293"/>
                  <a:gd name="T48" fmla="*/ 0 w 193"/>
                  <a:gd name="T49" fmla="*/ 1 h 293"/>
                  <a:gd name="T50" fmla="*/ 0 w 193"/>
                  <a:gd name="T51" fmla="*/ 1 h 293"/>
                  <a:gd name="T52" fmla="*/ 0 w 193"/>
                  <a:gd name="T53" fmla="*/ 1 h 293"/>
                  <a:gd name="T54" fmla="*/ 0 w 193"/>
                  <a:gd name="T55" fmla="*/ 1 h 293"/>
                  <a:gd name="T56" fmla="*/ 0 w 193"/>
                  <a:gd name="T57" fmla="*/ 1 h 293"/>
                  <a:gd name="T58" fmla="*/ 0 w 193"/>
                  <a:gd name="T59" fmla="*/ 1 h 293"/>
                  <a:gd name="T60" fmla="*/ 0 w 193"/>
                  <a:gd name="T61" fmla="*/ 1 h 293"/>
                  <a:gd name="T62" fmla="*/ 0 w 193"/>
                  <a:gd name="T63" fmla="*/ 1 h 293"/>
                  <a:gd name="T64" fmla="*/ 0 w 193"/>
                  <a:gd name="T65" fmla="*/ 1 h 293"/>
                  <a:gd name="T66" fmla="*/ 0 w 193"/>
                  <a:gd name="T67" fmla="*/ 1 h 293"/>
                  <a:gd name="T68" fmla="*/ 0 w 193"/>
                  <a:gd name="T69" fmla="*/ 1 h 293"/>
                  <a:gd name="T70" fmla="*/ 0 w 193"/>
                  <a:gd name="T71" fmla="*/ 1 h 293"/>
                  <a:gd name="T72" fmla="*/ 0 w 193"/>
                  <a:gd name="T73" fmla="*/ 1 h 293"/>
                  <a:gd name="T74" fmla="*/ 0 w 193"/>
                  <a:gd name="T75" fmla="*/ 1 h 293"/>
                  <a:gd name="T76" fmla="*/ 0 w 193"/>
                  <a:gd name="T77" fmla="*/ 1 h 293"/>
                  <a:gd name="T78" fmla="*/ 0 w 193"/>
                  <a:gd name="T79" fmla="*/ 1 h 293"/>
                  <a:gd name="T80" fmla="*/ 0 w 193"/>
                  <a:gd name="T81" fmla="*/ 1 h 293"/>
                  <a:gd name="T82" fmla="*/ 0 w 193"/>
                  <a:gd name="T83" fmla="*/ 1 h 293"/>
                  <a:gd name="T84" fmla="*/ 0 w 193"/>
                  <a:gd name="T85" fmla="*/ 1 h 293"/>
                  <a:gd name="T86" fmla="*/ 0 w 193"/>
                  <a:gd name="T87" fmla="*/ 1 h 293"/>
                  <a:gd name="T88" fmla="*/ 0 w 193"/>
                  <a:gd name="T89" fmla="*/ 1 h 293"/>
                  <a:gd name="T90" fmla="*/ 0 w 193"/>
                  <a:gd name="T91" fmla="*/ 1 h 293"/>
                  <a:gd name="T92" fmla="*/ 0 w 193"/>
                  <a:gd name="T93" fmla="*/ 1 h 293"/>
                  <a:gd name="T94" fmla="*/ 0 w 193"/>
                  <a:gd name="T95" fmla="*/ 1 h 293"/>
                  <a:gd name="T96" fmla="*/ 0 w 193"/>
                  <a:gd name="T97" fmla="*/ 1 h 2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3" h="293">
                    <a:moveTo>
                      <a:pt x="135" y="3"/>
                    </a:moveTo>
                    <a:lnTo>
                      <a:pt x="127" y="1"/>
                    </a:lnTo>
                    <a:lnTo>
                      <a:pt x="119" y="0"/>
                    </a:lnTo>
                    <a:lnTo>
                      <a:pt x="111" y="0"/>
                    </a:lnTo>
                    <a:lnTo>
                      <a:pt x="104" y="0"/>
                    </a:lnTo>
                    <a:lnTo>
                      <a:pt x="96" y="1"/>
                    </a:lnTo>
                    <a:lnTo>
                      <a:pt x="88" y="3"/>
                    </a:lnTo>
                    <a:lnTo>
                      <a:pt x="80" y="5"/>
                    </a:lnTo>
                    <a:lnTo>
                      <a:pt x="73" y="9"/>
                    </a:lnTo>
                    <a:lnTo>
                      <a:pt x="66" y="13"/>
                    </a:lnTo>
                    <a:lnTo>
                      <a:pt x="59" y="18"/>
                    </a:lnTo>
                    <a:lnTo>
                      <a:pt x="53" y="24"/>
                    </a:lnTo>
                    <a:lnTo>
                      <a:pt x="47" y="29"/>
                    </a:lnTo>
                    <a:lnTo>
                      <a:pt x="43" y="35"/>
                    </a:lnTo>
                    <a:lnTo>
                      <a:pt x="38" y="43"/>
                    </a:lnTo>
                    <a:lnTo>
                      <a:pt x="35" y="50"/>
                    </a:lnTo>
                    <a:lnTo>
                      <a:pt x="31" y="58"/>
                    </a:lnTo>
                    <a:lnTo>
                      <a:pt x="30" y="65"/>
                    </a:lnTo>
                    <a:lnTo>
                      <a:pt x="29" y="71"/>
                    </a:lnTo>
                    <a:lnTo>
                      <a:pt x="28" y="78"/>
                    </a:lnTo>
                    <a:lnTo>
                      <a:pt x="28" y="84"/>
                    </a:lnTo>
                    <a:lnTo>
                      <a:pt x="29" y="99"/>
                    </a:lnTo>
                    <a:lnTo>
                      <a:pt x="32" y="112"/>
                    </a:lnTo>
                    <a:lnTo>
                      <a:pt x="39" y="126"/>
                    </a:lnTo>
                    <a:lnTo>
                      <a:pt x="47" y="139"/>
                    </a:lnTo>
                    <a:lnTo>
                      <a:pt x="45" y="147"/>
                    </a:lnTo>
                    <a:lnTo>
                      <a:pt x="40" y="162"/>
                    </a:lnTo>
                    <a:lnTo>
                      <a:pt x="35" y="183"/>
                    </a:lnTo>
                    <a:lnTo>
                      <a:pt x="28" y="206"/>
                    </a:lnTo>
                    <a:lnTo>
                      <a:pt x="20" y="231"/>
                    </a:lnTo>
                    <a:lnTo>
                      <a:pt x="12" y="255"/>
                    </a:lnTo>
                    <a:lnTo>
                      <a:pt x="6" y="277"/>
                    </a:lnTo>
                    <a:lnTo>
                      <a:pt x="0" y="293"/>
                    </a:lnTo>
                    <a:lnTo>
                      <a:pt x="26" y="293"/>
                    </a:lnTo>
                    <a:lnTo>
                      <a:pt x="75" y="132"/>
                    </a:lnTo>
                    <a:lnTo>
                      <a:pt x="70" y="127"/>
                    </a:lnTo>
                    <a:lnTo>
                      <a:pt x="60" y="114"/>
                    </a:lnTo>
                    <a:lnTo>
                      <a:pt x="53" y="99"/>
                    </a:lnTo>
                    <a:lnTo>
                      <a:pt x="52" y="83"/>
                    </a:lnTo>
                    <a:lnTo>
                      <a:pt x="54" y="65"/>
                    </a:lnTo>
                    <a:lnTo>
                      <a:pt x="59" y="55"/>
                    </a:lnTo>
                    <a:lnTo>
                      <a:pt x="66" y="44"/>
                    </a:lnTo>
                    <a:lnTo>
                      <a:pt x="74" y="36"/>
                    </a:lnTo>
                    <a:lnTo>
                      <a:pt x="84" y="29"/>
                    </a:lnTo>
                    <a:lnTo>
                      <a:pt x="90" y="27"/>
                    </a:lnTo>
                    <a:lnTo>
                      <a:pt x="95" y="25"/>
                    </a:lnTo>
                    <a:lnTo>
                      <a:pt x="100" y="24"/>
                    </a:lnTo>
                    <a:lnTo>
                      <a:pt x="106" y="24"/>
                    </a:lnTo>
                    <a:lnTo>
                      <a:pt x="111" y="24"/>
                    </a:lnTo>
                    <a:lnTo>
                      <a:pt x="117" y="24"/>
                    </a:lnTo>
                    <a:lnTo>
                      <a:pt x="122" y="25"/>
                    </a:lnTo>
                    <a:lnTo>
                      <a:pt x="128" y="26"/>
                    </a:lnTo>
                    <a:lnTo>
                      <a:pt x="138" y="31"/>
                    </a:lnTo>
                    <a:lnTo>
                      <a:pt x="148" y="38"/>
                    </a:lnTo>
                    <a:lnTo>
                      <a:pt x="156" y="46"/>
                    </a:lnTo>
                    <a:lnTo>
                      <a:pt x="161" y="56"/>
                    </a:lnTo>
                    <a:lnTo>
                      <a:pt x="166" y="66"/>
                    </a:lnTo>
                    <a:lnTo>
                      <a:pt x="168" y="78"/>
                    </a:lnTo>
                    <a:lnTo>
                      <a:pt x="168" y="89"/>
                    </a:lnTo>
                    <a:lnTo>
                      <a:pt x="166" y="102"/>
                    </a:lnTo>
                    <a:lnTo>
                      <a:pt x="163" y="110"/>
                    </a:lnTo>
                    <a:lnTo>
                      <a:pt x="159" y="117"/>
                    </a:lnTo>
                    <a:lnTo>
                      <a:pt x="155" y="124"/>
                    </a:lnTo>
                    <a:lnTo>
                      <a:pt x="149" y="130"/>
                    </a:lnTo>
                    <a:lnTo>
                      <a:pt x="143" y="134"/>
                    </a:lnTo>
                    <a:lnTo>
                      <a:pt x="136" y="138"/>
                    </a:lnTo>
                    <a:lnTo>
                      <a:pt x="129" y="141"/>
                    </a:lnTo>
                    <a:lnTo>
                      <a:pt x="121" y="144"/>
                    </a:lnTo>
                    <a:lnTo>
                      <a:pt x="113" y="145"/>
                    </a:lnTo>
                    <a:lnTo>
                      <a:pt x="68" y="293"/>
                    </a:lnTo>
                    <a:lnTo>
                      <a:pt x="94" y="293"/>
                    </a:lnTo>
                    <a:lnTo>
                      <a:pt x="98" y="277"/>
                    </a:lnTo>
                    <a:lnTo>
                      <a:pt x="104" y="259"/>
                    </a:lnTo>
                    <a:lnTo>
                      <a:pt x="111" y="238"/>
                    </a:lnTo>
                    <a:lnTo>
                      <a:pt x="117" y="217"/>
                    </a:lnTo>
                    <a:lnTo>
                      <a:pt x="122" y="199"/>
                    </a:lnTo>
                    <a:lnTo>
                      <a:pt x="127" y="183"/>
                    </a:lnTo>
                    <a:lnTo>
                      <a:pt x="130" y="170"/>
                    </a:lnTo>
                    <a:lnTo>
                      <a:pt x="133" y="164"/>
                    </a:lnTo>
                    <a:lnTo>
                      <a:pt x="142" y="161"/>
                    </a:lnTo>
                    <a:lnTo>
                      <a:pt x="151" y="156"/>
                    </a:lnTo>
                    <a:lnTo>
                      <a:pt x="160" y="150"/>
                    </a:lnTo>
                    <a:lnTo>
                      <a:pt x="168" y="144"/>
                    </a:lnTo>
                    <a:lnTo>
                      <a:pt x="174" y="137"/>
                    </a:lnTo>
                    <a:lnTo>
                      <a:pt x="181" y="129"/>
                    </a:lnTo>
                    <a:lnTo>
                      <a:pt x="186" y="119"/>
                    </a:lnTo>
                    <a:lnTo>
                      <a:pt x="189" y="109"/>
                    </a:lnTo>
                    <a:lnTo>
                      <a:pt x="190" y="103"/>
                    </a:lnTo>
                    <a:lnTo>
                      <a:pt x="191" y="96"/>
                    </a:lnTo>
                    <a:lnTo>
                      <a:pt x="193" y="91"/>
                    </a:lnTo>
                    <a:lnTo>
                      <a:pt x="193" y="84"/>
                    </a:lnTo>
                    <a:lnTo>
                      <a:pt x="191" y="71"/>
                    </a:lnTo>
                    <a:lnTo>
                      <a:pt x="189" y="57"/>
                    </a:lnTo>
                    <a:lnTo>
                      <a:pt x="183" y="46"/>
                    </a:lnTo>
                    <a:lnTo>
                      <a:pt x="178" y="34"/>
                    </a:lnTo>
                    <a:lnTo>
                      <a:pt x="168" y="24"/>
                    </a:lnTo>
                    <a:lnTo>
                      <a:pt x="159" y="16"/>
                    </a:lnTo>
                    <a:lnTo>
                      <a:pt x="148" y="9"/>
                    </a:lnTo>
                    <a:lnTo>
                      <a:pt x="135" y="3"/>
                    </a:lnTo>
                    <a:close/>
                  </a:path>
                </a:pathLst>
              </a:custGeom>
              <a:solidFill>
                <a:schemeClr val="bg1"/>
              </a:solidFill>
              <a:ln w="9525">
                <a:solidFill>
                  <a:srgbClr val="000000"/>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09" name="Freeform 950">
                <a:extLst>
                  <a:ext uri="{FF2B5EF4-FFF2-40B4-BE49-F238E27FC236}">
                    <a16:creationId xmlns:a16="http://schemas.microsoft.com/office/drawing/2014/main" id="{55781B4F-3169-40DA-A10C-6947BAE0151C}"/>
                  </a:ext>
                </a:extLst>
              </p:cNvPr>
              <p:cNvSpPr>
                <a:spLocks/>
              </p:cNvSpPr>
              <p:nvPr/>
            </p:nvSpPr>
            <p:spPr bwMode="gray">
              <a:xfrm>
                <a:off x="2857" y="3850"/>
                <a:ext cx="77" cy="99"/>
              </a:xfrm>
              <a:custGeom>
                <a:avLst/>
                <a:gdLst>
                  <a:gd name="T0" fmla="*/ 1 w 153"/>
                  <a:gd name="T1" fmla="*/ 0 h 199"/>
                  <a:gd name="T2" fmla="*/ 1 w 153"/>
                  <a:gd name="T3" fmla="*/ 0 h 199"/>
                  <a:gd name="T4" fmla="*/ 1 w 153"/>
                  <a:gd name="T5" fmla="*/ 0 h 199"/>
                  <a:gd name="T6" fmla="*/ 1 w 153"/>
                  <a:gd name="T7" fmla="*/ 0 h 199"/>
                  <a:gd name="T8" fmla="*/ 1 w 153"/>
                  <a:gd name="T9" fmla="*/ 0 h 199"/>
                  <a:gd name="T10" fmla="*/ 1 w 153"/>
                  <a:gd name="T11" fmla="*/ 0 h 199"/>
                  <a:gd name="T12" fmla="*/ 1 w 153"/>
                  <a:gd name="T13" fmla="*/ 0 h 199"/>
                  <a:gd name="T14" fmla="*/ 1 w 153"/>
                  <a:gd name="T15" fmla="*/ 0 h 199"/>
                  <a:gd name="T16" fmla="*/ 1 w 153"/>
                  <a:gd name="T17" fmla="*/ 0 h 199"/>
                  <a:gd name="T18" fmla="*/ 1 w 153"/>
                  <a:gd name="T19" fmla="*/ 0 h 199"/>
                  <a:gd name="T20" fmla="*/ 1 w 153"/>
                  <a:gd name="T21" fmla="*/ 0 h 199"/>
                  <a:gd name="T22" fmla="*/ 1 w 153"/>
                  <a:gd name="T23" fmla="*/ 0 h 199"/>
                  <a:gd name="T24" fmla="*/ 1 w 153"/>
                  <a:gd name="T25" fmla="*/ 0 h 199"/>
                  <a:gd name="T26" fmla="*/ 1 w 153"/>
                  <a:gd name="T27" fmla="*/ 0 h 199"/>
                  <a:gd name="T28" fmla="*/ 1 w 153"/>
                  <a:gd name="T29" fmla="*/ 0 h 199"/>
                  <a:gd name="T30" fmla="*/ 1 w 153"/>
                  <a:gd name="T31" fmla="*/ 0 h 199"/>
                  <a:gd name="T32" fmla="*/ 1 w 153"/>
                  <a:gd name="T33" fmla="*/ 0 h 199"/>
                  <a:gd name="T34" fmla="*/ 1 w 153"/>
                  <a:gd name="T35" fmla="*/ 0 h 199"/>
                  <a:gd name="T36" fmla="*/ 1 w 153"/>
                  <a:gd name="T37" fmla="*/ 0 h 199"/>
                  <a:gd name="T38" fmla="*/ 1 w 153"/>
                  <a:gd name="T39" fmla="*/ 0 h 199"/>
                  <a:gd name="T40" fmla="*/ 1 w 153"/>
                  <a:gd name="T41" fmla="*/ 0 h 199"/>
                  <a:gd name="T42" fmla="*/ 1 w 153"/>
                  <a:gd name="T43" fmla="*/ 0 h 199"/>
                  <a:gd name="T44" fmla="*/ 1 w 153"/>
                  <a:gd name="T45" fmla="*/ 0 h 199"/>
                  <a:gd name="T46" fmla="*/ 1 w 153"/>
                  <a:gd name="T47" fmla="*/ 0 h 199"/>
                  <a:gd name="T48" fmla="*/ 1 w 153"/>
                  <a:gd name="T49" fmla="*/ 0 h 199"/>
                  <a:gd name="T50" fmla="*/ 1 w 153"/>
                  <a:gd name="T51" fmla="*/ 0 h 199"/>
                  <a:gd name="T52" fmla="*/ 1 w 153"/>
                  <a:gd name="T53" fmla="*/ 0 h 199"/>
                  <a:gd name="T54" fmla="*/ 1 w 153"/>
                  <a:gd name="T55" fmla="*/ 0 h 199"/>
                  <a:gd name="T56" fmla="*/ 1 w 153"/>
                  <a:gd name="T57" fmla="*/ 0 h 199"/>
                  <a:gd name="T58" fmla="*/ 1 w 153"/>
                  <a:gd name="T59" fmla="*/ 0 h 199"/>
                  <a:gd name="T60" fmla="*/ 1 w 153"/>
                  <a:gd name="T61" fmla="*/ 0 h 199"/>
                  <a:gd name="T62" fmla="*/ 1 w 153"/>
                  <a:gd name="T63" fmla="*/ 0 h 199"/>
                  <a:gd name="T64" fmla="*/ 1 w 153"/>
                  <a:gd name="T65" fmla="*/ 0 h 199"/>
                  <a:gd name="T66" fmla="*/ 1 w 153"/>
                  <a:gd name="T67" fmla="*/ 0 h 199"/>
                  <a:gd name="T68" fmla="*/ 0 w 153"/>
                  <a:gd name="T69" fmla="*/ 0 h 199"/>
                  <a:gd name="T70" fmla="*/ 0 w 153"/>
                  <a:gd name="T71" fmla="*/ 0 h 199"/>
                  <a:gd name="T72" fmla="*/ 1 w 153"/>
                  <a:gd name="T73" fmla="*/ 0 h 199"/>
                  <a:gd name="T74" fmla="*/ 1 w 153"/>
                  <a:gd name="T75" fmla="*/ 0 h 199"/>
                  <a:gd name="T76" fmla="*/ 1 w 153"/>
                  <a:gd name="T77" fmla="*/ 0 h 199"/>
                  <a:gd name="T78" fmla="*/ 1 w 153"/>
                  <a:gd name="T79" fmla="*/ 0 h 199"/>
                  <a:gd name="T80" fmla="*/ 1 w 153"/>
                  <a:gd name="T81" fmla="*/ 0 h 199"/>
                  <a:gd name="T82" fmla="*/ 1 w 153"/>
                  <a:gd name="T83" fmla="*/ 0 h 199"/>
                  <a:gd name="T84" fmla="*/ 1 w 153"/>
                  <a:gd name="T85" fmla="*/ 0 h 199"/>
                  <a:gd name="T86" fmla="*/ 1 w 153"/>
                  <a:gd name="T87" fmla="*/ 0 h 199"/>
                  <a:gd name="T88" fmla="*/ 1 w 153"/>
                  <a:gd name="T89" fmla="*/ 0 h 199"/>
                  <a:gd name="T90" fmla="*/ 1 w 153"/>
                  <a:gd name="T91" fmla="*/ 0 h 199"/>
                  <a:gd name="T92" fmla="*/ 1 w 153"/>
                  <a:gd name="T93" fmla="*/ 0 h 199"/>
                  <a:gd name="T94" fmla="*/ 1 w 153"/>
                  <a:gd name="T95" fmla="*/ 0 h 199"/>
                  <a:gd name="T96" fmla="*/ 1 w 153"/>
                  <a:gd name="T97" fmla="*/ 0 h 199"/>
                  <a:gd name="T98" fmla="*/ 1 w 153"/>
                  <a:gd name="T99" fmla="*/ 0 h 199"/>
                  <a:gd name="T100" fmla="*/ 1 w 153"/>
                  <a:gd name="T101" fmla="*/ 0 h 199"/>
                  <a:gd name="T102" fmla="*/ 1 w 153"/>
                  <a:gd name="T103" fmla="*/ 0 h 199"/>
                  <a:gd name="T104" fmla="*/ 1 w 153"/>
                  <a:gd name="T105" fmla="*/ 0 h 199"/>
                  <a:gd name="T106" fmla="*/ 1 w 153"/>
                  <a:gd name="T107" fmla="*/ 0 h 199"/>
                  <a:gd name="T108" fmla="*/ 1 w 153"/>
                  <a:gd name="T109" fmla="*/ 0 h 199"/>
                  <a:gd name="T110" fmla="*/ 1 w 153"/>
                  <a:gd name="T111" fmla="*/ 0 h 199"/>
                  <a:gd name="T112" fmla="*/ 1 w 153"/>
                  <a:gd name="T113" fmla="*/ 0 h 19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3" h="199">
                    <a:moveTo>
                      <a:pt x="153" y="197"/>
                    </a:moveTo>
                    <a:lnTo>
                      <a:pt x="113" y="131"/>
                    </a:lnTo>
                    <a:lnTo>
                      <a:pt x="148" y="76"/>
                    </a:lnTo>
                    <a:lnTo>
                      <a:pt x="120" y="76"/>
                    </a:lnTo>
                    <a:lnTo>
                      <a:pt x="99" y="107"/>
                    </a:lnTo>
                    <a:lnTo>
                      <a:pt x="93" y="97"/>
                    </a:lnTo>
                    <a:lnTo>
                      <a:pt x="88" y="91"/>
                    </a:lnTo>
                    <a:lnTo>
                      <a:pt x="85" y="86"/>
                    </a:lnTo>
                    <a:lnTo>
                      <a:pt x="81" y="81"/>
                    </a:lnTo>
                    <a:lnTo>
                      <a:pt x="79" y="78"/>
                    </a:lnTo>
                    <a:lnTo>
                      <a:pt x="77" y="75"/>
                    </a:lnTo>
                    <a:lnTo>
                      <a:pt x="73" y="73"/>
                    </a:lnTo>
                    <a:lnTo>
                      <a:pt x="70" y="71"/>
                    </a:lnTo>
                    <a:lnTo>
                      <a:pt x="67" y="68"/>
                    </a:lnTo>
                    <a:lnTo>
                      <a:pt x="73" y="66"/>
                    </a:lnTo>
                    <a:lnTo>
                      <a:pt x="80" y="64"/>
                    </a:lnTo>
                    <a:lnTo>
                      <a:pt x="86" y="60"/>
                    </a:lnTo>
                    <a:lnTo>
                      <a:pt x="91" y="57"/>
                    </a:lnTo>
                    <a:lnTo>
                      <a:pt x="94" y="52"/>
                    </a:lnTo>
                    <a:lnTo>
                      <a:pt x="96" y="46"/>
                    </a:lnTo>
                    <a:lnTo>
                      <a:pt x="98" y="41"/>
                    </a:lnTo>
                    <a:lnTo>
                      <a:pt x="99" y="34"/>
                    </a:lnTo>
                    <a:lnTo>
                      <a:pt x="99" y="29"/>
                    </a:lnTo>
                    <a:lnTo>
                      <a:pt x="98" y="23"/>
                    </a:lnTo>
                    <a:lnTo>
                      <a:pt x="95" y="19"/>
                    </a:lnTo>
                    <a:lnTo>
                      <a:pt x="93" y="15"/>
                    </a:lnTo>
                    <a:lnTo>
                      <a:pt x="91" y="11"/>
                    </a:lnTo>
                    <a:lnTo>
                      <a:pt x="87" y="7"/>
                    </a:lnTo>
                    <a:lnTo>
                      <a:pt x="84" y="5"/>
                    </a:lnTo>
                    <a:lnTo>
                      <a:pt x="79" y="3"/>
                    </a:lnTo>
                    <a:lnTo>
                      <a:pt x="75" y="1"/>
                    </a:lnTo>
                    <a:lnTo>
                      <a:pt x="68" y="1"/>
                    </a:lnTo>
                    <a:lnTo>
                      <a:pt x="60" y="0"/>
                    </a:lnTo>
                    <a:lnTo>
                      <a:pt x="50" y="0"/>
                    </a:lnTo>
                    <a:lnTo>
                      <a:pt x="0" y="0"/>
                    </a:lnTo>
                    <a:lnTo>
                      <a:pt x="0" y="121"/>
                    </a:lnTo>
                    <a:lnTo>
                      <a:pt x="24" y="121"/>
                    </a:lnTo>
                    <a:lnTo>
                      <a:pt x="24" y="71"/>
                    </a:lnTo>
                    <a:lnTo>
                      <a:pt x="28" y="71"/>
                    </a:lnTo>
                    <a:lnTo>
                      <a:pt x="33" y="71"/>
                    </a:lnTo>
                    <a:lnTo>
                      <a:pt x="37" y="71"/>
                    </a:lnTo>
                    <a:lnTo>
                      <a:pt x="39" y="71"/>
                    </a:lnTo>
                    <a:lnTo>
                      <a:pt x="41" y="72"/>
                    </a:lnTo>
                    <a:lnTo>
                      <a:pt x="43" y="73"/>
                    </a:lnTo>
                    <a:lnTo>
                      <a:pt x="45" y="74"/>
                    </a:lnTo>
                    <a:lnTo>
                      <a:pt x="47" y="75"/>
                    </a:lnTo>
                    <a:lnTo>
                      <a:pt x="48" y="78"/>
                    </a:lnTo>
                    <a:lnTo>
                      <a:pt x="50" y="80"/>
                    </a:lnTo>
                    <a:lnTo>
                      <a:pt x="54" y="83"/>
                    </a:lnTo>
                    <a:lnTo>
                      <a:pt x="57" y="89"/>
                    </a:lnTo>
                    <a:lnTo>
                      <a:pt x="62" y="95"/>
                    </a:lnTo>
                    <a:lnTo>
                      <a:pt x="84" y="132"/>
                    </a:lnTo>
                    <a:lnTo>
                      <a:pt x="39" y="199"/>
                    </a:lnTo>
                    <a:lnTo>
                      <a:pt x="69" y="199"/>
                    </a:lnTo>
                    <a:lnTo>
                      <a:pt x="98" y="154"/>
                    </a:lnTo>
                    <a:lnTo>
                      <a:pt x="124" y="197"/>
                    </a:lnTo>
                    <a:lnTo>
                      <a:pt x="153" y="197"/>
                    </a:lnTo>
                    <a:close/>
                  </a:path>
                </a:pathLst>
              </a:custGeom>
              <a:solidFill>
                <a:srgbClr val="FFFFFF"/>
              </a:solidFill>
              <a:ln w="9525">
                <a:solidFill>
                  <a:srgbClr val="000000"/>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210" name="Freeform 951">
                <a:extLst>
                  <a:ext uri="{FF2B5EF4-FFF2-40B4-BE49-F238E27FC236}">
                    <a16:creationId xmlns:a16="http://schemas.microsoft.com/office/drawing/2014/main" id="{E40BA15F-003A-4499-ADF3-E89642B89F67}"/>
                  </a:ext>
                </a:extLst>
              </p:cNvPr>
              <p:cNvSpPr>
                <a:spLocks/>
              </p:cNvSpPr>
              <p:nvPr/>
            </p:nvSpPr>
            <p:spPr bwMode="gray">
              <a:xfrm>
                <a:off x="2869" y="3860"/>
                <a:ext cx="25" cy="15"/>
              </a:xfrm>
              <a:custGeom>
                <a:avLst/>
                <a:gdLst>
                  <a:gd name="T0" fmla="*/ 1 w 49"/>
                  <a:gd name="T1" fmla="*/ 1 h 30"/>
                  <a:gd name="T2" fmla="*/ 0 w 49"/>
                  <a:gd name="T3" fmla="*/ 1 h 30"/>
                  <a:gd name="T4" fmla="*/ 0 w 49"/>
                  <a:gd name="T5" fmla="*/ 0 h 30"/>
                  <a:gd name="T6" fmla="*/ 1 w 49"/>
                  <a:gd name="T7" fmla="*/ 0 h 30"/>
                  <a:gd name="T8" fmla="*/ 1 w 49"/>
                  <a:gd name="T9" fmla="*/ 0 h 30"/>
                  <a:gd name="T10" fmla="*/ 1 w 49"/>
                  <a:gd name="T11" fmla="*/ 0 h 30"/>
                  <a:gd name="T12" fmla="*/ 1 w 49"/>
                  <a:gd name="T13" fmla="*/ 0 h 30"/>
                  <a:gd name="T14" fmla="*/ 1 w 49"/>
                  <a:gd name="T15" fmla="*/ 0 h 30"/>
                  <a:gd name="T16" fmla="*/ 1 w 49"/>
                  <a:gd name="T17" fmla="*/ 0 h 30"/>
                  <a:gd name="T18" fmla="*/ 1 w 49"/>
                  <a:gd name="T19" fmla="*/ 1 h 30"/>
                  <a:gd name="T20" fmla="*/ 1 w 49"/>
                  <a:gd name="T21" fmla="*/ 1 h 30"/>
                  <a:gd name="T22" fmla="*/ 1 w 49"/>
                  <a:gd name="T23" fmla="*/ 1 h 30"/>
                  <a:gd name="T24" fmla="*/ 1 w 49"/>
                  <a:gd name="T25" fmla="*/ 1 h 30"/>
                  <a:gd name="T26" fmla="*/ 1 w 49"/>
                  <a:gd name="T27" fmla="*/ 1 h 30"/>
                  <a:gd name="T28" fmla="*/ 1 w 49"/>
                  <a:gd name="T29" fmla="*/ 1 h 30"/>
                  <a:gd name="T30" fmla="*/ 1 w 49"/>
                  <a:gd name="T31" fmla="*/ 1 h 30"/>
                  <a:gd name="T32" fmla="*/ 1 w 49"/>
                  <a:gd name="T33" fmla="*/ 1 h 30"/>
                  <a:gd name="T34" fmla="*/ 1 w 49"/>
                  <a:gd name="T35" fmla="*/ 1 h 30"/>
                  <a:gd name="T36" fmla="*/ 1 w 49"/>
                  <a:gd name="T37" fmla="*/ 1 h 30"/>
                  <a:gd name="T38" fmla="*/ 1 w 49"/>
                  <a:gd name="T39" fmla="*/ 1 h 30"/>
                  <a:gd name="T40" fmla="*/ 1 w 49"/>
                  <a:gd name="T41" fmla="*/ 1 h 30"/>
                  <a:gd name="T42" fmla="*/ 1 w 49"/>
                  <a:gd name="T43" fmla="*/ 1 h 30"/>
                  <a:gd name="T44" fmla="*/ 1 w 49"/>
                  <a:gd name="T45" fmla="*/ 1 h 30"/>
                  <a:gd name="T46" fmla="*/ 1 w 49"/>
                  <a:gd name="T47" fmla="*/ 1 h 30"/>
                  <a:gd name="T48" fmla="*/ 1 w 49"/>
                  <a:gd name="T49" fmla="*/ 1 h 30"/>
                  <a:gd name="T50" fmla="*/ 1 w 49"/>
                  <a:gd name="T51" fmla="*/ 1 h 30"/>
                  <a:gd name="T52" fmla="*/ 1 w 49"/>
                  <a:gd name="T53" fmla="*/ 1 h 30"/>
                  <a:gd name="T54" fmla="*/ 1 w 49"/>
                  <a:gd name="T55" fmla="*/ 1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9" h="30">
                    <a:moveTo>
                      <a:pt x="18" y="30"/>
                    </a:moveTo>
                    <a:lnTo>
                      <a:pt x="0" y="30"/>
                    </a:lnTo>
                    <a:lnTo>
                      <a:pt x="0" y="0"/>
                    </a:lnTo>
                    <a:lnTo>
                      <a:pt x="19" y="0"/>
                    </a:lnTo>
                    <a:lnTo>
                      <a:pt x="25" y="0"/>
                    </a:lnTo>
                    <a:lnTo>
                      <a:pt x="31" y="0"/>
                    </a:lnTo>
                    <a:lnTo>
                      <a:pt x="34" y="0"/>
                    </a:lnTo>
                    <a:lnTo>
                      <a:pt x="37" y="0"/>
                    </a:lnTo>
                    <a:lnTo>
                      <a:pt x="39" y="0"/>
                    </a:lnTo>
                    <a:lnTo>
                      <a:pt x="41" y="1"/>
                    </a:lnTo>
                    <a:lnTo>
                      <a:pt x="44" y="3"/>
                    </a:lnTo>
                    <a:lnTo>
                      <a:pt x="46" y="5"/>
                    </a:lnTo>
                    <a:lnTo>
                      <a:pt x="47" y="7"/>
                    </a:lnTo>
                    <a:lnTo>
                      <a:pt x="48" y="9"/>
                    </a:lnTo>
                    <a:lnTo>
                      <a:pt x="49" y="12"/>
                    </a:lnTo>
                    <a:lnTo>
                      <a:pt x="49" y="15"/>
                    </a:lnTo>
                    <a:lnTo>
                      <a:pt x="49" y="17"/>
                    </a:lnTo>
                    <a:lnTo>
                      <a:pt x="48" y="20"/>
                    </a:lnTo>
                    <a:lnTo>
                      <a:pt x="48" y="22"/>
                    </a:lnTo>
                    <a:lnTo>
                      <a:pt x="47" y="24"/>
                    </a:lnTo>
                    <a:lnTo>
                      <a:pt x="46" y="25"/>
                    </a:lnTo>
                    <a:lnTo>
                      <a:pt x="44" y="27"/>
                    </a:lnTo>
                    <a:lnTo>
                      <a:pt x="43" y="28"/>
                    </a:lnTo>
                    <a:lnTo>
                      <a:pt x="40" y="29"/>
                    </a:lnTo>
                    <a:lnTo>
                      <a:pt x="37" y="30"/>
                    </a:lnTo>
                    <a:lnTo>
                      <a:pt x="32" y="30"/>
                    </a:lnTo>
                    <a:lnTo>
                      <a:pt x="26" y="30"/>
                    </a:lnTo>
                    <a:lnTo>
                      <a:pt x="18" y="30"/>
                    </a:lnTo>
                    <a:close/>
                  </a:path>
                </a:pathLst>
              </a:custGeom>
              <a:solidFill>
                <a:srgbClr val="ADC3C2"/>
              </a:solidFill>
              <a:ln w="9525">
                <a:solidFill>
                  <a:srgbClr val="000000"/>
                </a:solidFill>
                <a:round/>
                <a:headEnd/>
                <a:tailEnd/>
              </a:ln>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pic>
        <p:nvPicPr>
          <p:cNvPr id="27" name="Image 26">
            <a:extLst>
              <a:ext uri="{FF2B5EF4-FFF2-40B4-BE49-F238E27FC236}">
                <a16:creationId xmlns:a16="http://schemas.microsoft.com/office/drawing/2014/main" id="{AEFF5C94-61BF-4489-8E6C-EFA4FE0A3503}"/>
              </a:ext>
            </a:extLst>
          </p:cNvPr>
          <p:cNvPicPr>
            <a:picLocks noChangeAspect="1"/>
          </p:cNvPicPr>
          <p:nvPr>
            <p:custDataLst>
              <p:tags r:id="rId22"/>
            </p:custDataLst>
          </p:nvPr>
        </p:nvPicPr>
        <p:blipFill>
          <a:blip r:embed="rId37">
            <a:alphaModFix amt="57000"/>
          </a:blip>
          <a:stretch>
            <a:fillRect/>
          </a:stretch>
        </p:blipFill>
        <p:spPr>
          <a:xfrm>
            <a:off x="6434481" y="2666454"/>
            <a:ext cx="663717" cy="379863"/>
          </a:xfrm>
          <a:prstGeom prst="rect">
            <a:avLst/>
          </a:prstGeom>
        </p:spPr>
      </p:pic>
      <p:pic>
        <p:nvPicPr>
          <p:cNvPr id="59" name="Image 58">
            <a:extLst>
              <a:ext uri="{FF2B5EF4-FFF2-40B4-BE49-F238E27FC236}">
                <a16:creationId xmlns:a16="http://schemas.microsoft.com/office/drawing/2014/main" id="{D347807E-DE05-4FF2-AFEE-56C8CBFA3C81}"/>
              </a:ext>
            </a:extLst>
          </p:cNvPr>
          <p:cNvPicPr>
            <a:picLocks noChangeAspect="1"/>
          </p:cNvPicPr>
          <p:nvPr>
            <p:custDataLst>
              <p:tags r:id="rId23"/>
            </p:custDataLst>
          </p:nvPr>
        </p:nvPicPr>
        <p:blipFill>
          <a:blip r:embed="rId38">
            <a:alphaModFix amt="79000"/>
          </a:blip>
          <a:stretch>
            <a:fillRect/>
          </a:stretch>
        </p:blipFill>
        <p:spPr>
          <a:xfrm>
            <a:off x="9633435" y="4267456"/>
            <a:ext cx="873730" cy="456683"/>
          </a:xfrm>
          <a:prstGeom prst="rect">
            <a:avLst/>
          </a:prstGeom>
        </p:spPr>
      </p:pic>
      <p:sp>
        <p:nvSpPr>
          <p:cNvPr id="211" name="ZoneTexte 210">
            <a:extLst>
              <a:ext uri="{FF2B5EF4-FFF2-40B4-BE49-F238E27FC236}">
                <a16:creationId xmlns:a16="http://schemas.microsoft.com/office/drawing/2014/main" id="{1A65FB51-58C3-4DD5-BBB2-5102C3A63070}"/>
              </a:ext>
            </a:extLst>
          </p:cNvPr>
          <p:cNvSpPr txBox="1"/>
          <p:nvPr>
            <p:custDataLst>
              <p:tags r:id="rId24"/>
            </p:custDataLst>
          </p:nvPr>
        </p:nvSpPr>
        <p:spPr>
          <a:xfrm>
            <a:off x="3677648" y="2589452"/>
            <a:ext cx="3020774" cy="707886"/>
          </a:xfrm>
          <a:prstGeom prst="rect">
            <a:avLst/>
          </a:prstGeom>
          <a:noFill/>
        </p:spPr>
        <p:txBody>
          <a:bodyPr wrap="square">
            <a:spAutoFit/>
          </a:bodyPr>
          <a:lstStyle/>
          <a:p>
            <a:pPr marL="176213" indent="-176213">
              <a:buFont typeface="Arial" panose="020B0604020202020204" pitchFamily="34" charset="0"/>
              <a:buChar char="•"/>
            </a:pP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Services ambulatoires (1</a:t>
            </a:r>
            <a:r>
              <a:rPr lang="fr-CA" sz="1000" b="1" baseline="30000" dirty="0">
                <a:solidFill>
                  <a:srgbClr val="002060"/>
                </a:solidFill>
                <a:latin typeface="Lato Light" panose="020F0502020204030203" pitchFamily="34" charset="0"/>
                <a:ea typeface="Lato Light" panose="020F0502020204030203" pitchFamily="34" charset="0"/>
                <a:cs typeface="Lato Light" panose="020F0502020204030203" pitchFamily="34" charset="0"/>
              </a:rPr>
              <a:t>er</a:t>
            </a: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 avril 2026)</a:t>
            </a:r>
          </a:p>
          <a:p>
            <a:pPr marL="176213" indent="-176213">
              <a:buFont typeface="Arial" panose="020B0604020202020204" pitchFamily="34" charset="0"/>
              <a:buChar char="•"/>
            </a:pP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Pharmacie</a:t>
            </a:r>
          </a:p>
          <a:p>
            <a:pPr marL="176213" indent="-176213">
              <a:buFont typeface="Arial" panose="020B0604020202020204" pitchFamily="34" charset="0"/>
              <a:buChar char="•"/>
            </a:pP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Laboratoires</a:t>
            </a:r>
          </a:p>
          <a:p>
            <a:pPr marL="176213" indent="-176213">
              <a:buFont typeface="Arial" panose="020B0604020202020204" pitchFamily="34" charset="0"/>
              <a:buChar char="•"/>
            </a:pPr>
            <a:r>
              <a:rPr lang="fr-CA" sz="1000" b="1" dirty="0">
                <a:solidFill>
                  <a:srgbClr val="002060"/>
                </a:solidFill>
                <a:latin typeface="Lato Light" panose="020F0502020204030203" pitchFamily="34" charset="0"/>
                <a:ea typeface="Lato Light" panose="020F0502020204030203" pitchFamily="34" charset="0"/>
                <a:cs typeface="Lato Light" panose="020F0502020204030203" pitchFamily="34" charset="0"/>
              </a:rPr>
              <a:t>Élargissement chirurgie (pré- et post-hospitalier)</a:t>
            </a:r>
          </a:p>
        </p:txBody>
      </p:sp>
      <p:sp>
        <p:nvSpPr>
          <p:cNvPr id="2" name="Rectangle 4">
            <a:extLst>
              <a:ext uri="{FF2B5EF4-FFF2-40B4-BE49-F238E27FC236}">
                <a16:creationId xmlns:a16="http://schemas.microsoft.com/office/drawing/2014/main" id="{EE76F84F-0E2C-FA71-811E-20B3DAE8D24C}"/>
              </a:ext>
            </a:extLst>
          </p:cNvPr>
          <p:cNvSpPr/>
          <p:nvPr>
            <p:custDataLst>
              <p:tags r:id="rId25"/>
            </p:custDataLst>
          </p:nvPr>
        </p:nvSpPr>
        <p:spPr>
          <a:xfrm flipH="1">
            <a:off x="8455671" y="4717293"/>
            <a:ext cx="2470806" cy="805477"/>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69565"/>
              <a:gd name="connsiteY0" fmla="*/ 390525 h 781050"/>
              <a:gd name="connsiteX1" fmla="*/ 775815 w 1569565"/>
              <a:gd name="connsiteY1" fmla="*/ 0 h 781050"/>
              <a:gd name="connsiteX2" fmla="*/ 1569565 w 1569565"/>
              <a:gd name="connsiteY2" fmla="*/ 387350 h 781050"/>
              <a:gd name="connsiteX3" fmla="*/ 781844 w 1569565"/>
              <a:gd name="connsiteY3" fmla="*/ 781050 h 781050"/>
              <a:gd name="connsiteX4" fmla="*/ 0 w 1569565"/>
              <a:gd name="connsiteY4" fmla="*/ 390525 h 781050"/>
              <a:gd name="connsiteX0" fmla="*/ 0 w 1574328"/>
              <a:gd name="connsiteY0" fmla="*/ 390525 h 781050"/>
              <a:gd name="connsiteX1" fmla="*/ 780578 w 1574328"/>
              <a:gd name="connsiteY1" fmla="*/ 0 h 781050"/>
              <a:gd name="connsiteX2" fmla="*/ 1574328 w 1574328"/>
              <a:gd name="connsiteY2" fmla="*/ 387350 h 781050"/>
              <a:gd name="connsiteX3" fmla="*/ 786607 w 1574328"/>
              <a:gd name="connsiteY3" fmla="*/ 781050 h 781050"/>
              <a:gd name="connsiteX4" fmla="*/ 0 w 1574328"/>
              <a:gd name="connsiteY4" fmla="*/ 390525 h 781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4328" h="781050">
                <a:moveTo>
                  <a:pt x="0" y="390525"/>
                </a:moveTo>
                <a:lnTo>
                  <a:pt x="780578" y="0"/>
                </a:lnTo>
                <a:lnTo>
                  <a:pt x="1574328" y="387350"/>
                </a:lnTo>
                <a:lnTo>
                  <a:pt x="786607" y="781050"/>
                </a:lnTo>
                <a:lnTo>
                  <a:pt x="0" y="390525"/>
                </a:lnTo>
                <a:close/>
              </a:path>
            </a:pathLst>
          </a:custGeom>
          <a:solidFill>
            <a:schemeClr val="accent3">
              <a:alpha val="94000"/>
            </a:schemeClr>
          </a:solidFill>
          <a:ln>
            <a:noFill/>
          </a:ln>
          <a:effectLst>
            <a:outerShdw blurRad="50800" dist="50800" dir="5400000" algn="ctr" rotWithShape="0">
              <a:srgbClr val="000000">
                <a:alpha val="72000"/>
              </a:srgbClr>
            </a:outerShdw>
            <a:reflection stA="89000" endPos="57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b="1">
              <a:solidFill>
                <a:schemeClr val="bg1"/>
              </a:solidFill>
              <a:effectLst>
                <a:outerShdw blurRad="38100" dist="38100" dir="2700000" algn="tl">
                  <a:srgbClr val="000000">
                    <a:alpha val="43137"/>
                  </a:srgbClr>
                </a:outerShdw>
                <a:reflection blurRad="6350" stA="60000" endA="900" endPos="58000" dir="5400000" sy="-100000" algn="bl" rotWithShape="0"/>
              </a:effectLst>
              <a:latin typeface="Arial" panose="020B0604020202020204" pitchFamily="34" charset="0"/>
              <a:cs typeface="Arial" panose="020B0604020202020204" pitchFamily="34" charset="0"/>
            </a:endParaRPr>
          </a:p>
        </p:txBody>
      </p:sp>
      <p:sp>
        <p:nvSpPr>
          <p:cNvPr id="3" name="Flèche : droite 2">
            <a:extLst>
              <a:ext uri="{FF2B5EF4-FFF2-40B4-BE49-F238E27FC236}">
                <a16:creationId xmlns:a16="http://schemas.microsoft.com/office/drawing/2014/main" id="{621CB512-0A51-BFBB-16F8-875545F25EC2}"/>
              </a:ext>
            </a:extLst>
          </p:cNvPr>
          <p:cNvSpPr/>
          <p:nvPr>
            <p:custDataLst>
              <p:tags r:id="rId26"/>
            </p:custDataLst>
          </p:nvPr>
        </p:nvSpPr>
        <p:spPr>
          <a:xfrm rot="1190807">
            <a:off x="8348969" y="4387335"/>
            <a:ext cx="1317637" cy="305160"/>
          </a:xfrm>
          <a:prstGeom prst="rightArrow">
            <a:avLst/>
          </a:prstGeom>
          <a:effectLst>
            <a:outerShdw blurRad="50800" dist="38100" dir="8100000" algn="tr"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1000" b="1"/>
              <a:t>Trajectoire-usagers</a:t>
            </a:r>
          </a:p>
        </p:txBody>
      </p:sp>
      <p:sp>
        <p:nvSpPr>
          <p:cNvPr id="4" name="ZoneTexte 3">
            <a:extLst>
              <a:ext uri="{FF2B5EF4-FFF2-40B4-BE49-F238E27FC236}">
                <a16:creationId xmlns:a16="http://schemas.microsoft.com/office/drawing/2014/main" id="{87C1FD20-D3D2-1D76-5C10-DA8EA66DB4D4}"/>
              </a:ext>
            </a:extLst>
          </p:cNvPr>
          <p:cNvSpPr txBox="1"/>
          <p:nvPr>
            <p:custDataLst>
              <p:tags r:id="rId27"/>
            </p:custDataLst>
          </p:nvPr>
        </p:nvSpPr>
        <p:spPr>
          <a:xfrm rot="1077226">
            <a:off x="9548162" y="4841007"/>
            <a:ext cx="1310677" cy="307777"/>
          </a:xfrm>
          <a:prstGeom prst="rect">
            <a:avLst/>
          </a:prstGeom>
          <a:noFill/>
        </p:spPr>
        <p:txBody>
          <a:bodyPr wrap="square" rtlCol="0">
            <a:spAutoFit/>
          </a:bodyPr>
          <a:lstStyle/>
          <a:p>
            <a:r>
              <a:rPr lang="fr-CA" sz="1400" b="1" dirty="0">
                <a:solidFill>
                  <a:srgbClr val="000000"/>
                </a:solidFill>
              </a:rPr>
              <a:t>SAD post-</a:t>
            </a:r>
            <a:r>
              <a:rPr lang="fr-CA" sz="1400" b="1" dirty="0" err="1">
                <a:solidFill>
                  <a:srgbClr val="000000"/>
                </a:solidFill>
              </a:rPr>
              <a:t>hos</a:t>
            </a:r>
            <a:r>
              <a:rPr lang="fr-CA" sz="1400" b="1" dirty="0">
                <a:solidFill>
                  <a:srgbClr val="000000"/>
                </a:solidFill>
              </a:rPr>
              <a:t>.</a:t>
            </a:r>
          </a:p>
        </p:txBody>
      </p:sp>
      <p:sp>
        <p:nvSpPr>
          <p:cNvPr id="23" name="Rectangle 4">
            <a:extLst>
              <a:ext uri="{FF2B5EF4-FFF2-40B4-BE49-F238E27FC236}">
                <a16:creationId xmlns:a16="http://schemas.microsoft.com/office/drawing/2014/main" id="{09B06549-2FDC-3F35-7AB3-2099A2876806}"/>
              </a:ext>
            </a:extLst>
          </p:cNvPr>
          <p:cNvSpPr/>
          <p:nvPr>
            <p:custDataLst>
              <p:tags r:id="rId28"/>
            </p:custDataLst>
          </p:nvPr>
        </p:nvSpPr>
        <p:spPr>
          <a:xfrm flipH="1">
            <a:off x="5095587" y="3349823"/>
            <a:ext cx="2470806" cy="805477"/>
          </a:xfrm>
          <a:custGeom>
            <a:avLst/>
            <a:gdLst>
              <a:gd name="connsiteX0" fmla="*/ 0 w 1398115"/>
              <a:gd name="connsiteY0" fmla="*/ 0 h 968375"/>
              <a:gd name="connsiteX1" fmla="*/ 1398115 w 1398115"/>
              <a:gd name="connsiteY1" fmla="*/ 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968375 h 968375"/>
              <a:gd name="connsiteX3" fmla="*/ 0 w 1398115"/>
              <a:gd name="connsiteY3" fmla="*/ 968375 h 968375"/>
              <a:gd name="connsiteX4" fmla="*/ 0 w 1398115"/>
              <a:gd name="connsiteY4" fmla="*/ 0 h 968375"/>
              <a:gd name="connsiteX0" fmla="*/ 0 w 1398115"/>
              <a:gd name="connsiteY0" fmla="*/ 0 h 968375"/>
              <a:gd name="connsiteX1" fmla="*/ 613890 w 1398115"/>
              <a:gd name="connsiteY1" fmla="*/ 38100 h 968375"/>
              <a:gd name="connsiteX2" fmla="*/ 1398115 w 1398115"/>
              <a:gd name="connsiteY2" fmla="*/ 431800 h 968375"/>
              <a:gd name="connsiteX3" fmla="*/ 0 w 1398115"/>
              <a:gd name="connsiteY3" fmla="*/ 968375 h 968375"/>
              <a:gd name="connsiteX4" fmla="*/ 0 w 1398115"/>
              <a:gd name="connsiteY4" fmla="*/ 0 h 968375"/>
              <a:gd name="connsiteX0" fmla="*/ 0 w 1563215"/>
              <a:gd name="connsiteY0" fmla="*/ 381000 h 930275"/>
              <a:gd name="connsiteX1" fmla="*/ 778990 w 1563215"/>
              <a:gd name="connsiteY1" fmla="*/ 0 h 930275"/>
              <a:gd name="connsiteX2" fmla="*/ 1563215 w 1563215"/>
              <a:gd name="connsiteY2" fmla="*/ 393700 h 930275"/>
              <a:gd name="connsiteX3" fmla="*/ 165100 w 1563215"/>
              <a:gd name="connsiteY3" fmla="*/ 930275 h 930275"/>
              <a:gd name="connsiteX4" fmla="*/ 0 w 1563215"/>
              <a:gd name="connsiteY4" fmla="*/ 381000 h 930275"/>
              <a:gd name="connsiteX0" fmla="*/ 0 w 1563215"/>
              <a:gd name="connsiteY0" fmla="*/ 381000 h 777875"/>
              <a:gd name="connsiteX1" fmla="*/ 778990 w 1563215"/>
              <a:gd name="connsiteY1" fmla="*/ 0 h 777875"/>
              <a:gd name="connsiteX2" fmla="*/ 1563215 w 1563215"/>
              <a:gd name="connsiteY2" fmla="*/ 393700 h 777875"/>
              <a:gd name="connsiteX3" fmla="*/ 768350 w 1563215"/>
              <a:gd name="connsiteY3" fmla="*/ 777875 h 777875"/>
              <a:gd name="connsiteX4" fmla="*/ 0 w 1563215"/>
              <a:gd name="connsiteY4" fmla="*/ 381000 h 777875"/>
              <a:gd name="connsiteX0" fmla="*/ 0 w 1579090"/>
              <a:gd name="connsiteY0" fmla="*/ 396875 h 777875"/>
              <a:gd name="connsiteX1" fmla="*/ 794865 w 1579090"/>
              <a:gd name="connsiteY1" fmla="*/ 0 h 777875"/>
              <a:gd name="connsiteX2" fmla="*/ 1579090 w 1579090"/>
              <a:gd name="connsiteY2" fmla="*/ 393700 h 777875"/>
              <a:gd name="connsiteX3" fmla="*/ 784225 w 1579090"/>
              <a:gd name="connsiteY3" fmla="*/ 777875 h 777875"/>
              <a:gd name="connsiteX4" fmla="*/ 0 w 1579090"/>
              <a:gd name="connsiteY4" fmla="*/ 396875 h 777875"/>
              <a:gd name="connsiteX0" fmla="*/ 0 w 1579090"/>
              <a:gd name="connsiteY0" fmla="*/ 390525 h 771525"/>
              <a:gd name="connsiteX1" fmla="*/ 775815 w 1579090"/>
              <a:gd name="connsiteY1" fmla="*/ 0 h 771525"/>
              <a:gd name="connsiteX2" fmla="*/ 1579090 w 1579090"/>
              <a:gd name="connsiteY2" fmla="*/ 387350 h 771525"/>
              <a:gd name="connsiteX3" fmla="*/ 784225 w 1579090"/>
              <a:gd name="connsiteY3" fmla="*/ 771525 h 771525"/>
              <a:gd name="connsiteX4" fmla="*/ 0 w 1579090"/>
              <a:gd name="connsiteY4" fmla="*/ 390525 h 771525"/>
              <a:gd name="connsiteX0" fmla="*/ 0 w 1569565"/>
              <a:gd name="connsiteY0" fmla="*/ 390525 h 771525"/>
              <a:gd name="connsiteX1" fmla="*/ 775815 w 1569565"/>
              <a:gd name="connsiteY1" fmla="*/ 0 h 771525"/>
              <a:gd name="connsiteX2" fmla="*/ 1569565 w 1569565"/>
              <a:gd name="connsiteY2" fmla="*/ 387350 h 771525"/>
              <a:gd name="connsiteX3" fmla="*/ 784225 w 1569565"/>
              <a:gd name="connsiteY3" fmla="*/ 771525 h 771525"/>
              <a:gd name="connsiteX4" fmla="*/ 0 w 1569565"/>
              <a:gd name="connsiteY4" fmla="*/ 390525 h 771525"/>
              <a:gd name="connsiteX0" fmla="*/ 0 w 1569565"/>
              <a:gd name="connsiteY0" fmla="*/ 390525 h 781050"/>
              <a:gd name="connsiteX1" fmla="*/ 775815 w 1569565"/>
              <a:gd name="connsiteY1" fmla="*/ 0 h 781050"/>
              <a:gd name="connsiteX2" fmla="*/ 1569565 w 1569565"/>
              <a:gd name="connsiteY2" fmla="*/ 387350 h 781050"/>
              <a:gd name="connsiteX3" fmla="*/ 781844 w 1569565"/>
              <a:gd name="connsiteY3" fmla="*/ 781050 h 781050"/>
              <a:gd name="connsiteX4" fmla="*/ 0 w 1569565"/>
              <a:gd name="connsiteY4" fmla="*/ 390525 h 781050"/>
              <a:gd name="connsiteX0" fmla="*/ 0 w 1574328"/>
              <a:gd name="connsiteY0" fmla="*/ 390525 h 781050"/>
              <a:gd name="connsiteX1" fmla="*/ 780578 w 1574328"/>
              <a:gd name="connsiteY1" fmla="*/ 0 h 781050"/>
              <a:gd name="connsiteX2" fmla="*/ 1574328 w 1574328"/>
              <a:gd name="connsiteY2" fmla="*/ 387350 h 781050"/>
              <a:gd name="connsiteX3" fmla="*/ 786607 w 1574328"/>
              <a:gd name="connsiteY3" fmla="*/ 781050 h 781050"/>
              <a:gd name="connsiteX4" fmla="*/ 0 w 1574328"/>
              <a:gd name="connsiteY4" fmla="*/ 390525 h 781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4328" h="781050">
                <a:moveTo>
                  <a:pt x="0" y="390525"/>
                </a:moveTo>
                <a:lnTo>
                  <a:pt x="780578" y="0"/>
                </a:lnTo>
                <a:lnTo>
                  <a:pt x="1574328" y="387350"/>
                </a:lnTo>
                <a:lnTo>
                  <a:pt x="786607" y="781050"/>
                </a:lnTo>
                <a:lnTo>
                  <a:pt x="0" y="390525"/>
                </a:lnTo>
                <a:close/>
              </a:path>
            </a:pathLst>
          </a:custGeom>
          <a:solidFill>
            <a:schemeClr val="accent3">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A" sz="2000" b="1" dirty="0">
              <a:solidFill>
                <a:schemeClr val="bg1"/>
              </a:solidFill>
              <a:effectLst>
                <a:outerShdw blurRad="38100" dist="38100" dir="2700000" algn="tl">
                  <a:srgbClr val="000000">
                    <a:alpha val="43137"/>
                  </a:srgbClr>
                </a:outerShdw>
                <a:reflection blurRad="6350" stA="60000" endA="900" endPos="58000" dir="5400000" sy="-100000" algn="bl" rotWithShape="0"/>
              </a:effectLst>
              <a:latin typeface="Arial" panose="020B0604020202020204" pitchFamily="34" charset="0"/>
              <a:cs typeface="Arial" panose="020B0604020202020204" pitchFamily="34" charset="0"/>
            </a:endParaRPr>
          </a:p>
        </p:txBody>
      </p:sp>
      <p:sp>
        <p:nvSpPr>
          <p:cNvPr id="24" name="Flèche : droite 23">
            <a:extLst>
              <a:ext uri="{FF2B5EF4-FFF2-40B4-BE49-F238E27FC236}">
                <a16:creationId xmlns:a16="http://schemas.microsoft.com/office/drawing/2014/main" id="{FA87698B-67FD-C566-C6D5-AA970FB30043}"/>
              </a:ext>
            </a:extLst>
          </p:cNvPr>
          <p:cNvSpPr/>
          <p:nvPr>
            <p:custDataLst>
              <p:tags r:id="rId29"/>
            </p:custDataLst>
          </p:nvPr>
        </p:nvSpPr>
        <p:spPr>
          <a:xfrm rot="1051710">
            <a:off x="7375305" y="3670298"/>
            <a:ext cx="312687" cy="305160"/>
          </a:xfrm>
          <a:prstGeom prst="rightArrow">
            <a:avLst/>
          </a:prstGeom>
          <a:effectLst>
            <a:outerShdw blurRad="50800" dist="38100" dir="8100000" algn="tr"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5" name="ZoneTexte 24">
            <a:extLst>
              <a:ext uri="{FF2B5EF4-FFF2-40B4-BE49-F238E27FC236}">
                <a16:creationId xmlns:a16="http://schemas.microsoft.com/office/drawing/2014/main" id="{07003AA8-C5E5-D74D-34C4-B134B35D62FF}"/>
              </a:ext>
            </a:extLst>
          </p:cNvPr>
          <p:cNvSpPr txBox="1"/>
          <p:nvPr>
            <p:custDataLst>
              <p:tags r:id="rId30"/>
            </p:custDataLst>
          </p:nvPr>
        </p:nvSpPr>
        <p:spPr>
          <a:xfrm rot="1077226">
            <a:off x="6215411" y="3476240"/>
            <a:ext cx="1310677" cy="307777"/>
          </a:xfrm>
          <a:prstGeom prst="rect">
            <a:avLst/>
          </a:prstGeom>
          <a:noFill/>
        </p:spPr>
        <p:txBody>
          <a:bodyPr wrap="square" rtlCol="0">
            <a:spAutoFit/>
          </a:bodyPr>
          <a:lstStyle/>
          <a:p>
            <a:r>
              <a:rPr lang="fr-CA" sz="1400" b="1" dirty="0">
                <a:solidFill>
                  <a:srgbClr val="000000"/>
                </a:solidFill>
              </a:rPr>
              <a:t>SAD pré-</a:t>
            </a:r>
            <a:r>
              <a:rPr lang="fr-CA" sz="1400" b="1" dirty="0" err="1">
                <a:solidFill>
                  <a:srgbClr val="000000"/>
                </a:solidFill>
              </a:rPr>
              <a:t>hos</a:t>
            </a:r>
            <a:r>
              <a:rPr lang="fr-CA" sz="1400" b="1" dirty="0">
                <a:solidFill>
                  <a:srgbClr val="000000"/>
                </a:solidFill>
              </a:rPr>
              <a:t>.</a:t>
            </a:r>
          </a:p>
        </p:txBody>
      </p:sp>
      <p:pic>
        <p:nvPicPr>
          <p:cNvPr id="29" name="Image 28">
            <a:extLst>
              <a:ext uri="{FF2B5EF4-FFF2-40B4-BE49-F238E27FC236}">
                <a16:creationId xmlns:a16="http://schemas.microsoft.com/office/drawing/2014/main" id="{F71619AD-8BC3-7D9E-E4DC-3A84429D0163}"/>
              </a:ext>
            </a:extLst>
          </p:cNvPr>
          <p:cNvPicPr>
            <a:picLocks noChangeAspect="1"/>
          </p:cNvPicPr>
          <p:nvPr>
            <p:custDataLst>
              <p:tags r:id="rId31"/>
            </p:custDataLst>
          </p:nvPr>
        </p:nvPicPr>
        <p:blipFill>
          <a:blip r:embed="rId39">
            <a:duotone>
              <a:schemeClr val="accent1">
                <a:shade val="45000"/>
                <a:satMod val="135000"/>
              </a:schemeClr>
              <a:prstClr val="white"/>
            </a:duotone>
          </a:blip>
          <a:stretch>
            <a:fillRect/>
          </a:stretch>
        </p:blipFill>
        <p:spPr>
          <a:xfrm flipH="1">
            <a:off x="5664784" y="3623821"/>
            <a:ext cx="327331" cy="278176"/>
          </a:xfrm>
          <a:prstGeom prst="rect">
            <a:avLst/>
          </a:prstGeom>
        </p:spPr>
      </p:pic>
    </p:spTree>
    <p:extLst>
      <p:ext uri="{BB962C8B-B14F-4D97-AF65-F5344CB8AC3E}">
        <p14:creationId xmlns:p14="http://schemas.microsoft.com/office/powerpoint/2010/main" val="1997779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80B86621-9293-0941-CA0B-ED188C2FBDB8}"/>
              </a:ext>
            </a:extLst>
          </p:cNvPr>
          <p:cNvSpPr/>
          <p:nvPr>
            <p:custDataLst>
              <p:tags r:id="rId1"/>
            </p:custDataLst>
          </p:nvPr>
        </p:nvSpPr>
        <p:spPr bwMode="gray">
          <a:xfrm>
            <a:off x="800958" y="1651270"/>
            <a:ext cx="10307594" cy="4048414"/>
          </a:xfrm>
          <a:prstGeom prst="rect">
            <a:avLst/>
          </a:prstGeom>
          <a:solidFill>
            <a:schemeClr val="accent3">
              <a:lumMod val="20000"/>
              <a:lumOff val="80000"/>
            </a:schemeClr>
          </a:solidFill>
          <a:ln>
            <a:solidFill>
              <a:schemeClr val="accent2">
                <a:lumMod val="60000"/>
                <a:lumOff val="40000"/>
              </a:schemeClr>
            </a:solidFill>
          </a:ln>
        </p:spPr>
        <p:style>
          <a:lnRef idx="2">
            <a:schemeClr val="accent1"/>
          </a:lnRef>
          <a:fillRef idx="1">
            <a:schemeClr val="lt1"/>
          </a:fillRef>
          <a:effectRef idx="0">
            <a:schemeClr val="accent1"/>
          </a:effectRef>
          <a:fontRef idx="minor">
            <a:schemeClr val="dk1"/>
          </a:fontRef>
        </p:style>
        <p:txBody>
          <a:bodyPr anchor="ctr"/>
          <a:lstStyle/>
          <a:p>
            <a:pPr algn="ctr" defTabSz="457200" eaLnBrk="0" fontAlgn="base" hangingPunct="0">
              <a:spcBef>
                <a:spcPct val="0"/>
              </a:spcBef>
              <a:spcAft>
                <a:spcPct val="0"/>
              </a:spcAft>
              <a:defRPr/>
            </a:pPr>
            <a:endParaRPr lang="fr-CA">
              <a:solidFill>
                <a:prstClr val="black"/>
              </a:solidFill>
              <a:latin typeface="Calibri"/>
            </a:endParaRPr>
          </a:p>
        </p:txBody>
      </p:sp>
      <p:sp>
        <p:nvSpPr>
          <p:cNvPr id="30" name="Rectangle 29">
            <a:extLst>
              <a:ext uri="{FF2B5EF4-FFF2-40B4-BE49-F238E27FC236}">
                <a16:creationId xmlns:a16="http://schemas.microsoft.com/office/drawing/2014/main" id="{DBE298B8-2933-9131-50E0-CCC9EE981E2E}"/>
              </a:ext>
            </a:extLst>
          </p:cNvPr>
          <p:cNvSpPr/>
          <p:nvPr>
            <p:custDataLst>
              <p:tags r:id="rId2"/>
            </p:custDataLst>
          </p:nvPr>
        </p:nvSpPr>
        <p:spPr bwMode="gray">
          <a:xfrm>
            <a:off x="3800867" y="1659292"/>
            <a:ext cx="3699686" cy="4040392"/>
          </a:xfrm>
          <a:prstGeom prst="rect">
            <a:avLst/>
          </a:prstGeom>
          <a:solidFill>
            <a:schemeClr val="accent1">
              <a:lumMod val="20000"/>
              <a:lumOff val="80000"/>
            </a:schemeClr>
          </a:solidFill>
          <a:ln>
            <a:solidFill>
              <a:schemeClr val="accent2">
                <a:lumMod val="60000"/>
                <a:lumOff val="40000"/>
              </a:schemeClr>
            </a:solidFill>
          </a:ln>
        </p:spPr>
        <p:style>
          <a:lnRef idx="2">
            <a:schemeClr val="accent1"/>
          </a:lnRef>
          <a:fillRef idx="1">
            <a:schemeClr val="lt1"/>
          </a:fillRef>
          <a:effectRef idx="0">
            <a:schemeClr val="accent1"/>
          </a:effectRef>
          <a:fontRef idx="minor">
            <a:schemeClr val="dk1"/>
          </a:fontRef>
        </p:style>
        <p:txBody>
          <a:bodyPr anchor="ctr"/>
          <a:lstStyle/>
          <a:p>
            <a:pPr algn="ctr" defTabSz="457200" eaLnBrk="0" fontAlgn="base" hangingPunct="0">
              <a:spcBef>
                <a:spcPct val="0"/>
              </a:spcBef>
              <a:spcAft>
                <a:spcPct val="0"/>
              </a:spcAft>
              <a:defRPr/>
            </a:pPr>
            <a:endParaRPr lang="fr-CA">
              <a:solidFill>
                <a:prstClr val="black"/>
              </a:solidFill>
              <a:latin typeface="Calibri"/>
            </a:endParaRPr>
          </a:p>
        </p:txBody>
      </p:sp>
      <p:sp>
        <p:nvSpPr>
          <p:cNvPr id="2" name="Titre 1">
            <a:extLst>
              <a:ext uri="{FF2B5EF4-FFF2-40B4-BE49-F238E27FC236}">
                <a16:creationId xmlns:a16="http://schemas.microsoft.com/office/drawing/2014/main" id="{64CF6C45-9E53-085F-A28B-C2C9FFA5AF26}"/>
              </a:ext>
            </a:extLst>
          </p:cNvPr>
          <p:cNvSpPr>
            <a:spLocks noGrp="1"/>
          </p:cNvSpPr>
          <p:nvPr>
            <p:ph type="title"/>
            <p:custDataLst>
              <p:tags r:id="rId3"/>
            </p:custDataLst>
          </p:nvPr>
        </p:nvSpPr>
        <p:spPr>
          <a:xfrm>
            <a:off x="592952" y="181233"/>
            <a:ext cx="10515600" cy="977450"/>
          </a:xfrm>
        </p:spPr>
        <p:txBody>
          <a:bodyPr>
            <a:normAutofit fontScale="90000"/>
          </a:bodyPr>
          <a:lstStyle/>
          <a:p>
            <a:r>
              <a:rPr lang="fr-CA"/>
              <a:t>Financement axé sur le patient au service de l’innovation </a:t>
            </a:r>
            <a:br>
              <a:rPr lang="fr-CA"/>
            </a:br>
            <a:r>
              <a:rPr lang="fr-CA"/>
              <a:t>et des meilleures pratiques cliniques au Québec </a:t>
            </a:r>
          </a:p>
        </p:txBody>
      </p:sp>
      <p:sp>
        <p:nvSpPr>
          <p:cNvPr id="7" name="ZoneTexte 6">
            <a:extLst>
              <a:ext uri="{FF2B5EF4-FFF2-40B4-BE49-F238E27FC236}">
                <a16:creationId xmlns:a16="http://schemas.microsoft.com/office/drawing/2014/main" id="{E124E9D9-A05B-A44D-E985-1FDD6F09E138}"/>
              </a:ext>
            </a:extLst>
          </p:cNvPr>
          <p:cNvSpPr txBox="1"/>
          <p:nvPr>
            <p:custDataLst>
              <p:tags r:id="rId4"/>
            </p:custDataLst>
          </p:nvPr>
        </p:nvSpPr>
        <p:spPr>
          <a:xfrm>
            <a:off x="866338" y="1261487"/>
            <a:ext cx="2329036" cy="338554"/>
          </a:xfrm>
          <a:prstGeom prst="rect">
            <a:avLst/>
          </a:prstGeom>
          <a:noFill/>
        </p:spPr>
        <p:txBody>
          <a:bodyPr wrap="square" rtlCol="0">
            <a:spAutoFit/>
          </a:bodyPr>
          <a:lstStyle/>
          <a:p>
            <a:r>
              <a:rPr lang="fr-CA" sz="1600" b="1">
                <a:latin typeface="Lato Light" panose="020F0502020204030203" pitchFamily="34" charset="0"/>
                <a:ea typeface="Lato Light" panose="020F0502020204030203" pitchFamily="34" charset="0"/>
                <a:cs typeface="Lato Light" panose="020F0502020204030203" pitchFamily="34" charset="0"/>
              </a:rPr>
              <a:t>Période préopératoire  </a:t>
            </a:r>
          </a:p>
        </p:txBody>
      </p:sp>
      <p:sp>
        <p:nvSpPr>
          <p:cNvPr id="8" name="ZoneTexte 7">
            <a:extLst>
              <a:ext uri="{FF2B5EF4-FFF2-40B4-BE49-F238E27FC236}">
                <a16:creationId xmlns:a16="http://schemas.microsoft.com/office/drawing/2014/main" id="{E6FE77D8-D811-B52B-9A0C-A3BE3DF663C0}"/>
              </a:ext>
            </a:extLst>
          </p:cNvPr>
          <p:cNvSpPr txBox="1"/>
          <p:nvPr>
            <p:custDataLst>
              <p:tags r:id="rId5"/>
            </p:custDataLst>
          </p:nvPr>
        </p:nvSpPr>
        <p:spPr>
          <a:xfrm>
            <a:off x="4023458" y="1250629"/>
            <a:ext cx="3638254" cy="338554"/>
          </a:xfrm>
          <a:prstGeom prst="rect">
            <a:avLst/>
          </a:prstGeom>
          <a:noFill/>
        </p:spPr>
        <p:txBody>
          <a:bodyPr wrap="square" rtlCol="0">
            <a:spAutoFit/>
          </a:bodyPr>
          <a:lstStyle/>
          <a:p>
            <a:r>
              <a:rPr lang="fr-CA" sz="1600" b="1">
                <a:latin typeface="Lato Light" panose="020F0502020204030203" pitchFamily="34" charset="0"/>
                <a:ea typeface="Lato Light" panose="020F0502020204030203" pitchFamily="34" charset="0"/>
                <a:cs typeface="Lato Light" panose="020F0502020204030203" pitchFamily="34" charset="0"/>
              </a:rPr>
              <a:t>Période peropératoire (Admis, CDJ)  </a:t>
            </a:r>
          </a:p>
        </p:txBody>
      </p:sp>
      <p:sp>
        <p:nvSpPr>
          <p:cNvPr id="9" name="ZoneTexte 8">
            <a:extLst>
              <a:ext uri="{FF2B5EF4-FFF2-40B4-BE49-F238E27FC236}">
                <a16:creationId xmlns:a16="http://schemas.microsoft.com/office/drawing/2014/main" id="{067BFFD8-C934-DBDF-BF41-41D07AC90264}"/>
              </a:ext>
            </a:extLst>
          </p:cNvPr>
          <p:cNvSpPr txBox="1"/>
          <p:nvPr>
            <p:custDataLst>
              <p:tags r:id="rId6"/>
            </p:custDataLst>
          </p:nvPr>
        </p:nvSpPr>
        <p:spPr>
          <a:xfrm>
            <a:off x="8036011" y="1287102"/>
            <a:ext cx="2238695" cy="338554"/>
          </a:xfrm>
          <a:prstGeom prst="rect">
            <a:avLst/>
          </a:prstGeom>
          <a:noFill/>
        </p:spPr>
        <p:txBody>
          <a:bodyPr wrap="square" rtlCol="0">
            <a:spAutoFit/>
          </a:bodyPr>
          <a:lstStyle/>
          <a:p>
            <a:r>
              <a:rPr lang="fr-CA" sz="1600" b="1">
                <a:latin typeface="Lato Light" panose="020F0502020204030203" pitchFamily="34" charset="0"/>
                <a:ea typeface="Lato Light" panose="020F0502020204030203" pitchFamily="34" charset="0"/>
                <a:cs typeface="Lato Light" panose="020F0502020204030203" pitchFamily="34" charset="0"/>
              </a:rPr>
              <a:t>Période postopératoire </a:t>
            </a:r>
          </a:p>
        </p:txBody>
      </p:sp>
      <p:pic>
        <p:nvPicPr>
          <p:cNvPr id="29" name="Image 28">
            <a:extLst>
              <a:ext uri="{FF2B5EF4-FFF2-40B4-BE49-F238E27FC236}">
                <a16:creationId xmlns:a16="http://schemas.microsoft.com/office/drawing/2014/main" id="{60FDD022-0BBB-FD35-5CD9-5E90686658D4}"/>
              </a:ext>
            </a:extLst>
          </p:cNvPr>
          <p:cNvPicPr>
            <a:picLocks noChangeAspect="1"/>
          </p:cNvPicPr>
          <p:nvPr>
            <p:custDataLst>
              <p:tags r:id="rId7"/>
            </p:custDataLst>
          </p:nvPr>
        </p:nvPicPr>
        <p:blipFill>
          <a:blip r:embed="rId48"/>
          <a:stretch>
            <a:fillRect/>
          </a:stretch>
        </p:blipFill>
        <p:spPr>
          <a:xfrm>
            <a:off x="4242281" y="3221795"/>
            <a:ext cx="919751" cy="903129"/>
          </a:xfrm>
          <a:prstGeom prst="rect">
            <a:avLst/>
          </a:prstGeom>
        </p:spPr>
      </p:pic>
      <p:pic>
        <p:nvPicPr>
          <p:cNvPr id="43" name="Image 42">
            <a:extLst>
              <a:ext uri="{FF2B5EF4-FFF2-40B4-BE49-F238E27FC236}">
                <a16:creationId xmlns:a16="http://schemas.microsoft.com/office/drawing/2014/main" id="{8A2AA9CF-FF38-6101-EA94-F0881CDB75FD}"/>
              </a:ext>
            </a:extLst>
          </p:cNvPr>
          <p:cNvPicPr>
            <a:picLocks noChangeAspect="1"/>
          </p:cNvPicPr>
          <p:nvPr>
            <p:custDataLst>
              <p:tags r:id="rId8"/>
            </p:custDataLst>
          </p:nvPr>
        </p:nvPicPr>
        <p:blipFill>
          <a:blip r:embed="rId49" cstate="print">
            <a:extLst>
              <a:ext uri="{28A0092B-C50C-407E-A947-70E740481C1C}">
                <a14:useLocalDpi xmlns:a14="http://schemas.microsoft.com/office/drawing/2010/main" val="0"/>
              </a:ext>
            </a:extLst>
          </a:blip>
          <a:stretch>
            <a:fillRect/>
          </a:stretch>
        </p:blipFill>
        <p:spPr>
          <a:xfrm>
            <a:off x="9100473" y="2723188"/>
            <a:ext cx="597400" cy="597400"/>
          </a:xfrm>
          <a:prstGeom prst="rect">
            <a:avLst/>
          </a:prstGeom>
        </p:spPr>
      </p:pic>
      <p:pic>
        <p:nvPicPr>
          <p:cNvPr id="81" name="Image 80">
            <a:extLst>
              <a:ext uri="{FF2B5EF4-FFF2-40B4-BE49-F238E27FC236}">
                <a16:creationId xmlns:a16="http://schemas.microsoft.com/office/drawing/2014/main" id="{D0F995EC-72E2-074A-C209-BD9B35E31152}"/>
              </a:ext>
            </a:extLst>
          </p:cNvPr>
          <p:cNvPicPr>
            <a:picLocks noChangeAspect="1"/>
          </p:cNvPicPr>
          <p:nvPr>
            <p:custDataLst>
              <p:tags r:id="rId9"/>
            </p:custDataLst>
          </p:nvPr>
        </p:nvPicPr>
        <p:blipFill>
          <a:blip r:embed="rId48"/>
          <a:stretch>
            <a:fillRect/>
          </a:stretch>
        </p:blipFill>
        <p:spPr>
          <a:xfrm>
            <a:off x="2314677" y="2732916"/>
            <a:ext cx="1012024" cy="993734"/>
          </a:xfrm>
          <a:prstGeom prst="rect">
            <a:avLst/>
          </a:prstGeom>
        </p:spPr>
      </p:pic>
      <p:grpSp>
        <p:nvGrpSpPr>
          <p:cNvPr id="82" name="Group 1249">
            <a:extLst>
              <a:ext uri="{FF2B5EF4-FFF2-40B4-BE49-F238E27FC236}">
                <a16:creationId xmlns:a16="http://schemas.microsoft.com/office/drawing/2014/main" id="{DE9E414C-3781-C4BF-26A0-1482DA6FF2B1}"/>
              </a:ext>
            </a:extLst>
          </p:cNvPr>
          <p:cNvGrpSpPr>
            <a:grpSpLocks/>
          </p:cNvGrpSpPr>
          <p:nvPr>
            <p:custDataLst>
              <p:tags r:id="rId10"/>
            </p:custDataLst>
          </p:nvPr>
        </p:nvGrpSpPr>
        <p:grpSpPr bwMode="auto">
          <a:xfrm>
            <a:off x="1588232" y="2699416"/>
            <a:ext cx="293005" cy="385860"/>
            <a:chOff x="2666" y="3532"/>
            <a:chExt cx="415" cy="588"/>
          </a:xfrm>
        </p:grpSpPr>
        <p:sp>
          <p:nvSpPr>
            <p:cNvPr id="83" name="Oval 565">
              <a:extLst>
                <a:ext uri="{FF2B5EF4-FFF2-40B4-BE49-F238E27FC236}">
                  <a16:creationId xmlns:a16="http://schemas.microsoft.com/office/drawing/2014/main" id="{26775E0F-B8F5-4D87-1231-E671ABDB7B1C}"/>
                </a:ext>
              </a:extLst>
            </p:cNvPr>
            <p:cNvSpPr>
              <a:spLocks noChangeArrowheads="1"/>
            </p:cNvSpPr>
            <p:nvPr/>
          </p:nvSpPr>
          <p:spPr bwMode="gray">
            <a:xfrm>
              <a:off x="2868" y="3592"/>
              <a:ext cx="0" cy="528"/>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84" name="Group 952">
              <a:extLst>
                <a:ext uri="{FF2B5EF4-FFF2-40B4-BE49-F238E27FC236}">
                  <a16:creationId xmlns:a16="http://schemas.microsoft.com/office/drawing/2014/main" id="{AAECC6FD-F245-7FD9-291E-C4E0C8D9424F}"/>
                </a:ext>
              </a:extLst>
            </p:cNvPr>
            <p:cNvGrpSpPr>
              <a:grpSpLocks/>
            </p:cNvGrpSpPr>
            <p:nvPr/>
          </p:nvGrpSpPr>
          <p:grpSpPr bwMode="auto">
            <a:xfrm>
              <a:off x="2666" y="3532"/>
              <a:ext cx="415" cy="568"/>
              <a:chOff x="2742" y="3631"/>
              <a:chExt cx="308" cy="422"/>
            </a:xfrm>
          </p:grpSpPr>
          <p:sp>
            <p:nvSpPr>
              <p:cNvPr id="85" name="Freeform 944">
                <a:extLst>
                  <a:ext uri="{FF2B5EF4-FFF2-40B4-BE49-F238E27FC236}">
                    <a16:creationId xmlns:a16="http://schemas.microsoft.com/office/drawing/2014/main" id="{F736B48C-DDEE-1FDB-2D6A-629A96B2B541}"/>
                  </a:ext>
                </a:extLst>
              </p:cNvPr>
              <p:cNvSpPr>
                <a:spLocks/>
              </p:cNvSpPr>
              <p:nvPr/>
            </p:nvSpPr>
            <p:spPr bwMode="gray">
              <a:xfrm>
                <a:off x="2742" y="3722"/>
                <a:ext cx="308" cy="331"/>
              </a:xfrm>
              <a:custGeom>
                <a:avLst/>
                <a:gdLst>
                  <a:gd name="T0" fmla="*/ 0 w 618"/>
                  <a:gd name="T1" fmla="*/ 0 h 661"/>
                  <a:gd name="T2" fmla="*/ 0 w 618"/>
                  <a:gd name="T3" fmla="*/ 0 h 661"/>
                  <a:gd name="T4" fmla="*/ 0 w 618"/>
                  <a:gd name="T5" fmla="*/ 1 h 661"/>
                  <a:gd name="T6" fmla="*/ 0 w 618"/>
                  <a:gd name="T7" fmla="*/ 1 h 661"/>
                  <a:gd name="T8" fmla="*/ 0 w 618"/>
                  <a:gd name="T9" fmla="*/ 1 h 661"/>
                  <a:gd name="T10" fmla="*/ 0 w 618"/>
                  <a:gd name="T11" fmla="*/ 1 h 661"/>
                  <a:gd name="T12" fmla="*/ 0 w 618"/>
                  <a:gd name="T13" fmla="*/ 1 h 661"/>
                  <a:gd name="T14" fmla="*/ 0 w 618"/>
                  <a:gd name="T15" fmla="*/ 1 h 661"/>
                  <a:gd name="T16" fmla="*/ 0 w 618"/>
                  <a:gd name="T17" fmla="*/ 1 h 661"/>
                  <a:gd name="T18" fmla="*/ 0 w 618"/>
                  <a:gd name="T19" fmla="*/ 1 h 661"/>
                  <a:gd name="T20" fmla="*/ 0 w 618"/>
                  <a:gd name="T21" fmla="*/ 1 h 661"/>
                  <a:gd name="T22" fmla="*/ 0 w 618"/>
                  <a:gd name="T23" fmla="*/ 1 h 661"/>
                  <a:gd name="T24" fmla="*/ 0 w 618"/>
                  <a:gd name="T25" fmla="*/ 1 h 661"/>
                  <a:gd name="T26" fmla="*/ 0 w 618"/>
                  <a:gd name="T27" fmla="*/ 1 h 661"/>
                  <a:gd name="T28" fmla="*/ 0 w 618"/>
                  <a:gd name="T29" fmla="*/ 1 h 661"/>
                  <a:gd name="T30" fmla="*/ 0 w 618"/>
                  <a:gd name="T31" fmla="*/ 1 h 661"/>
                  <a:gd name="T32" fmla="*/ 0 w 618"/>
                  <a:gd name="T33" fmla="*/ 1 h 661"/>
                  <a:gd name="T34" fmla="*/ 0 w 618"/>
                  <a:gd name="T35" fmla="*/ 1 h 661"/>
                  <a:gd name="T36" fmla="*/ 0 w 618"/>
                  <a:gd name="T37" fmla="*/ 1 h 661"/>
                  <a:gd name="T38" fmla="*/ 0 w 618"/>
                  <a:gd name="T39" fmla="*/ 1 h 661"/>
                  <a:gd name="T40" fmla="*/ 0 w 618"/>
                  <a:gd name="T41" fmla="*/ 1 h 661"/>
                  <a:gd name="T42" fmla="*/ 0 w 618"/>
                  <a:gd name="T43" fmla="*/ 1 h 661"/>
                  <a:gd name="T44" fmla="*/ 0 w 618"/>
                  <a:gd name="T45" fmla="*/ 0 h 661"/>
                  <a:gd name="T46" fmla="*/ 0 w 618"/>
                  <a:gd name="T47" fmla="*/ 0 h 661"/>
                  <a:gd name="T48" fmla="*/ 0 w 618"/>
                  <a:gd name="T49" fmla="*/ 0 h 6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8" h="661">
                    <a:moveTo>
                      <a:pt x="29" y="0"/>
                    </a:moveTo>
                    <a:lnTo>
                      <a:pt x="1" y="0"/>
                    </a:lnTo>
                    <a:lnTo>
                      <a:pt x="15" y="23"/>
                    </a:lnTo>
                    <a:lnTo>
                      <a:pt x="23" y="38"/>
                    </a:lnTo>
                    <a:lnTo>
                      <a:pt x="42" y="79"/>
                    </a:lnTo>
                    <a:lnTo>
                      <a:pt x="63" y="143"/>
                    </a:lnTo>
                    <a:lnTo>
                      <a:pt x="83" y="222"/>
                    </a:lnTo>
                    <a:lnTo>
                      <a:pt x="95" y="315"/>
                    </a:lnTo>
                    <a:lnTo>
                      <a:pt x="91" y="419"/>
                    </a:lnTo>
                    <a:lnTo>
                      <a:pt x="67" y="527"/>
                    </a:lnTo>
                    <a:lnTo>
                      <a:pt x="15" y="637"/>
                    </a:lnTo>
                    <a:lnTo>
                      <a:pt x="0" y="661"/>
                    </a:lnTo>
                    <a:lnTo>
                      <a:pt x="618" y="661"/>
                    </a:lnTo>
                    <a:lnTo>
                      <a:pt x="602" y="637"/>
                    </a:lnTo>
                    <a:lnTo>
                      <a:pt x="550" y="527"/>
                    </a:lnTo>
                    <a:lnTo>
                      <a:pt x="526" y="419"/>
                    </a:lnTo>
                    <a:lnTo>
                      <a:pt x="522" y="315"/>
                    </a:lnTo>
                    <a:lnTo>
                      <a:pt x="534" y="222"/>
                    </a:lnTo>
                    <a:lnTo>
                      <a:pt x="553" y="143"/>
                    </a:lnTo>
                    <a:lnTo>
                      <a:pt x="575" y="79"/>
                    </a:lnTo>
                    <a:lnTo>
                      <a:pt x="594" y="38"/>
                    </a:lnTo>
                    <a:lnTo>
                      <a:pt x="602" y="23"/>
                    </a:lnTo>
                    <a:lnTo>
                      <a:pt x="615" y="0"/>
                    </a:lnTo>
                    <a:lnTo>
                      <a:pt x="588" y="0"/>
                    </a:lnTo>
                    <a:lnTo>
                      <a:pt x="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6" name="Freeform 945">
                <a:extLst>
                  <a:ext uri="{FF2B5EF4-FFF2-40B4-BE49-F238E27FC236}">
                    <a16:creationId xmlns:a16="http://schemas.microsoft.com/office/drawing/2014/main" id="{2CE7EFE1-6333-90B6-A582-DC3AA4A45190}"/>
                  </a:ext>
                </a:extLst>
              </p:cNvPr>
              <p:cNvSpPr>
                <a:spLocks/>
              </p:cNvSpPr>
              <p:nvPr/>
            </p:nvSpPr>
            <p:spPr bwMode="gray">
              <a:xfrm>
                <a:off x="2769" y="3738"/>
                <a:ext cx="253" cy="299"/>
              </a:xfrm>
              <a:custGeom>
                <a:avLst/>
                <a:gdLst>
                  <a:gd name="T0" fmla="*/ 1 w 506"/>
                  <a:gd name="T1" fmla="*/ 1 h 598"/>
                  <a:gd name="T2" fmla="*/ 1 w 506"/>
                  <a:gd name="T3" fmla="*/ 1 h 598"/>
                  <a:gd name="T4" fmla="*/ 1 w 506"/>
                  <a:gd name="T5" fmla="*/ 1 h 598"/>
                  <a:gd name="T6" fmla="*/ 1 w 506"/>
                  <a:gd name="T7" fmla="*/ 1 h 598"/>
                  <a:gd name="T8" fmla="*/ 1 w 506"/>
                  <a:gd name="T9" fmla="*/ 1 h 598"/>
                  <a:gd name="T10" fmla="*/ 1 w 506"/>
                  <a:gd name="T11" fmla="*/ 1 h 598"/>
                  <a:gd name="T12" fmla="*/ 1 w 506"/>
                  <a:gd name="T13" fmla="*/ 1 h 598"/>
                  <a:gd name="T14" fmla="*/ 1 w 506"/>
                  <a:gd name="T15" fmla="*/ 1 h 598"/>
                  <a:gd name="T16" fmla="*/ 1 w 506"/>
                  <a:gd name="T17" fmla="*/ 1 h 598"/>
                  <a:gd name="T18" fmla="*/ 1 w 506"/>
                  <a:gd name="T19" fmla="*/ 1 h 598"/>
                  <a:gd name="T20" fmla="*/ 1 w 506"/>
                  <a:gd name="T21" fmla="*/ 1 h 598"/>
                  <a:gd name="T22" fmla="*/ 1 w 506"/>
                  <a:gd name="T23" fmla="*/ 1 h 598"/>
                  <a:gd name="T24" fmla="*/ 1 w 506"/>
                  <a:gd name="T25" fmla="*/ 1 h 598"/>
                  <a:gd name="T26" fmla="*/ 1 w 506"/>
                  <a:gd name="T27" fmla="*/ 1 h 598"/>
                  <a:gd name="T28" fmla="*/ 1 w 506"/>
                  <a:gd name="T29" fmla="*/ 1 h 598"/>
                  <a:gd name="T30" fmla="*/ 1 w 506"/>
                  <a:gd name="T31" fmla="*/ 1 h 598"/>
                  <a:gd name="T32" fmla="*/ 1 w 506"/>
                  <a:gd name="T33" fmla="*/ 1 h 598"/>
                  <a:gd name="T34" fmla="*/ 1 w 506"/>
                  <a:gd name="T35" fmla="*/ 1 h 598"/>
                  <a:gd name="T36" fmla="*/ 1 w 506"/>
                  <a:gd name="T37" fmla="*/ 1 h 598"/>
                  <a:gd name="T38" fmla="*/ 1 w 506"/>
                  <a:gd name="T39" fmla="*/ 1 h 598"/>
                  <a:gd name="T40" fmla="*/ 1 w 506"/>
                  <a:gd name="T41" fmla="*/ 1 h 598"/>
                  <a:gd name="T42" fmla="*/ 1 w 506"/>
                  <a:gd name="T43" fmla="*/ 1 h 598"/>
                  <a:gd name="T44" fmla="*/ 1 w 506"/>
                  <a:gd name="T45" fmla="*/ 1 h 598"/>
                  <a:gd name="T46" fmla="*/ 1 w 506"/>
                  <a:gd name="T47" fmla="*/ 1 h 598"/>
                  <a:gd name="T48" fmla="*/ 1 w 506"/>
                  <a:gd name="T49" fmla="*/ 0 h 598"/>
                  <a:gd name="T50" fmla="*/ 1 w 506"/>
                  <a:gd name="T51" fmla="*/ 0 h 598"/>
                  <a:gd name="T52" fmla="*/ 1 w 506"/>
                  <a:gd name="T53" fmla="*/ 0 h 598"/>
                  <a:gd name="T54" fmla="*/ 1 w 506"/>
                  <a:gd name="T55" fmla="*/ 0 h 598"/>
                  <a:gd name="T56" fmla="*/ 1 w 506"/>
                  <a:gd name="T57" fmla="*/ 0 h 598"/>
                  <a:gd name="T58" fmla="*/ 1 w 506"/>
                  <a:gd name="T59" fmla="*/ 0 h 598"/>
                  <a:gd name="T60" fmla="*/ 1 w 506"/>
                  <a:gd name="T61" fmla="*/ 0 h 598"/>
                  <a:gd name="T62" fmla="*/ 1 w 506"/>
                  <a:gd name="T63" fmla="*/ 0 h 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6" h="598">
                    <a:moveTo>
                      <a:pt x="506" y="0"/>
                    </a:moveTo>
                    <a:lnTo>
                      <a:pt x="497" y="22"/>
                    </a:lnTo>
                    <a:lnTo>
                      <a:pt x="486" y="49"/>
                    </a:lnTo>
                    <a:lnTo>
                      <a:pt x="474" y="83"/>
                    </a:lnTo>
                    <a:lnTo>
                      <a:pt x="462" y="122"/>
                    </a:lnTo>
                    <a:lnTo>
                      <a:pt x="451" y="166"/>
                    </a:lnTo>
                    <a:lnTo>
                      <a:pt x="443" y="212"/>
                    </a:lnTo>
                    <a:lnTo>
                      <a:pt x="437" y="262"/>
                    </a:lnTo>
                    <a:lnTo>
                      <a:pt x="435" y="317"/>
                    </a:lnTo>
                    <a:lnTo>
                      <a:pt x="436" y="350"/>
                    </a:lnTo>
                    <a:lnTo>
                      <a:pt x="438" y="385"/>
                    </a:lnTo>
                    <a:lnTo>
                      <a:pt x="443" y="419"/>
                    </a:lnTo>
                    <a:lnTo>
                      <a:pt x="451" y="455"/>
                    </a:lnTo>
                    <a:lnTo>
                      <a:pt x="460" y="491"/>
                    </a:lnTo>
                    <a:lnTo>
                      <a:pt x="473" y="526"/>
                    </a:lnTo>
                    <a:lnTo>
                      <a:pt x="488" y="562"/>
                    </a:lnTo>
                    <a:lnTo>
                      <a:pt x="506" y="598"/>
                    </a:lnTo>
                    <a:lnTo>
                      <a:pt x="494" y="598"/>
                    </a:lnTo>
                    <a:lnTo>
                      <a:pt x="473" y="598"/>
                    </a:lnTo>
                    <a:lnTo>
                      <a:pt x="446" y="598"/>
                    </a:lnTo>
                    <a:lnTo>
                      <a:pt x="414" y="598"/>
                    </a:lnTo>
                    <a:lnTo>
                      <a:pt x="377" y="598"/>
                    </a:lnTo>
                    <a:lnTo>
                      <a:pt x="338" y="598"/>
                    </a:lnTo>
                    <a:lnTo>
                      <a:pt x="297" y="598"/>
                    </a:lnTo>
                    <a:lnTo>
                      <a:pt x="254" y="598"/>
                    </a:lnTo>
                    <a:lnTo>
                      <a:pt x="210" y="598"/>
                    </a:lnTo>
                    <a:lnTo>
                      <a:pt x="169" y="598"/>
                    </a:lnTo>
                    <a:lnTo>
                      <a:pt x="129" y="598"/>
                    </a:lnTo>
                    <a:lnTo>
                      <a:pt x="93" y="598"/>
                    </a:lnTo>
                    <a:lnTo>
                      <a:pt x="60" y="598"/>
                    </a:lnTo>
                    <a:lnTo>
                      <a:pt x="34" y="598"/>
                    </a:lnTo>
                    <a:lnTo>
                      <a:pt x="13" y="598"/>
                    </a:lnTo>
                    <a:lnTo>
                      <a:pt x="0" y="598"/>
                    </a:lnTo>
                    <a:lnTo>
                      <a:pt x="19" y="562"/>
                    </a:lnTo>
                    <a:lnTo>
                      <a:pt x="34" y="526"/>
                    </a:lnTo>
                    <a:lnTo>
                      <a:pt x="46" y="491"/>
                    </a:lnTo>
                    <a:lnTo>
                      <a:pt x="57" y="455"/>
                    </a:lnTo>
                    <a:lnTo>
                      <a:pt x="64" y="419"/>
                    </a:lnTo>
                    <a:lnTo>
                      <a:pt x="69" y="385"/>
                    </a:lnTo>
                    <a:lnTo>
                      <a:pt x="72" y="350"/>
                    </a:lnTo>
                    <a:lnTo>
                      <a:pt x="73" y="317"/>
                    </a:lnTo>
                    <a:lnTo>
                      <a:pt x="71" y="262"/>
                    </a:lnTo>
                    <a:lnTo>
                      <a:pt x="65" y="212"/>
                    </a:lnTo>
                    <a:lnTo>
                      <a:pt x="56" y="166"/>
                    </a:lnTo>
                    <a:lnTo>
                      <a:pt x="45" y="122"/>
                    </a:lnTo>
                    <a:lnTo>
                      <a:pt x="34" y="83"/>
                    </a:lnTo>
                    <a:lnTo>
                      <a:pt x="21" y="49"/>
                    </a:lnTo>
                    <a:lnTo>
                      <a:pt x="10" y="22"/>
                    </a:lnTo>
                    <a:lnTo>
                      <a:pt x="0" y="0"/>
                    </a:lnTo>
                    <a:lnTo>
                      <a:pt x="13" y="0"/>
                    </a:lnTo>
                    <a:lnTo>
                      <a:pt x="33" y="0"/>
                    </a:lnTo>
                    <a:lnTo>
                      <a:pt x="60" y="0"/>
                    </a:lnTo>
                    <a:lnTo>
                      <a:pt x="93" y="0"/>
                    </a:lnTo>
                    <a:lnTo>
                      <a:pt x="128" y="0"/>
                    </a:lnTo>
                    <a:lnTo>
                      <a:pt x="169" y="0"/>
                    </a:lnTo>
                    <a:lnTo>
                      <a:pt x="210" y="0"/>
                    </a:lnTo>
                    <a:lnTo>
                      <a:pt x="254" y="0"/>
                    </a:lnTo>
                    <a:lnTo>
                      <a:pt x="297" y="0"/>
                    </a:lnTo>
                    <a:lnTo>
                      <a:pt x="338" y="0"/>
                    </a:lnTo>
                    <a:lnTo>
                      <a:pt x="378" y="0"/>
                    </a:lnTo>
                    <a:lnTo>
                      <a:pt x="414" y="0"/>
                    </a:lnTo>
                    <a:lnTo>
                      <a:pt x="446" y="0"/>
                    </a:lnTo>
                    <a:lnTo>
                      <a:pt x="474" y="0"/>
                    </a:lnTo>
                    <a:lnTo>
                      <a:pt x="494" y="0"/>
                    </a:lnTo>
                    <a:lnTo>
                      <a:pt x="50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7" name="Rectangle 1477">
                <a:extLst>
                  <a:ext uri="{FF2B5EF4-FFF2-40B4-BE49-F238E27FC236}">
                    <a16:creationId xmlns:a16="http://schemas.microsoft.com/office/drawing/2014/main" id="{DA95B040-9B87-068E-B236-FDEAB0B4BE75}"/>
                  </a:ext>
                </a:extLst>
              </p:cNvPr>
              <p:cNvSpPr>
                <a:spLocks noChangeArrowheads="1"/>
              </p:cNvSpPr>
              <p:nvPr/>
            </p:nvSpPr>
            <p:spPr bwMode="gray">
              <a:xfrm>
                <a:off x="2774" y="4007"/>
                <a:ext cx="244" cy="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88" name="Freeform 947">
                <a:extLst>
                  <a:ext uri="{FF2B5EF4-FFF2-40B4-BE49-F238E27FC236}">
                    <a16:creationId xmlns:a16="http://schemas.microsoft.com/office/drawing/2014/main" id="{CEFA488C-62A7-0AD8-42E1-CCFF911E5255}"/>
                  </a:ext>
                </a:extLst>
              </p:cNvPr>
              <p:cNvSpPr>
                <a:spLocks/>
              </p:cNvSpPr>
              <p:nvPr/>
            </p:nvSpPr>
            <p:spPr bwMode="gray">
              <a:xfrm>
                <a:off x="2756" y="3730"/>
                <a:ext cx="279" cy="78"/>
              </a:xfrm>
              <a:custGeom>
                <a:avLst/>
                <a:gdLst>
                  <a:gd name="T0" fmla="*/ 0 w 559"/>
                  <a:gd name="T1" fmla="*/ 1 h 156"/>
                  <a:gd name="T2" fmla="*/ 0 w 559"/>
                  <a:gd name="T3" fmla="*/ 1 h 156"/>
                  <a:gd name="T4" fmla="*/ 0 w 559"/>
                  <a:gd name="T5" fmla="*/ 1 h 156"/>
                  <a:gd name="T6" fmla="*/ 0 w 559"/>
                  <a:gd name="T7" fmla="*/ 1 h 156"/>
                  <a:gd name="T8" fmla="*/ 0 w 559"/>
                  <a:gd name="T9" fmla="*/ 1 h 156"/>
                  <a:gd name="T10" fmla="*/ 0 w 559"/>
                  <a:gd name="T11" fmla="*/ 1 h 156"/>
                  <a:gd name="T12" fmla="*/ 0 w 559"/>
                  <a:gd name="T13" fmla="*/ 1 h 156"/>
                  <a:gd name="T14" fmla="*/ 0 w 559"/>
                  <a:gd name="T15" fmla="*/ 1 h 156"/>
                  <a:gd name="T16" fmla="*/ 0 w 559"/>
                  <a:gd name="T17" fmla="*/ 1 h 156"/>
                  <a:gd name="T18" fmla="*/ 0 w 559"/>
                  <a:gd name="T19" fmla="*/ 1 h 156"/>
                  <a:gd name="T20" fmla="*/ 0 w 559"/>
                  <a:gd name="T21" fmla="*/ 1 h 156"/>
                  <a:gd name="T22" fmla="*/ 0 w 559"/>
                  <a:gd name="T23" fmla="*/ 1 h 156"/>
                  <a:gd name="T24" fmla="*/ 0 w 559"/>
                  <a:gd name="T25" fmla="*/ 1 h 156"/>
                  <a:gd name="T26" fmla="*/ 0 w 559"/>
                  <a:gd name="T27" fmla="*/ 1 h 156"/>
                  <a:gd name="T28" fmla="*/ 0 w 559"/>
                  <a:gd name="T29" fmla="*/ 1 h 156"/>
                  <a:gd name="T30" fmla="*/ 0 w 559"/>
                  <a:gd name="T31" fmla="*/ 1 h 156"/>
                  <a:gd name="T32" fmla="*/ 0 w 559"/>
                  <a:gd name="T33" fmla="*/ 1 h 156"/>
                  <a:gd name="T34" fmla="*/ 0 w 559"/>
                  <a:gd name="T35" fmla="*/ 1 h 156"/>
                  <a:gd name="T36" fmla="*/ 0 w 559"/>
                  <a:gd name="T37" fmla="*/ 1 h 156"/>
                  <a:gd name="T38" fmla="*/ 0 w 559"/>
                  <a:gd name="T39" fmla="*/ 1 h 156"/>
                  <a:gd name="T40" fmla="*/ 0 w 559"/>
                  <a:gd name="T41" fmla="*/ 0 h 156"/>
                  <a:gd name="T42" fmla="*/ 0 w 559"/>
                  <a:gd name="T43" fmla="*/ 0 h 156"/>
                  <a:gd name="T44" fmla="*/ 0 w 559"/>
                  <a:gd name="T45" fmla="*/ 1 h 156"/>
                  <a:gd name="T46" fmla="*/ 0 w 559"/>
                  <a:gd name="T47" fmla="*/ 1 h 156"/>
                  <a:gd name="T48" fmla="*/ 0 w 559"/>
                  <a:gd name="T49" fmla="*/ 1 h 156"/>
                  <a:gd name="T50" fmla="*/ 0 w 559"/>
                  <a:gd name="T51" fmla="*/ 1 h 156"/>
                  <a:gd name="T52" fmla="*/ 0 w 559"/>
                  <a:gd name="T53" fmla="*/ 1 h 156"/>
                  <a:gd name="T54" fmla="*/ 0 w 559"/>
                  <a:gd name="T55" fmla="*/ 1 h 156"/>
                  <a:gd name="T56" fmla="*/ 0 w 559"/>
                  <a:gd name="T57" fmla="*/ 1 h 156"/>
                  <a:gd name="T58" fmla="*/ 0 w 559"/>
                  <a:gd name="T59" fmla="*/ 1 h 156"/>
                  <a:gd name="T60" fmla="*/ 0 w 559"/>
                  <a:gd name="T61" fmla="*/ 1 h 156"/>
                  <a:gd name="T62" fmla="*/ 0 w 559"/>
                  <a:gd name="T63" fmla="*/ 1 h 156"/>
                  <a:gd name="T64" fmla="*/ 0 w 559"/>
                  <a:gd name="T65" fmla="*/ 1 h 156"/>
                  <a:gd name="T66" fmla="*/ 0 w 559"/>
                  <a:gd name="T67" fmla="*/ 1 h 156"/>
                  <a:gd name="T68" fmla="*/ 0 w 559"/>
                  <a:gd name="T69" fmla="*/ 1 h 156"/>
                  <a:gd name="T70" fmla="*/ 0 w 559"/>
                  <a:gd name="T71" fmla="*/ 1 h 156"/>
                  <a:gd name="T72" fmla="*/ 0 w 559"/>
                  <a:gd name="T73" fmla="*/ 1 h 156"/>
                  <a:gd name="T74" fmla="*/ 0 w 559"/>
                  <a:gd name="T75" fmla="*/ 1 h 156"/>
                  <a:gd name="T76" fmla="*/ 0 w 559"/>
                  <a:gd name="T77" fmla="*/ 1 h 156"/>
                  <a:gd name="T78" fmla="*/ 0 w 559"/>
                  <a:gd name="T79" fmla="*/ 1 h 156"/>
                  <a:gd name="T80" fmla="*/ 0 w 559"/>
                  <a:gd name="T81" fmla="*/ 1 h 156"/>
                  <a:gd name="T82" fmla="*/ 0 w 559"/>
                  <a:gd name="T83" fmla="*/ 1 h 1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59" h="156">
                    <a:moveTo>
                      <a:pt x="280" y="156"/>
                    </a:moveTo>
                    <a:lnTo>
                      <a:pt x="301" y="156"/>
                    </a:lnTo>
                    <a:lnTo>
                      <a:pt x="320" y="154"/>
                    </a:lnTo>
                    <a:lnTo>
                      <a:pt x="340" y="152"/>
                    </a:lnTo>
                    <a:lnTo>
                      <a:pt x="359" y="148"/>
                    </a:lnTo>
                    <a:lnTo>
                      <a:pt x="378" y="144"/>
                    </a:lnTo>
                    <a:lnTo>
                      <a:pt x="396" y="139"/>
                    </a:lnTo>
                    <a:lnTo>
                      <a:pt x="414" y="132"/>
                    </a:lnTo>
                    <a:lnTo>
                      <a:pt x="431" y="125"/>
                    </a:lnTo>
                    <a:lnTo>
                      <a:pt x="447" y="118"/>
                    </a:lnTo>
                    <a:lnTo>
                      <a:pt x="462" y="109"/>
                    </a:lnTo>
                    <a:lnTo>
                      <a:pt x="477" y="100"/>
                    </a:lnTo>
                    <a:lnTo>
                      <a:pt x="491" y="91"/>
                    </a:lnTo>
                    <a:lnTo>
                      <a:pt x="503" y="79"/>
                    </a:lnTo>
                    <a:lnTo>
                      <a:pt x="516" y="69"/>
                    </a:lnTo>
                    <a:lnTo>
                      <a:pt x="527" y="57"/>
                    </a:lnTo>
                    <a:lnTo>
                      <a:pt x="537" y="45"/>
                    </a:lnTo>
                    <a:lnTo>
                      <a:pt x="546" y="25"/>
                    </a:lnTo>
                    <a:lnTo>
                      <a:pt x="553" y="11"/>
                    </a:lnTo>
                    <a:lnTo>
                      <a:pt x="558" y="3"/>
                    </a:lnTo>
                    <a:lnTo>
                      <a:pt x="559" y="0"/>
                    </a:lnTo>
                    <a:lnTo>
                      <a:pt x="0" y="0"/>
                    </a:lnTo>
                    <a:lnTo>
                      <a:pt x="1" y="2"/>
                    </a:lnTo>
                    <a:lnTo>
                      <a:pt x="6" y="9"/>
                    </a:lnTo>
                    <a:lnTo>
                      <a:pt x="11" y="21"/>
                    </a:lnTo>
                    <a:lnTo>
                      <a:pt x="18" y="36"/>
                    </a:lnTo>
                    <a:lnTo>
                      <a:pt x="27" y="49"/>
                    </a:lnTo>
                    <a:lnTo>
                      <a:pt x="39" y="62"/>
                    </a:lnTo>
                    <a:lnTo>
                      <a:pt x="51" y="74"/>
                    </a:lnTo>
                    <a:lnTo>
                      <a:pt x="63" y="85"/>
                    </a:lnTo>
                    <a:lnTo>
                      <a:pt x="77" y="96"/>
                    </a:lnTo>
                    <a:lnTo>
                      <a:pt x="92" y="106"/>
                    </a:lnTo>
                    <a:lnTo>
                      <a:pt x="108" y="115"/>
                    </a:lnTo>
                    <a:lnTo>
                      <a:pt x="124" y="123"/>
                    </a:lnTo>
                    <a:lnTo>
                      <a:pt x="142" y="131"/>
                    </a:lnTo>
                    <a:lnTo>
                      <a:pt x="160" y="137"/>
                    </a:lnTo>
                    <a:lnTo>
                      <a:pt x="178" y="142"/>
                    </a:lnTo>
                    <a:lnTo>
                      <a:pt x="198" y="147"/>
                    </a:lnTo>
                    <a:lnTo>
                      <a:pt x="218" y="152"/>
                    </a:lnTo>
                    <a:lnTo>
                      <a:pt x="238" y="154"/>
                    </a:lnTo>
                    <a:lnTo>
                      <a:pt x="259" y="156"/>
                    </a:lnTo>
                    <a:lnTo>
                      <a:pt x="280" y="1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89" name="Freeform 948">
                <a:extLst>
                  <a:ext uri="{FF2B5EF4-FFF2-40B4-BE49-F238E27FC236}">
                    <a16:creationId xmlns:a16="http://schemas.microsoft.com/office/drawing/2014/main" id="{F983A355-A5D5-45A4-C54D-1CE9608B2968}"/>
                  </a:ext>
                </a:extLst>
              </p:cNvPr>
              <p:cNvSpPr>
                <a:spLocks/>
              </p:cNvSpPr>
              <p:nvPr/>
            </p:nvSpPr>
            <p:spPr bwMode="gray">
              <a:xfrm>
                <a:off x="2880" y="3638"/>
                <a:ext cx="90" cy="139"/>
              </a:xfrm>
              <a:custGeom>
                <a:avLst/>
                <a:gdLst>
                  <a:gd name="T0" fmla="*/ 1 w 180"/>
                  <a:gd name="T1" fmla="*/ 1 h 278"/>
                  <a:gd name="T2" fmla="*/ 1 w 180"/>
                  <a:gd name="T3" fmla="*/ 0 h 278"/>
                  <a:gd name="T4" fmla="*/ 1 w 180"/>
                  <a:gd name="T5" fmla="*/ 1 h 278"/>
                  <a:gd name="T6" fmla="*/ 1 w 180"/>
                  <a:gd name="T7" fmla="*/ 1 h 278"/>
                  <a:gd name="T8" fmla="*/ 1 w 180"/>
                  <a:gd name="T9" fmla="*/ 1 h 278"/>
                  <a:gd name="T10" fmla="*/ 1 w 180"/>
                  <a:gd name="T11" fmla="*/ 1 h 278"/>
                  <a:gd name="T12" fmla="*/ 1 w 180"/>
                  <a:gd name="T13" fmla="*/ 1 h 278"/>
                  <a:gd name="T14" fmla="*/ 1 w 180"/>
                  <a:gd name="T15" fmla="*/ 1 h 278"/>
                  <a:gd name="T16" fmla="*/ 1 w 180"/>
                  <a:gd name="T17" fmla="*/ 1 h 278"/>
                  <a:gd name="T18" fmla="*/ 1 w 180"/>
                  <a:gd name="T19" fmla="*/ 1 h 278"/>
                  <a:gd name="T20" fmla="*/ 1 w 180"/>
                  <a:gd name="T21" fmla="*/ 1 h 278"/>
                  <a:gd name="T22" fmla="*/ 1 w 180"/>
                  <a:gd name="T23" fmla="*/ 1 h 278"/>
                  <a:gd name="T24" fmla="*/ 1 w 180"/>
                  <a:gd name="T25" fmla="*/ 1 h 278"/>
                  <a:gd name="T26" fmla="*/ 1 w 180"/>
                  <a:gd name="T27" fmla="*/ 1 h 278"/>
                  <a:gd name="T28" fmla="*/ 1 w 180"/>
                  <a:gd name="T29" fmla="*/ 1 h 278"/>
                  <a:gd name="T30" fmla="*/ 1 w 180"/>
                  <a:gd name="T31" fmla="*/ 1 h 278"/>
                  <a:gd name="T32" fmla="*/ 1 w 180"/>
                  <a:gd name="T33" fmla="*/ 1 h 278"/>
                  <a:gd name="T34" fmla="*/ 1 w 180"/>
                  <a:gd name="T35" fmla="*/ 1 h 278"/>
                  <a:gd name="T36" fmla="*/ 1 w 180"/>
                  <a:gd name="T37" fmla="*/ 1 h 278"/>
                  <a:gd name="T38" fmla="*/ 1 w 180"/>
                  <a:gd name="T39" fmla="*/ 1 h 278"/>
                  <a:gd name="T40" fmla="*/ 1 w 180"/>
                  <a:gd name="T41" fmla="*/ 1 h 278"/>
                  <a:gd name="T42" fmla="*/ 1 w 180"/>
                  <a:gd name="T43" fmla="*/ 1 h 278"/>
                  <a:gd name="T44" fmla="*/ 1 w 180"/>
                  <a:gd name="T45" fmla="*/ 1 h 278"/>
                  <a:gd name="T46" fmla="*/ 1 w 180"/>
                  <a:gd name="T47" fmla="*/ 1 h 278"/>
                  <a:gd name="T48" fmla="*/ 1 w 180"/>
                  <a:gd name="T49" fmla="*/ 1 h 278"/>
                  <a:gd name="T50" fmla="*/ 1 w 180"/>
                  <a:gd name="T51" fmla="*/ 1 h 278"/>
                  <a:gd name="T52" fmla="*/ 1 w 180"/>
                  <a:gd name="T53" fmla="*/ 1 h 278"/>
                  <a:gd name="T54" fmla="*/ 1 w 180"/>
                  <a:gd name="T55" fmla="*/ 1 h 278"/>
                  <a:gd name="T56" fmla="*/ 1 w 180"/>
                  <a:gd name="T57" fmla="*/ 1 h 278"/>
                  <a:gd name="T58" fmla="*/ 1 w 180"/>
                  <a:gd name="T59" fmla="*/ 1 h 278"/>
                  <a:gd name="T60" fmla="*/ 1 w 180"/>
                  <a:gd name="T61" fmla="*/ 1 h 278"/>
                  <a:gd name="T62" fmla="*/ 1 w 180"/>
                  <a:gd name="T63" fmla="*/ 1 h 278"/>
                  <a:gd name="T64" fmla="*/ 1 w 180"/>
                  <a:gd name="T65" fmla="*/ 1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0" h="278">
                    <a:moveTo>
                      <a:pt x="127" y="4"/>
                    </a:moveTo>
                    <a:lnTo>
                      <a:pt x="120" y="2"/>
                    </a:lnTo>
                    <a:lnTo>
                      <a:pt x="113" y="0"/>
                    </a:lnTo>
                    <a:lnTo>
                      <a:pt x="105" y="0"/>
                    </a:lnTo>
                    <a:lnTo>
                      <a:pt x="98" y="0"/>
                    </a:lnTo>
                    <a:lnTo>
                      <a:pt x="91" y="2"/>
                    </a:lnTo>
                    <a:lnTo>
                      <a:pt x="84" y="3"/>
                    </a:lnTo>
                    <a:lnTo>
                      <a:pt x="77" y="5"/>
                    </a:lnTo>
                    <a:lnTo>
                      <a:pt x="70" y="8"/>
                    </a:lnTo>
                    <a:lnTo>
                      <a:pt x="63" y="12"/>
                    </a:lnTo>
                    <a:lnTo>
                      <a:pt x="57" y="16"/>
                    </a:lnTo>
                    <a:lnTo>
                      <a:pt x="52" y="22"/>
                    </a:lnTo>
                    <a:lnTo>
                      <a:pt x="46" y="28"/>
                    </a:lnTo>
                    <a:lnTo>
                      <a:pt x="41" y="34"/>
                    </a:lnTo>
                    <a:lnTo>
                      <a:pt x="38" y="41"/>
                    </a:lnTo>
                    <a:lnTo>
                      <a:pt x="34" y="48"/>
                    </a:lnTo>
                    <a:lnTo>
                      <a:pt x="32" y="55"/>
                    </a:lnTo>
                    <a:lnTo>
                      <a:pt x="31" y="60"/>
                    </a:lnTo>
                    <a:lnTo>
                      <a:pt x="30" y="66"/>
                    </a:lnTo>
                    <a:lnTo>
                      <a:pt x="29" y="72"/>
                    </a:lnTo>
                    <a:lnTo>
                      <a:pt x="29" y="78"/>
                    </a:lnTo>
                    <a:lnTo>
                      <a:pt x="30" y="91"/>
                    </a:lnTo>
                    <a:lnTo>
                      <a:pt x="33" y="104"/>
                    </a:lnTo>
                    <a:lnTo>
                      <a:pt x="39" y="116"/>
                    </a:lnTo>
                    <a:lnTo>
                      <a:pt x="47" y="127"/>
                    </a:lnTo>
                    <a:lnTo>
                      <a:pt x="45" y="136"/>
                    </a:lnTo>
                    <a:lnTo>
                      <a:pt x="40" y="152"/>
                    </a:lnTo>
                    <a:lnTo>
                      <a:pt x="33" y="174"/>
                    </a:lnTo>
                    <a:lnTo>
                      <a:pt x="25" y="199"/>
                    </a:lnTo>
                    <a:lnTo>
                      <a:pt x="17" y="224"/>
                    </a:lnTo>
                    <a:lnTo>
                      <a:pt x="10" y="247"/>
                    </a:lnTo>
                    <a:lnTo>
                      <a:pt x="4" y="265"/>
                    </a:lnTo>
                    <a:lnTo>
                      <a:pt x="1" y="277"/>
                    </a:lnTo>
                    <a:lnTo>
                      <a:pt x="0" y="278"/>
                    </a:lnTo>
                    <a:lnTo>
                      <a:pt x="86" y="278"/>
                    </a:lnTo>
                    <a:lnTo>
                      <a:pt x="86" y="276"/>
                    </a:lnTo>
                    <a:lnTo>
                      <a:pt x="91" y="262"/>
                    </a:lnTo>
                    <a:lnTo>
                      <a:pt x="95" y="245"/>
                    </a:lnTo>
                    <a:lnTo>
                      <a:pt x="101" y="225"/>
                    </a:lnTo>
                    <a:lnTo>
                      <a:pt x="108" y="204"/>
                    </a:lnTo>
                    <a:lnTo>
                      <a:pt x="114" y="186"/>
                    </a:lnTo>
                    <a:lnTo>
                      <a:pt x="118" y="170"/>
                    </a:lnTo>
                    <a:lnTo>
                      <a:pt x="122" y="158"/>
                    </a:lnTo>
                    <a:lnTo>
                      <a:pt x="124" y="151"/>
                    </a:lnTo>
                    <a:lnTo>
                      <a:pt x="133" y="148"/>
                    </a:lnTo>
                    <a:lnTo>
                      <a:pt x="142" y="144"/>
                    </a:lnTo>
                    <a:lnTo>
                      <a:pt x="150" y="139"/>
                    </a:lnTo>
                    <a:lnTo>
                      <a:pt x="156" y="133"/>
                    </a:lnTo>
                    <a:lnTo>
                      <a:pt x="162" y="126"/>
                    </a:lnTo>
                    <a:lnTo>
                      <a:pt x="168" y="118"/>
                    </a:lnTo>
                    <a:lnTo>
                      <a:pt x="173" y="110"/>
                    </a:lnTo>
                    <a:lnTo>
                      <a:pt x="176" y="101"/>
                    </a:lnTo>
                    <a:lnTo>
                      <a:pt x="177" y="95"/>
                    </a:lnTo>
                    <a:lnTo>
                      <a:pt x="178" y="89"/>
                    </a:lnTo>
                    <a:lnTo>
                      <a:pt x="180" y="83"/>
                    </a:lnTo>
                    <a:lnTo>
                      <a:pt x="180" y="78"/>
                    </a:lnTo>
                    <a:lnTo>
                      <a:pt x="178" y="65"/>
                    </a:lnTo>
                    <a:lnTo>
                      <a:pt x="176" y="53"/>
                    </a:lnTo>
                    <a:lnTo>
                      <a:pt x="171" y="42"/>
                    </a:lnTo>
                    <a:lnTo>
                      <a:pt x="166" y="31"/>
                    </a:lnTo>
                    <a:lnTo>
                      <a:pt x="158" y="23"/>
                    </a:lnTo>
                    <a:lnTo>
                      <a:pt x="148" y="15"/>
                    </a:lnTo>
                    <a:lnTo>
                      <a:pt x="138" y="8"/>
                    </a:lnTo>
                    <a:lnTo>
                      <a:pt x="127" y="4"/>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0" name="Freeform 949">
                <a:extLst>
                  <a:ext uri="{FF2B5EF4-FFF2-40B4-BE49-F238E27FC236}">
                    <a16:creationId xmlns:a16="http://schemas.microsoft.com/office/drawing/2014/main" id="{6927A627-990B-F3FB-E1CD-0A47B32E4F22}"/>
                  </a:ext>
                </a:extLst>
              </p:cNvPr>
              <p:cNvSpPr>
                <a:spLocks/>
              </p:cNvSpPr>
              <p:nvPr/>
            </p:nvSpPr>
            <p:spPr bwMode="gray">
              <a:xfrm>
                <a:off x="2878" y="3631"/>
                <a:ext cx="96" cy="147"/>
              </a:xfrm>
              <a:custGeom>
                <a:avLst/>
                <a:gdLst>
                  <a:gd name="T0" fmla="*/ 0 w 193"/>
                  <a:gd name="T1" fmla="*/ 1 h 293"/>
                  <a:gd name="T2" fmla="*/ 0 w 193"/>
                  <a:gd name="T3" fmla="*/ 0 h 293"/>
                  <a:gd name="T4" fmla="*/ 0 w 193"/>
                  <a:gd name="T5" fmla="*/ 1 h 293"/>
                  <a:gd name="T6" fmla="*/ 0 w 193"/>
                  <a:gd name="T7" fmla="*/ 1 h 293"/>
                  <a:gd name="T8" fmla="*/ 0 w 193"/>
                  <a:gd name="T9" fmla="*/ 1 h 293"/>
                  <a:gd name="T10" fmla="*/ 0 w 193"/>
                  <a:gd name="T11" fmla="*/ 1 h 293"/>
                  <a:gd name="T12" fmla="*/ 0 w 193"/>
                  <a:gd name="T13" fmla="*/ 1 h 293"/>
                  <a:gd name="T14" fmla="*/ 0 w 193"/>
                  <a:gd name="T15" fmla="*/ 1 h 293"/>
                  <a:gd name="T16" fmla="*/ 0 w 193"/>
                  <a:gd name="T17" fmla="*/ 1 h 293"/>
                  <a:gd name="T18" fmla="*/ 0 w 193"/>
                  <a:gd name="T19" fmla="*/ 1 h 293"/>
                  <a:gd name="T20" fmla="*/ 0 w 193"/>
                  <a:gd name="T21" fmla="*/ 1 h 293"/>
                  <a:gd name="T22" fmla="*/ 0 w 193"/>
                  <a:gd name="T23" fmla="*/ 1 h 293"/>
                  <a:gd name="T24" fmla="*/ 0 w 193"/>
                  <a:gd name="T25" fmla="*/ 1 h 293"/>
                  <a:gd name="T26" fmla="*/ 0 w 193"/>
                  <a:gd name="T27" fmla="*/ 1 h 293"/>
                  <a:gd name="T28" fmla="*/ 0 w 193"/>
                  <a:gd name="T29" fmla="*/ 1 h 293"/>
                  <a:gd name="T30" fmla="*/ 0 w 193"/>
                  <a:gd name="T31" fmla="*/ 1 h 293"/>
                  <a:gd name="T32" fmla="*/ 0 w 193"/>
                  <a:gd name="T33" fmla="*/ 1 h 293"/>
                  <a:gd name="T34" fmla="*/ 0 w 193"/>
                  <a:gd name="T35" fmla="*/ 1 h 293"/>
                  <a:gd name="T36" fmla="*/ 0 w 193"/>
                  <a:gd name="T37" fmla="*/ 1 h 293"/>
                  <a:gd name="T38" fmla="*/ 0 w 193"/>
                  <a:gd name="T39" fmla="*/ 1 h 293"/>
                  <a:gd name="T40" fmla="*/ 0 w 193"/>
                  <a:gd name="T41" fmla="*/ 1 h 293"/>
                  <a:gd name="T42" fmla="*/ 0 w 193"/>
                  <a:gd name="T43" fmla="*/ 1 h 293"/>
                  <a:gd name="T44" fmla="*/ 0 w 193"/>
                  <a:gd name="T45" fmla="*/ 1 h 293"/>
                  <a:gd name="T46" fmla="*/ 0 w 193"/>
                  <a:gd name="T47" fmla="*/ 1 h 293"/>
                  <a:gd name="T48" fmla="*/ 0 w 193"/>
                  <a:gd name="T49" fmla="*/ 1 h 293"/>
                  <a:gd name="T50" fmla="*/ 0 w 193"/>
                  <a:gd name="T51" fmla="*/ 1 h 293"/>
                  <a:gd name="T52" fmla="*/ 0 w 193"/>
                  <a:gd name="T53" fmla="*/ 1 h 293"/>
                  <a:gd name="T54" fmla="*/ 0 w 193"/>
                  <a:gd name="T55" fmla="*/ 1 h 293"/>
                  <a:gd name="T56" fmla="*/ 0 w 193"/>
                  <a:gd name="T57" fmla="*/ 1 h 293"/>
                  <a:gd name="T58" fmla="*/ 0 w 193"/>
                  <a:gd name="T59" fmla="*/ 1 h 293"/>
                  <a:gd name="T60" fmla="*/ 0 w 193"/>
                  <a:gd name="T61" fmla="*/ 1 h 293"/>
                  <a:gd name="T62" fmla="*/ 0 w 193"/>
                  <a:gd name="T63" fmla="*/ 1 h 293"/>
                  <a:gd name="T64" fmla="*/ 0 w 193"/>
                  <a:gd name="T65" fmla="*/ 1 h 293"/>
                  <a:gd name="T66" fmla="*/ 0 w 193"/>
                  <a:gd name="T67" fmla="*/ 1 h 293"/>
                  <a:gd name="T68" fmla="*/ 0 w 193"/>
                  <a:gd name="T69" fmla="*/ 1 h 293"/>
                  <a:gd name="T70" fmla="*/ 0 w 193"/>
                  <a:gd name="T71" fmla="*/ 1 h 293"/>
                  <a:gd name="T72" fmla="*/ 0 w 193"/>
                  <a:gd name="T73" fmla="*/ 1 h 293"/>
                  <a:gd name="T74" fmla="*/ 0 w 193"/>
                  <a:gd name="T75" fmla="*/ 1 h 293"/>
                  <a:gd name="T76" fmla="*/ 0 w 193"/>
                  <a:gd name="T77" fmla="*/ 1 h 293"/>
                  <a:gd name="T78" fmla="*/ 0 w 193"/>
                  <a:gd name="T79" fmla="*/ 1 h 293"/>
                  <a:gd name="T80" fmla="*/ 0 w 193"/>
                  <a:gd name="T81" fmla="*/ 1 h 293"/>
                  <a:gd name="T82" fmla="*/ 0 w 193"/>
                  <a:gd name="T83" fmla="*/ 1 h 293"/>
                  <a:gd name="T84" fmla="*/ 0 w 193"/>
                  <a:gd name="T85" fmla="*/ 1 h 293"/>
                  <a:gd name="T86" fmla="*/ 0 w 193"/>
                  <a:gd name="T87" fmla="*/ 1 h 293"/>
                  <a:gd name="T88" fmla="*/ 0 w 193"/>
                  <a:gd name="T89" fmla="*/ 1 h 293"/>
                  <a:gd name="T90" fmla="*/ 0 w 193"/>
                  <a:gd name="T91" fmla="*/ 1 h 293"/>
                  <a:gd name="T92" fmla="*/ 0 w 193"/>
                  <a:gd name="T93" fmla="*/ 1 h 293"/>
                  <a:gd name="T94" fmla="*/ 0 w 193"/>
                  <a:gd name="T95" fmla="*/ 1 h 293"/>
                  <a:gd name="T96" fmla="*/ 0 w 193"/>
                  <a:gd name="T97" fmla="*/ 1 h 2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3" h="293">
                    <a:moveTo>
                      <a:pt x="135" y="3"/>
                    </a:moveTo>
                    <a:lnTo>
                      <a:pt x="127" y="1"/>
                    </a:lnTo>
                    <a:lnTo>
                      <a:pt x="119" y="0"/>
                    </a:lnTo>
                    <a:lnTo>
                      <a:pt x="111" y="0"/>
                    </a:lnTo>
                    <a:lnTo>
                      <a:pt x="104" y="0"/>
                    </a:lnTo>
                    <a:lnTo>
                      <a:pt x="96" y="1"/>
                    </a:lnTo>
                    <a:lnTo>
                      <a:pt x="88" y="3"/>
                    </a:lnTo>
                    <a:lnTo>
                      <a:pt x="80" y="5"/>
                    </a:lnTo>
                    <a:lnTo>
                      <a:pt x="73" y="9"/>
                    </a:lnTo>
                    <a:lnTo>
                      <a:pt x="66" y="13"/>
                    </a:lnTo>
                    <a:lnTo>
                      <a:pt x="59" y="18"/>
                    </a:lnTo>
                    <a:lnTo>
                      <a:pt x="53" y="24"/>
                    </a:lnTo>
                    <a:lnTo>
                      <a:pt x="47" y="29"/>
                    </a:lnTo>
                    <a:lnTo>
                      <a:pt x="43" y="35"/>
                    </a:lnTo>
                    <a:lnTo>
                      <a:pt x="38" y="43"/>
                    </a:lnTo>
                    <a:lnTo>
                      <a:pt x="35" y="50"/>
                    </a:lnTo>
                    <a:lnTo>
                      <a:pt x="31" y="58"/>
                    </a:lnTo>
                    <a:lnTo>
                      <a:pt x="30" y="65"/>
                    </a:lnTo>
                    <a:lnTo>
                      <a:pt x="29" y="71"/>
                    </a:lnTo>
                    <a:lnTo>
                      <a:pt x="28" y="78"/>
                    </a:lnTo>
                    <a:lnTo>
                      <a:pt x="28" y="84"/>
                    </a:lnTo>
                    <a:lnTo>
                      <a:pt x="29" y="99"/>
                    </a:lnTo>
                    <a:lnTo>
                      <a:pt x="32" y="112"/>
                    </a:lnTo>
                    <a:lnTo>
                      <a:pt x="39" y="126"/>
                    </a:lnTo>
                    <a:lnTo>
                      <a:pt x="47" y="139"/>
                    </a:lnTo>
                    <a:lnTo>
                      <a:pt x="45" y="147"/>
                    </a:lnTo>
                    <a:lnTo>
                      <a:pt x="40" y="162"/>
                    </a:lnTo>
                    <a:lnTo>
                      <a:pt x="35" y="183"/>
                    </a:lnTo>
                    <a:lnTo>
                      <a:pt x="28" y="206"/>
                    </a:lnTo>
                    <a:lnTo>
                      <a:pt x="20" y="231"/>
                    </a:lnTo>
                    <a:lnTo>
                      <a:pt x="12" y="255"/>
                    </a:lnTo>
                    <a:lnTo>
                      <a:pt x="6" y="277"/>
                    </a:lnTo>
                    <a:lnTo>
                      <a:pt x="0" y="293"/>
                    </a:lnTo>
                    <a:lnTo>
                      <a:pt x="26" y="293"/>
                    </a:lnTo>
                    <a:lnTo>
                      <a:pt x="75" y="132"/>
                    </a:lnTo>
                    <a:lnTo>
                      <a:pt x="70" y="127"/>
                    </a:lnTo>
                    <a:lnTo>
                      <a:pt x="60" y="114"/>
                    </a:lnTo>
                    <a:lnTo>
                      <a:pt x="53" y="99"/>
                    </a:lnTo>
                    <a:lnTo>
                      <a:pt x="52" y="83"/>
                    </a:lnTo>
                    <a:lnTo>
                      <a:pt x="54" y="65"/>
                    </a:lnTo>
                    <a:lnTo>
                      <a:pt x="59" y="55"/>
                    </a:lnTo>
                    <a:lnTo>
                      <a:pt x="66" y="44"/>
                    </a:lnTo>
                    <a:lnTo>
                      <a:pt x="74" y="36"/>
                    </a:lnTo>
                    <a:lnTo>
                      <a:pt x="84" y="29"/>
                    </a:lnTo>
                    <a:lnTo>
                      <a:pt x="90" y="27"/>
                    </a:lnTo>
                    <a:lnTo>
                      <a:pt x="95" y="25"/>
                    </a:lnTo>
                    <a:lnTo>
                      <a:pt x="100" y="24"/>
                    </a:lnTo>
                    <a:lnTo>
                      <a:pt x="106" y="24"/>
                    </a:lnTo>
                    <a:lnTo>
                      <a:pt x="111" y="24"/>
                    </a:lnTo>
                    <a:lnTo>
                      <a:pt x="117" y="24"/>
                    </a:lnTo>
                    <a:lnTo>
                      <a:pt x="122" y="25"/>
                    </a:lnTo>
                    <a:lnTo>
                      <a:pt x="128" y="26"/>
                    </a:lnTo>
                    <a:lnTo>
                      <a:pt x="138" y="31"/>
                    </a:lnTo>
                    <a:lnTo>
                      <a:pt x="148" y="38"/>
                    </a:lnTo>
                    <a:lnTo>
                      <a:pt x="156" y="46"/>
                    </a:lnTo>
                    <a:lnTo>
                      <a:pt x="161" y="56"/>
                    </a:lnTo>
                    <a:lnTo>
                      <a:pt x="166" y="66"/>
                    </a:lnTo>
                    <a:lnTo>
                      <a:pt x="168" y="78"/>
                    </a:lnTo>
                    <a:lnTo>
                      <a:pt x="168" y="89"/>
                    </a:lnTo>
                    <a:lnTo>
                      <a:pt x="166" y="102"/>
                    </a:lnTo>
                    <a:lnTo>
                      <a:pt x="163" y="110"/>
                    </a:lnTo>
                    <a:lnTo>
                      <a:pt x="159" y="117"/>
                    </a:lnTo>
                    <a:lnTo>
                      <a:pt x="155" y="124"/>
                    </a:lnTo>
                    <a:lnTo>
                      <a:pt x="149" y="130"/>
                    </a:lnTo>
                    <a:lnTo>
                      <a:pt x="143" y="134"/>
                    </a:lnTo>
                    <a:lnTo>
                      <a:pt x="136" y="138"/>
                    </a:lnTo>
                    <a:lnTo>
                      <a:pt x="129" y="141"/>
                    </a:lnTo>
                    <a:lnTo>
                      <a:pt x="121" y="144"/>
                    </a:lnTo>
                    <a:lnTo>
                      <a:pt x="113" y="145"/>
                    </a:lnTo>
                    <a:lnTo>
                      <a:pt x="68" y="293"/>
                    </a:lnTo>
                    <a:lnTo>
                      <a:pt x="94" y="293"/>
                    </a:lnTo>
                    <a:lnTo>
                      <a:pt x="98" y="277"/>
                    </a:lnTo>
                    <a:lnTo>
                      <a:pt x="104" y="259"/>
                    </a:lnTo>
                    <a:lnTo>
                      <a:pt x="111" y="238"/>
                    </a:lnTo>
                    <a:lnTo>
                      <a:pt x="117" y="217"/>
                    </a:lnTo>
                    <a:lnTo>
                      <a:pt x="122" y="199"/>
                    </a:lnTo>
                    <a:lnTo>
                      <a:pt x="127" y="183"/>
                    </a:lnTo>
                    <a:lnTo>
                      <a:pt x="130" y="170"/>
                    </a:lnTo>
                    <a:lnTo>
                      <a:pt x="133" y="164"/>
                    </a:lnTo>
                    <a:lnTo>
                      <a:pt x="142" y="161"/>
                    </a:lnTo>
                    <a:lnTo>
                      <a:pt x="151" y="156"/>
                    </a:lnTo>
                    <a:lnTo>
                      <a:pt x="160" y="150"/>
                    </a:lnTo>
                    <a:lnTo>
                      <a:pt x="168" y="144"/>
                    </a:lnTo>
                    <a:lnTo>
                      <a:pt x="174" y="137"/>
                    </a:lnTo>
                    <a:lnTo>
                      <a:pt x="181" y="129"/>
                    </a:lnTo>
                    <a:lnTo>
                      <a:pt x="186" y="119"/>
                    </a:lnTo>
                    <a:lnTo>
                      <a:pt x="189" y="109"/>
                    </a:lnTo>
                    <a:lnTo>
                      <a:pt x="190" y="103"/>
                    </a:lnTo>
                    <a:lnTo>
                      <a:pt x="191" y="96"/>
                    </a:lnTo>
                    <a:lnTo>
                      <a:pt x="193" y="91"/>
                    </a:lnTo>
                    <a:lnTo>
                      <a:pt x="193" y="84"/>
                    </a:lnTo>
                    <a:lnTo>
                      <a:pt x="191" y="71"/>
                    </a:lnTo>
                    <a:lnTo>
                      <a:pt x="189" y="57"/>
                    </a:lnTo>
                    <a:lnTo>
                      <a:pt x="183" y="46"/>
                    </a:lnTo>
                    <a:lnTo>
                      <a:pt x="178" y="34"/>
                    </a:lnTo>
                    <a:lnTo>
                      <a:pt x="168" y="24"/>
                    </a:lnTo>
                    <a:lnTo>
                      <a:pt x="159" y="16"/>
                    </a:lnTo>
                    <a:lnTo>
                      <a:pt x="148" y="9"/>
                    </a:lnTo>
                    <a:lnTo>
                      <a:pt x="135"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1" name="Freeform 950">
                <a:extLst>
                  <a:ext uri="{FF2B5EF4-FFF2-40B4-BE49-F238E27FC236}">
                    <a16:creationId xmlns:a16="http://schemas.microsoft.com/office/drawing/2014/main" id="{333A71E8-DC80-8FA6-C611-0A5F8F14E44B}"/>
                  </a:ext>
                </a:extLst>
              </p:cNvPr>
              <p:cNvSpPr>
                <a:spLocks/>
              </p:cNvSpPr>
              <p:nvPr/>
            </p:nvSpPr>
            <p:spPr bwMode="gray">
              <a:xfrm>
                <a:off x="2857" y="3850"/>
                <a:ext cx="77" cy="99"/>
              </a:xfrm>
              <a:custGeom>
                <a:avLst/>
                <a:gdLst>
                  <a:gd name="T0" fmla="*/ 1 w 153"/>
                  <a:gd name="T1" fmla="*/ 0 h 199"/>
                  <a:gd name="T2" fmla="*/ 1 w 153"/>
                  <a:gd name="T3" fmla="*/ 0 h 199"/>
                  <a:gd name="T4" fmla="*/ 1 w 153"/>
                  <a:gd name="T5" fmla="*/ 0 h 199"/>
                  <a:gd name="T6" fmla="*/ 1 w 153"/>
                  <a:gd name="T7" fmla="*/ 0 h 199"/>
                  <a:gd name="T8" fmla="*/ 1 w 153"/>
                  <a:gd name="T9" fmla="*/ 0 h 199"/>
                  <a:gd name="T10" fmla="*/ 1 w 153"/>
                  <a:gd name="T11" fmla="*/ 0 h 199"/>
                  <a:gd name="T12" fmla="*/ 1 w 153"/>
                  <a:gd name="T13" fmla="*/ 0 h 199"/>
                  <a:gd name="T14" fmla="*/ 1 w 153"/>
                  <a:gd name="T15" fmla="*/ 0 h 199"/>
                  <a:gd name="T16" fmla="*/ 1 w 153"/>
                  <a:gd name="T17" fmla="*/ 0 h 199"/>
                  <a:gd name="T18" fmla="*/ 1 w 153"/>
                  <a:gd name="T19" fmla="*/ 0 h 199"/>
                  <a:gd name="T20" fmla="*/ 1 w 153"/>
                  <a:gd name="T21" fmla="*/ 0 h 199"/>
                  <a:gd name="T22" fmla="*/ 1 w 153"/>
                  <a:gd name="T23" fmla="*/ 0 h 199"/>
                  <a:gd name="T24" fmla="*/ 1 w 153"/>
                  <a:gd name="T25" fmla="*/ 0 h 199"/>
                  <a:gd name="T26" fmla="*/ 1 w 153"/>
                  <a:gd name="T27" fmla="*/ 0 h 199"/>
                  <a:gd name="T28" fmla="*/ 1 w 153"/>
                  <a:gd name="T29" fmla="*/ 0 h 199"/>
                  <a:gd name="T30" fmla="*/ 1 w 153"/>
                  <a:gd name="T31" fmla="*/ 0 h 199"/>
                  <a:gd name="T32" fmla="*/ 1 w 153"/>
                  <a:gd name="T33" fmla="*/ 0 h 199"/>
                  <a:gd name="T34" fmla="*/ 1 w 153"/>
                  <a:gd name="T35" fmla="*/ 0 h 199"/>
                  <a:gd name="T36" fmla="*/ 1 w 153"/>
                  <a:gd name="T37" fmla="*/ 0 h 199"/>
                  <a:gd name="T38" fmla="*/ 1 w 153"/>
                  <a:gd name="T39" fmla="*/ 0 h 199"/>
                  <a:gd name="T40" fmla="*/ 1 w 153"/>
                  <a:gd name="T41" fmla="*/ 0 h 199"/>
                  <a:gd name="T42" fmla="*/ 1 w 153"/>
                  <a:gd name="T43" fmla="*/ 0 h 199"/>
                  <a:gd name="T44" fmla="*/ 1 w 153"/>
                  <a:gd name="T45" fmla="*/ 0 h 199"/>
                  <a:gd name="T46" fmla="*/ 1 w 153"/>
                  <a:gd name="T47" fmla="*/ 0 h 199"/>
                  <a:gd name="T48" fmla="*/ 1 w 153"/>
                  <a:gd name="T49" fmla="*/ 0 h 199"/>
                  <a:gd name="T50" fmla="*/ 1 w 153"/>
                  <a:gd name="T51" fmla="*/ 0 h 199"/>
                  <a:gd name="T52" fmla="*/ 1 w 153"/>
                  <a:gd name="T53" fmla="*/ 0 h 199"/>
                  <a:gd name="T54" fmla="*/ 1 w 153"/>
                  <a:gd name="T55" fmla="*/ 0 h 199"/>
                  <a:gd name="T56" fmla="*/ 1 w 153"/>
                  <a:gd name="T57" fmla="*/ 0 h 199"/>
                  <a:gd name="T58" fmla="*/ 1 w 153"/>
                  <a:gd name="T59" fmla="*/ 0 h 199"/>
                  <a:gd name="T60" fmla="*/ 1 w 153"/>
                  <a:gd name="T61" fmla="*/ 0 h 199"/>
                  <a:gd name="T62" fmla="*/ 1 w 153"/>
                  <a:gd name="T63" fmla="*/ 0 h 199"/>
                  <a:gd name="T64" fmla="*/ 1 w 153"/>
                  <a:gd name="T65" fmla="*/ 0 h 199"/>
                  <a:gd name="T66" fmla="*/ 1 w 153"/>
                  <a:gd name="T67" fmla="*/ 0 h 199"/>
                  <a:gd name="T68" fmla="*/ 0 w 153"/>
                  <a:gd name="T69" fmla="*/ 0 h 199"/>
                  <a:gd name="T70" fmla="*/ 0 w 153"/>
                  <a:gd name="T71" fmla="*/ 0 h 199"/>
                  <a:gd name="T72" fmla="*/ 1 w 153"/>
                  <a:gd name="T73" fmla="*/ 0 h 199"/>
                  <a:gd name="T74" fmla="*/ 1 w 153"/>
                  <a:gd name="T75" fmla="*/ 0 h 199"/>
                  <a:gd name="T76" fmla="*/ 1 w 153"/>
                  <a:gd name="T77" fmla="*/ 0 h 199"/>
                  <a:gd name="T78" fmla="*/ 1 w 153"/>
                  <a:gd name="T79" fmla="*/ 0 h 199"/>
                  <a:gd name="T80" fmla="*/ 1 w 153"/>
                  <a:gd name="T81" fmla="*/ 0 h 199"/>
                  <a:gd name="T82" fmla="*/ 1 w 153"/>
                  <a:gd name="T83" fmla="*/ 0 h 199"/>
                  <a:gd name="T84" fmla="*/ 1 w 153"/>
                  <a:gd name="T85" fmla="*/ 0 h 199"/>
                  <a:gd name="T86" fmla="*/ 1 w 153"/>
                  <a:gd name="T87" fmla="*/ 0 h 199"/>
                  <a:gd name="T88" fmla="*/ 1 w 153"/>
                  <a:gd name="T89" fmla="*/ 0 h 199"/>
                  <a:gd name="T90" fmla="*/ 1 w 153"/>
                  <a:gd name="T91" fmla="*/ 0 h 199"/>
                  <a:gd name="T92" fmla="*/ 1 w 153"/>
                  <a:gd name="T93" fmla="*/ 0 h 199"/>
                  <a:gd name="T94" fmla="*/ 1 w 153"/>
                  <a:gd name="T95" fmla="*/ 0 h 199"/>
                  <a:gd name="T96" fmla="*/ 1 w 153"/>
                  <a:gd name="T97" fmla="*/ 0 h 199"/>
                  <a:gd name="T98" fmla="*/ 1 w 153"/>
                  <a:gd name="T99" fmla="*/ 0 h 199"/>
                  <a:gd name="T100" fmla="*/ 1 w 153"/>
                  <a:gd name="T101" fmla="*/ 0 h 199"/>
                  <a:gd name="T102" fmla="*/ 1 w 153"/>
                  <a:gd name="T103" fmla="*/ 0 h 199"/>
                  <a:gd name="T104" fmla="*/ 1 w 153"/>
                  <a:gd name="T105" fmla="*/ 0 h 199"/>
                  <a:gd name="T106" fmla="*/ 1 w 153"/>
                  <a:gd name="T107" fmla="*/ 0 h 199"/>
                  <a:gd name="T108" fmla="*/ 1 w 153"/>
                  <a:gd name="T109" fmla="*/ 0 h 199"/>
                  <a:gd name="T110" fmla="*/ 1 w 153"/>
                  <a:gd name="T111" fmla="*/ 0 h 199"/>
                  <a:gd name="T112" fmla="*/ 1 w 153"/>
                  <a:gd name="T113" fmla="*/ 0 h 19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3" h="199">
                    <a:moveTo>
                      <a:pt x="153" y="197"/>
                    </a:moveTo>
                    <a:lnTo>
                      <a:pt x="113" y="131"/>
                    </a:lnTo>
                    <a:lnTo>
                      <a:pt x="148" y="76"/>
                    </a:lnTo>
                    <a:lnTo>
                      <a:pt x="120" y="76"/>
                    </a:lnTo>
                    <a:lnTo>
                      <a:pt x="99" y="107"/>
                    </a:lnTo>
                    <a:lnTo>
                      <a:pt x="93" y="97"/>
                    </a:lnTo>
                    <a:lnTo>
                      <a:pt x="88" y="91"/>
                    </a:lnTo>
                    <a:lnTo>
                      <a:pt x="85" y="86"/>
                    </a:lnTo>
                    <a:lnTo>
                      <a:pt x="81" y="81"/>
                    </a:lnTo>
                    <a:lnTo>
                      <a:pt x="79" y="78"/>
                    </a:lnTo>
                    <a:lnTo>
                      <a:pt x="77" y="75"/>
                    </a:lnTo>
                    <a:lnTo>
                      <a:pt x="73" y="73"/>
                    </a:lnTo>
                    <a:lnTo>
                      <a:pt x="70" y="71"/>
                    </a:lnTo>
                    <a:lnTo>
                      <a:pt x="67" y="68"/>
                    </a:lnTo>
                    <a:lnTo>
                      <a:pt x="73" y="66"/>
                    </a:lnTo>
                    <a:lnTo>
                      <a:pt x="80" y="64"/>
                    </a:lnTo>
                    <a:lnTo>
                      <a:pt x="86" y="60"/>
                    </a:lnTo>
                    <a:lnTo>
                      <a:pt x="91" y="57"/>
                    </a:lnTo>
                    <a:lnTo>
                      <a:pt x="94" y="52"/>
                    </a:lnTo>
                    <a:lnTo>
                      <a:pt x="96" y="46"/>
                    </a:lnTo>
                    <a:lnTo>
                      <a:pt x="98" y="41"/>
                    </a:lnTo>
                    <a:lnTo>
                      <a:pt x="99" y="34"/>
                    </a:lnTo>
                    <a:lnTo>
                      <a:pt x="99" y="29"/>
                    </a:lnTo>
                    <a:lnTo>
                      <a:pt x="98" y="23"/>
                    </a:lnTo>
                    <a:lnTo>
                      <a:pt x="95" y="19"/>
                    </a:lnTo>
                    <a:lnTo>
                      <a:pt x="93" y="15"/>
                    </a:lnTo>
                    <a:lnTo>
                      <a:pt x="91" y="11"/>
                    </a:lnTo>
                    <a:lnTo>
                      <a:pt x="87" y="7"/>
                    </a:lnTo>
                    <a:lnTo>
                      <a:pt x="84" y="5"/>
                    </a:lnTo>
                    <a:lnTo>
                      <a:pt x="79" y="3"/>
                    </a:lnTo>
                    <a:lnTo>
                      <a:pt x="75" y="1"/>
                    </a:lnTo>
                    <a:lnTo>
                      <a:pt x="68" y="1"/>
                    </a:lnTo>
                    <a:lnTo>
                      <a:pt x="60" y="0"/>
                    </a:lnTo>
                    <a:lnTo>
                      <a:pt x="50" y="0"/>
                    </a:lnTo>
                    <a:lnTo>
                      <a:pt x="0" y="0"/>
                    </a:lnTo>
                    <a:lnTo>
                      <a:pt x="0" y="121"/>
                    </a:lnTo>
                    <a:lnTo>
                      <a:pt x="24" y="121"/>
                    </a:lnTo>
                    <a:lnTo>
                      <a:pt x="24" y="71"/>
                    </a:lnTo>
                    <a:lnTo>
                      <a:pt x="28" y="71"/>
                    </a:lnTo>
                    <a:lnTo>
                      <a:pt x="33" y="71"/>
                    </a:lnTo>
                    <a:lnTo>
                      <a:pt x="37" y="71"/>
                    </a:lnTo>
                    <a:lnTo>
                      <a:pt x="39" y="71"/>
                    </a:lnTo>
                    <a:lnTo>
                      <a:pt x="41" y="72"/>
                    </a:lnTo>
                    <a:lnTo>
                      <a:pt x="43" y="73"/>
                    </a:lnTo>
                    <a:lnTo>
                      <a:pt x="45" y="74"/>
                    </a:lnTo>
                    <a:lnTo>
                      <a:pt x="47" y="75"/>
                    </a:lnTo>
                    <a:lnTo>
                      <a:pt x="48" y="78"/>
                    </a:lnTo>
                    <a:lnTo>
                      <a:pt x="50" y="80"/>
                    </a:lnTo>
                    <a:lnTo>
                      <a:pt x="54" y="83"/>
                    </a:lnTo>
                    <a:lnTo>
                      <a:pt x="57" y="89"/>
                    </a:lnTo>
                    <a:lnTo>
                      <a:pt x="62" y="95"/>
                    </a:lnTo>
                    <a:lnTo>
                      <a:pt x="84" y="132"/>
                    </a:lnTo>
                    <a:lnTo>
                      <a:pt x="39" y="199"/>
                    </a:lnTo>
                    <a:lnTo>
                      <a:pt x="69" y="199"/>
                    </a:lnTo>
                    <a:lnTo>
                      <a:pt x="98" y="154"/>
                    </a:lnTo>
                    <a:lnTo>
                      <a:pt x="124" y="197"/>
                    </a:lnTo>
                    <a:lnTo>
                      <a:pt x="153" y="1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92" name="Freeform 951">
                <a:extLst>
                  <a:ext uri="{FF2B5EF4-FFF2-40B4-BE49-F238E27FC236}">
                    <a16:creationId xmlns:a16="http://schemas.microsoft.com/office/drawing/2014/main" id="{3C569715-31A1-B233-6753-1A1C9F6EE884}"/>
                  </a:ext>
                </a:extLst>
              </p:cNvPr>
              <p:cNvSpPr>
                <a:spLocks/>
              </p:cNvSpPr>
              <p:nvPr/>
            </p:nvSpPr>
            <p:spPr bwMode="gray">
              <a:xfrm>
                <a:off x="2869" y="3860"/>
                <a:ext cx="25" cy="15"/>
              </a:xfrm>
              <a:custGeom>
                <a:avLst/>
                <a:gdLst>
                  <a:gd name="T0" fmla="*/ 1 w 49"/>
                  <a:gd name="T1" fmla="*/ 1 h 30"/>
                  <a:gd name="T2" fmla="*/ 0 w 49"/>
                  <a:gd name="T3" fmla="*/ 1 h 30"/>
                  <a:gd name="T4" fmla="*/ 0 w 49"/>
                  <a:gd name="T5" fmla="*/ 0 h 30"/>
                  <a:gd name="T6" fmla="*/ 1 w 49"/>
                  <a:gd name="T7" fmla="*/ 0 h 30"/>
                  <a:gd name="T8" fmla="*/ 1 w 49"/>
                  <a:gd name="T9" fmla="*/ 0 h 30"/>
                  <a:gd name="T10" fmla="*/ 1 w 49"/>
                  <a:gd name="T11" fmla="*/ 0 h 30"/>
                  <a:gd name="T12" fmla="*/ 1 w 49"/>
                  <a:gd name="T13" fmla="*/ 0 h 30"/>
                  <a:gd name="T14" fmla="*/ 1 w 49"/>
                  <a:gd name="T15" fmla="*/ 0 h 30"/>
                  <a:gd name="T16" fmla="*/ 1 w 49"/>
                  <a:gd name="T17" fmla="*/ 0 h 30"/>
                  <a:gd name="T18" fmla="*/ 1 w 49"/>
                  <a:gd name="T19" fmla="*/ 1 h 30"/>
                  <a:gd name="T20" fmla="*/ 1 w 49"/>
                  <a:gd name="T21" fmla="*/ 1 h 30"/>
                  <a:gd name="T22" fmla="*/ 1 w 49"/>
                  <a:gd name="T23" fmla="*/ 1 h 30"/>
                  <a:gd name="T24" fmla="*/ 1 w 49"/>
                  <a:gd name="T25" fmla="*/ 1 h 30"/>
                  <a:gd name="T26" fmla="*/ 1 w 49"/>
                  <a:gd name="T27" fmla="*/ 1 h 30"/>
                  <a:gd name="T28" fmla="*/ 1 w 49"/>
                  <a:gd name="T29" fmla="*/ 1 h 30"/>
                  <a:gd name="T30" fmla="*/ 1 w 49"/>
                  <a:gd name="T31" fmla="*/ 1 h 30"/>
                  <a:gd name="T32" fmla="*/ 1 w 49"/>
                  <a:gd name="T33" fmla="*/ 1 h 30"/>
                  <a:gd name="T34" fmla="*/ 1 w 49"/>
                  <a:gd name="T35" fmla="*/ 1 h 30"/>
                  <a:gd name="T36" fmla="*/ 1 w 49"/>
                  <a:gd name="T37" fmla="*/ 1 h 30"/>
                  <a:gd name="T38" fmla="*/ 1 w 49"/>
                  <a:gd name="T39" fmla="*/ 1 h 30"/>
                  <a:gd name="T40" fmla="*/ 1 w 49"/>
                  <a:gd name="T41" fmla="*/ 1 h 30"/>
                  <a:gd name="T42" fmla="*/ 1 w 49"/>
                  <a:gd name="T43" fmla="*/ 1 h 30"/>
                  <a:gd name="T44" fmla="*/ 1 w 49"/>
                  <a:gd name="T45" fmla="*/ 1 h 30"/>
                  <a:gd name="T46" fmla="*/ 1 w 49"/>
                  <a:gd name="T47" fmla="*/ 1 h 30"/>
                  <a:gd name="T48" fmla="*/ 1 w 49"/>
                  <a:gd name="T49" fmla="*/ 1 h 30"/>
                  <a:gd name="T50" fmla="*/ 1 w 49"/>
                  <a:gd name="T51" fmla="*/ 1 h 30"/>
                  <a:gd name="T52" fmla="*/ 1 w 49"/>
                  <a:gd name="T53" fmla="*/ 1 h 30"/>
                  <a:gd name="T54" fmla="*/ 1 w 49"/>
                  <a:gd name="T55" fmla="*/ 1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9" h="30">
                    <a:moveTo>
                      <a:pt x="18" y="30"/>
                    </a:moveTo>
                    <a:lnTo>
                      <a:pt x="0" y="30"/>
                    </a:lnTo>
                    <a:lnTo>
                      <a:pt x="0" y="0"/>
                    </a:lnTo>
                    <a:lnTo>
                      <a:pt x="19" y="0"/>
                    </a:lnTo>
                    <a:lnTo>
                      <a:pt x="25" y="0"/>
                    </a:lnTo>
                    <a:lnTo>
                      <a:pt x="31" y="0"/>
                    </a:lnTo>
                    <a:lnTo>
                      <a:pt x="34" y="0"/>
                    </a:lnTo>
                    <a:lnTo>
                      <a:pt x="37" y="0"/>
                    </a:lnTo>
                    <a:lnTo>
                      <a:pt x="39" y="0"/>
                    </a:lnTo>
                    <a:lnTo>
                      <a:pt x="41" y="1"/>
                    </a:lnTo>
                    <a:lnTo>
                      <a:pt x="44" y="3"/>
                    </a:lnTo>
                    <a:lnTo>
                      <a:pt x="46" y="5"/>
                    </a:lnTo>
                    <a:lnTo>
                      <a:pt x="47" y="7"/>
                    </a:lnTo>
                    <a:lnTo>
                      <a:pt x="48" y="9"/>
                    </a:lnTo>
                    <a:lnTo>
                      <a:pt x="49" y="12"/>
                    </a:lnTo>
                    <a:lnTo>
                      <a:pt x="49" y="15"/>
                    </a:lnTo>
                    <a:lnTo>
                      <a:pt x="49" y="17"/>
                    </a:lnTo>
                    <a:lnTo>
                      <a:pt x="48" y="20"/>
                    </a:lnTo>
                    <a:lnTo>
                      <a:pt x="48" y="22"/>
                    </a:lnTo>
                    <a:lnTo>
                      <a:pt x="47" y="24"/>
                    </a:lnTo>
                    <a:lnTo>
                      <a:pt x="46" y="25"/>
                    </a:lnTo>
                    <a:lnTo>
                      <a:pt x="44" y="27"/>
                    </a:lnTo>
                    <a:lnTo>
                      <a:pt x="43" y="28"/>
                    </a:lnTo>
                    <a:lnTo>
                      <a:pt x="40" y="29"/>
                    </a:lnTo>
                    <a:lnTo>
                      <a:pt x="37" y="30"/>
                    </a:lnTo>
                    <a:lnTo>
                      <a:pt x="32" y="30"/>
                    </a:lnTo>
                    <a:lnTo>
                      <a:pt x="26" y="30"/>
                    </a:lnTo>
                    <a:lnTo>
                      <a:pt x="18" y="3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sp>
        <p:nvSpPr>
          <p:cNvPr id="93" name="Google Shape;7526;p113">
            <a:extLst>
              <a:ext uri="{FF2B5EF4-FFF2-40B4-BE49-F238E27FC236}">
                <a16:creationId xmlns:a16="http://schemas.microsoft.com/office/drawing/2014/main" id="{884A4F27-1132-1A16-DA61-1E64C1FDA6E1}"/>
              </a:ext>
            </a:extLst>
          </p:cNvPr>
          <p:cNvSpPr/>
          <p:nvPr>
            <p:custDataLst>
              <p:tags r:id="rId11"/>
            </p:custDataLst>
          </p:nvPr>
        </p:nvSpPr>
        <p:spPr>
          <a:xfrm>
            <a:off x="1113248" y="2765085"/>
            <a:ext cx="369786" cy="372673"/>
          </a:xfrm>
          <a:custGeom>
            <a:avLst/>
            <a:gdLst/>
            <a:ahLst/>
            <a:cxnLst/>
            <a:rect l="l" t="t" r="r" b="b"/>
            <a:pathLst>
              <a:path w="205318" h="204232" extrusionOk="0">
                <a:moveTo>
                  <a:pt x="128116" y="0"/>
                </a:moveTo>
                <a:lnTo>
                  <a:pt x="6783" y="0"/>
                </a:lnTo>
                <a:cubicBezTo>
                  <a:pt x="3015" y="0"/>
                  <a:pt x="0" y="3015"/>
                  <a:pt x="0" y="6783"/>
                </a:cubicBezTo>
                <a:lnTo>
                  <a:pt x="0" y="38058"/>
                </a:lnTo>
                <a:cubicBezTo>
                  <a:pt x="0" y="39189"/>
                  <a:pt x="754" y="39942"/>
                  <a:pt x="1884" y="39942"/>
                </a:cubicBezTo>
                <a:lnTo>
                  <a:pt x="9797" y="39942"/>
                </a:lnTo>
                <a:lnTo>
                  <a:pt x="9797" y="194436"/>
                </a:lnTo>
                <a:cubicBezTo>
                  <a:pt x="9797" y="198204"/>
                  <a:pt x="12812" y="200842"/>
                  <a:pt x="16203" y="200842"/>
                </a:cubicBezTo>
                <a:lnTo>
                  <a:pt x="118319" y="200842"/>
                </a:lnTo>
                <a:cubicBezTo>
                  <a:pt x="122088" y="200842"/>
                  <a:pt x="124725" y="197827"/>
                  <a:pt x="124725" y="194436"/>
                </a:cubicBezTo>
                <a:lnTo>
                  <a:pt x="124725" y="39942"/>
                </a:lnTo>
                <a:lnTo>
                  <a:pt x="132638" y="39942"/>
                </a:lnTo>
                <a:cubicBezTo>
                  <a:pt x="133769" y="39942"/>
                  <a:pt x="134522" y="39189"/>
                  <a:pt x="134522" y="38058"/>
                </a:cubicBezTo>
                <a:lnTo>
                  <a:pt x="134522" y="6783"/>
                </a:lnTo>
                <a:cubicBezTo>
                  <a:pt x="134899" y="3015"/>
                  <a:pt x="131885" y="0"/>
                  <a:pt x="128116" y="0"/>
                </a:cubicBezTo>
                <a:close/>
                <a:moveTo>
                  <a:pt x="13565" y="62551"/>
                </a:moveTo>
                <a:lnTo>
                  <a:pt x="97971" y="62551"/>
                </a:lnTo>
                <a:lnTo>
                  <a:pt x="97971" y="158262"/>
                </a:lnTo>
                <a:lnTo>
                  <a:pt x="13565" y="158262"/>
                </a:lnTo>
                <a:close/>
                <a:moveTo>
                  <a:pt x="121334" y="194436"/>
                </a:moveTo>
                <a:cubicBezTo>
                  <a:pt x="121334" y="195943"/>
                  <a:pt x="120203" y="197073"/>
                  <a:pt x="118696" y="197073"/>
                </a:cubicBezTo>
                <a:lnTo>
                  <a:pt x="16580" y="197073"/>
                </a:lnTo>
                <a:cubicBezTo>
                  <a:pt x="15073" y="197073"/>
                  <a:pt x="13942" y="195943"/>
                  <a:pt x="13942" y="194436"/>
                </a:cubicBezTo>
                <a:lnTo>
                  <a:pt x="13942" y="162030"/>
                </a:lnTo>
                <a:lnTo>
                  <a:pt x="100232" y="162030"/>
                </a:lnTo>
                <a:cubicBezTo>
                  <a:pt x="101363" y="162030"/>
                  <a:pt x="102117" y="161276"/>
                  <a:pt x="102117" y="160146"/>
                </a:cubicBezTo>
                <a:lnTo>
                  <a:pt x="102117" y="60667"/>
                </a:lnTo>
                <a:cubicBezTo>
                  <a:pt x="102117" y="59537"/>
                  <a:pt x="101363" y="58783"/>
                  <a:pt x="100232" y="58783"/>
                </a:cubicBezTo>
                <a:lnTo>
                  <a:pt x="13565" y="58783"/>
                </a:lnTo>
                <a:lnTo>
                  <a:pt x="13565" y="39942"/>
                </a:lnTo>
                <a:lnTo>
                  <a:pt x="121334" y="39942"/>
                </a:lnTo>
                <a:close/>
                <a:moveTo>
                  <a:pt x="131131" y="36174"/>
                </a:moveTo>
                <a:lnTo>
                  <a:pt x="3768" y="36174"/>
                </a:lnTo>
                <a:lnTo>
                  <a:pt x="3768" y="6783"/>
                </a:lnTo>
                <a:cubicBezTo>
                  <a:pt x="3768" y="5275"/>
                  <a:pt x="5275" y="3768"/>
                  <a:pt x="6783" y="3768"/>
                </a:cubicBezTo>
                <a:lnTo>
                  <a:pt x="128116" y="3768"/>
                </a:lnTo>
                <a:cubicBezTo>
                  <a:pt x="129624" y="3768"/>
                  <a:pt x="131131" y="5275"/>
                  <a:pt x="131131" y="6783"/>
                </a:cubicBezTo>
                <a:close/>
                <a:moveTo>
                  <a:pt x="70087" y="90058"/>
                </a:moveTo>
                <a:cubicBezTo>
                  <a:pt x="70087" y="91189"/>
                  <a:pt x="69334" y="91943"/>
                  <a:pt x="68203" y="91943"/>
                </a:cubicBezTo>
                <a:lnTo>
                  <a:pt x="32029" y="91943"/>
                </a:lnTo>
                <a:cubicBezTo>
                  <a:pt x="30899" y="91943"/>
                  <a:pt x="30145" y="91189"/>
                  <a:pt x="30145" y="90058"/>
                </a:cubicBezTo>
                <a:cubicBezTo>
                  <a:pt x="30145" y="88928"/>
                  <a:pt x="30899" y="88174"/>
                  <a:pt x="32029" y="88174"/>
                </a:cubicBezTo>
                <a:lnTo>
                  <a:pt x="68203" y="88174"/>
                </a:lnTo>
                <a:cubicBezTo>
                  <a:pt x="69334" y="88174"/>
                  <a:pt x="70087" y="88928"/>
                  <a:pt x="70087" y="90058"/>
                </a:cubicBezTo>
                <a:close/>
                <a:moveTo>
                  <a:pt x="70087" y="110783"/>
                </a:moveTo>
                <a:cubicBezTo>
                  <a:pt x="70087" y="111914"/>
                  <a:pt x="69334" y="112667"/>
                  <a:pt x="68203" y="112667"/>
                </a:cubicBezTo>
                <a:lnTo>
                  <a:pt x="32029" y="112667"/>
                </a:lnTo>
                <a:cubicBezTo>
                  <a:pt x="30899" y="112667"/>
                  <a:pt x="30145" y="111914"/>
                  <a:pt x="30145" y="110783"/>
                </a:cubicBezTo>
                <a:cubicBezTo>
                  <a:pt x="30145" y="109653"/>
                  <a:pt x="30899" y="108899"/>
                  <a:pt x="32029" y="108899"/>
                </a:cubicBezTo>
                <a:lnTo>
                  <a:pt x="68203" y="108899"/>
                </a:lnTo>
                <a:cubicBezTo>
                  <a:pt x="69334" y="108899"/>
                  <a:pt x="70087" y="109653"/>
                  <a:pt x="70087" y="110783"/>
                </a:cubicBezTo>
                <a:close/>
                <a:moveTo>
                  <a:pt x="70087" y="131131"/>
                </a:moveTo>
                <a:cubicBezTo>
                  <a:pt x="70087" y="132262"/>
                  <a:pt x="69334" y="133015"/>
                  <a:pt x="68203" y="133015"/>
                </a:cubicBezTo>
                <a:lnTo>
                  <a:pt x="32029" y="133015"/>
                </a:lnTo>
                <a:cubicBezTo>
                  <a:pt x="30899" y="133015"/>
                  <a:pt x="30145" y="132262"/>
                  <a:pt x="30145" y="131131"/>
                </a:cubicBezTo>
                <a:cubicBezTo>
                  <a:pt x="30145" y="130001"/>
                  <a:pt x="30899" y="129247"/>
                  <a:pt x="32029" y="129247"/>
                </a:cubicBezTo>
                <a:lnTo>
                  <a:pt x="68203" y="129247"/>
                </a:lnTo>
                <a:cubicBezTo>
                  <a:pt x="69334" y="129624"/>
                  <a:pt x="70087" y="130378"/>
                  <a:pt x="70087" y="131131"/>
                </a:cubicBezTo>
                <a:close/>
                <a:moveTo>
                  <a:pt x="167305" y="134146"/>
                </a:moveTo>
                <a:cubicBezTo>
                  <a:pt x="182754" y="134146"/>
                  <a:pt x="195189" y="121711"/>
                  <a:pt x="195566" y="106261"/>
                </a:cubicBezTo>
                <a:cubicBezTo>
                  <a:pt x="195566" y="90812"/>
                  <a:pt x="183131" y="78377"/>
                  <a:pt x="167682" y="78000"/>
                </a:cubicBezTo>
                <a:cubicBezTo>
                  <a:pt x="152233" y="78000"/>
                  <a:pt x="139798" y="90435"/>
                  <a:pt x="139421" y="105885"/>
                </a:cubicBezTo>
                <a:cubicBezTo>
                  <a:pt x="139421" y="121334"/>
                  <a:pt x="151856" y="134146"/>
                  <a:pt x="167305" y="134146"/>
                </a:cubicBezTo>
                <a:close/>
                <a:moveTo>
                  <a:pt x="167305" y="81769"/>
                </a:moveTo>
                <a:cubicBezTo>
                  <a:pt x="180870" y="81769"/>
                  <a:pt x="191421" y="92696"/>
                  <a:pt x="191798" y="105885"/>
                </a:cubicBezTo>
                <a:cubicBezTo>
                  <a:pt x="191798" y="119450"/>
                  <a:pt x="180870" y="130001"/>
                  <a:pt x="167682" y="130378"/>
                </a:cubicBezTo>
                <a:cubicBezTo>
                  <a:pt x="154117" y="130378"/>
                  <a:pt x="143566" y="119450"/>
                  <a:pt x="143189" y="106261"/>
                </a:cubicBezTo>
                <a:cubicBezTo>
                  <a:pt x="142812" y="92696"/>
                  <a:pt x="153740" y="81769"/>
                  <a:pt x="167305" y="81769"/>
                </a:cubicBezTo>
                <a:close/>
                <a:moveTo>
                  <a:pt x="163914" y="94957"/>
                </a:moveTo>
                <a:cubicBezTo>
                  <a:pt x="163914" y="93827"/>
                  <a:pt x="165044" y="93073"/>
                  <a:pt x="165798" y="93073"/>
                </a:cubicBezTo>
                <a:cubicBezTo>
                  <a:pt x="172581" y="93450"/>
                  <a:pt x="177856" y="99479"/>
                  <a:pt x="177856" y="106261"/>
                </a:cubicBezTo>
                <a:cubicBezTo>
                  <a:pt x="177856" y="107392"/>
                  <a:pt x="177102" y="108145"/>
                  <a:pt x="175972" y="108145"/>
                </a:cubicBezTo>
                <a:cubicBezTo>
                  <a:pt x="174841" y="108145"/>
                  <a:pt x="174088" y="107392"/>
                  <a:pt x="174088" y="106261"/>
                </a:cubicBezTo>
                <a:cubicBezTo>
                  <a:pt x="174088" y="101363"/>
                  <a:pt x="170320" y="97218"/>
                  <a:pt x="165421" y="96841"/>
                </a:cubicBezTo>
                <a:cubicBezTo>
                  <a:pt x="164291" y="96841"/>
                  <a:pt x="163537" y="95711"/>
                  <a:pt x="163914" y="94957"/>
                </a:cubicBezTo>
                <a:close/>
                <a:moveTo>
                  <a:pt x="203479" y="154117"/>
                </a:moveTo>
                <a:lnTo>
                  <a:pt x="190668" y="140175"/>
                </a:lnTo>
                <a:cubicBezTo>
                  <a:pt x="188030" y="137160"/>
                  <a:pt x="183131" y="137160"/>
                  <a:pt x="180494" y="139798"/>
                </a:cubicBezTo>
                <a:lnTo>
                  <a:pt x="139044" y="177856"/>
                </a:lnTo>
                <a:cubicBezTo>
                  <a:pt x="137537" y="178986"/>
                  <a:pt x="136783" y="180870"/>
                  <a:pt x="136783" y="182754"/>
                </a:cubicBezTo>
                <a:cubicBezTo>
                  <a:pt x="136783" y="184638"/>
                  <a:pt x="137537" y="186523"/>
                  <a:pt x="138667" y="188030"/>
                </a:cubicBezTo>
                <a:lnTo>
                  <a:pt x="151479" y="201972"/>
                </a:lnTo>
                <a:cubicBezTo>
                  <a:pt x="152986" y="203479"/>
                  <a:pt x="154493" y="204233"/>
                  <a:pt x="156754" y="204233"/>
                </a:cubicBezTo>
                <a:lnTo>
                  <a:pt x="157131" y="204233"/>
                </a:lnTo>
                <a:cubicBezTo>
                  <a:pt x="159015" y="204233"/>
                  <a:pt x="160899" y="203479"/>
                  <a:pt x="162030" y="202349"/>
                </a:cubicBezTo>
                <a:lnTo>
                  <a:pt x="203479" y="164291"/>
                </a:lnTo>
                <a:cubicBezTo>
                  <a:pt x="205740" y="161653"/>
                  <a:pt x="206117" y="157131"/>
                  <a:pt x="203479" y="154117"/>
                </a:cubicBezTo>
                <a:close/>
                <a:moveTo>
                  <a:pt x="159015" y="199711"/>
                </a:moveTo>
                <a:cubicBezTo>
                  <a:pt x="157508" y="201218"/>
                  <a:pt x="155247" y="200842"/>
                  <a:pt x="154117" y="199711"/>
                </a:cubicBezTo>
                <a:lnTo>
                  <a:pt x="141305" y="185769"/>
                </a:lnTo>
                <a:cubicBezTo>
                  <a:pt x="140175" y="184262"/>
                  <a:pt x="140175" y="182001"/>
                  <a:pt x="141682" y="180870"/>
                </a:cubicBezTo>
                <a:lnTo>
                  <a:pt x="160899" y="163160"/>
                </a:lnTo>
                <a:lnTo>
                  <a:pt x="178610" y="182001"/>
                </a:lnTo>
                <a:close/>
                <a:moveTo>
                  <a:pt x="200465" y="161653"/>
                </a:moveTo>
                <a:lnTo>
                  <a:pt x="181247" y="179363"/>
                </a:lnTo>
                <a:lnTo>
                  <a:pt x="163537" y="160146"/>
                </a:lnTo>
                <a:lnTo>
                  <a:pt x="183131" y="142059"/>
                </a:lnTo>
                <a:cubicBezTo>
                  <a:pt x="184638" y="140552"/>
                  <a:pt x="186899" y="140928"/>
                  <a:pt x="188030" y="142059"/>
                </a:cubicBezTo>
                <a:lnTo>
                  <a:pt x="200842" y="156001"/>
                </a:lnTo>
                <a:cubicBezTo>
                  <a:pt x="201972" y="158262"/>
                  <a:pt x="201595" y="160523"/>
                  <a:pt x="200465" y="161653"/>
                </a:cubicBezTo>
                <a:close/>
              </a:path>
            </a:pathLst>
          </a:custGeom>
          <a:solidFill>
            <a:schemeClr val="accent5">
              <a:lumMod val="60000"/>
              <a:lumOff val="40000"/>
            </a:schemeClr>
          </a:solidFill>
          <a:ln w="12700" cap="flat" cmpd="sng">
            <a:solidFill>
              <a:schemeClr val="bg2">
                <a:lumMod val="50000"/>
              </a:scheme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grpSp>
        <p:nvGrpSpPr>
          <p:cNvPr id="149" name="Groupe 148">
            <a:extLst>
              <a:ext uri="{FF2B5EF4-FFF2-40B4-BE49-F238E27FC236}">
                <a16:creationId xmlns:a16="http://schemas.microsoft.com/office/drawing/2014/main" id="{7D6E5102-BB06-7B31-AE6A-901CDD9161B3}"/>
              </a:ext>
            </a:extLst>
          </p:cNvPr>
          <p:cNvGrpSpPr/>
          <p:nvPr>
            <p:custDataLst>
              <p:tags r:id="rId12"/>
            </p:custDataLst>
          </p:nvPr>
        </p:nvGrpSpPr>
        <p:grpSpPr>
          <a:xfrm>
            <a:off x="5539750" y="3210147"/>
            <a:ext cx="688603" cy="778998"/>
            <a:chOff x="4724124" y="4844257"/>
            <a:chExt cx="767989" cy="778998"/>
          </a:xfrm>
        </p:grpSpPr>
        <p:grpSp>
          <p:nvGrpSpPr>
            <p:cNvPr id="57" name="Group 1249">
              <a:extLst>
                <a:ext uri="{FF2B5EF4-FFF2-40B4-BE49-F238E27FC236}">
                  <a16:creationId xmlns:a16="http://schemas.microsoft.com/office/drawing/2014/main" id="{5D2A2AE9-89B9-A5E9-3904-787E5565C67C}"/>
                </a:ext>
              </a:extLst>
            </p:cNvPr>
            <p:cNvGrpSpPr>
              <a:grpSpLocks/>
            </p:cNvGrpSpPr>
            <p:nvPr>
              <p:custDataLst>
                <p:tags r:id="rId43"/>
              </p:custDataLst>
            </p:nvPr>
          </p:nvGrpSpPr>
          <p:grpSpPr bwMode="auto">
            <a:xfrm>
              <a:off x="5199108" y="4844257"/>
              <a:ext cx="293005" cy="385860"/>
              <a:chOff x="2666" y="3532"/>
              <a:chExt cx="415" cy="588"/>
            </a:xfrm>
          </p:grpSpPr>
          <p:sp>
            <p:nvSpPr>
              <p:cNvPr id="58" name="Oval 565">
                <a:extLst>
                  <a:ext uri="{FF2B5EF4-FFF2-40B4-BE49-F238E27FC236}">
                    <a16:creationId xmlns:a16="http://schemas.microsoft.com/office/drawing/2014/main" id="{6BB6CDDF-35BA-2DA7-F5DD-62172655BB03}"/>
                  </a:ext>
                </a:extLst>
              </p:cNvPr>
              <p:cNvSpPr>
                <a:spLocks noChangeArrowheads="1"/>
              </p:cNvSpPr>
              <p:nvPr/>
            </p:nvSpPr>
            <p:spPr bwMode="gray">
              <a:xfrm>
                <a:off x="2868" y="3592"/>
                <a:ext cx="0" cy="528"/>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59" name="Group 952">
                <a:extLst>
                  <a:ext uri="{FF2B5EF4-FFF2-40B4-BE49-F238E27FC236}">
                    <a16:creationId xmlns:a16="http://schemas.microsoft.com/office/drawing/2014/main" id="{FF1B79FC-CE65-10F5-250B-31A6A4A4D9FA}"/>
                  </a:ext>
                </a:extLst>
              </p:cNvPr>
              <p:cNvGrpSpPr>
                <a:grpSpLocks/>
              </p:cNvGrpSpPr>
              <p:nvPr/>
            </p:nvGrpSpPr>
            <p:grpSpPr bwMode="auto">
              <a:xfrm>
                <a:off x="2666" y="3532"/>
                <a:ext cx="415" cy="568"/>
                <a:chOff x="2742" y="3631"/>
                <a:chExt cx="308" cy="422"/>
              </a:xfrm>
            </p:grpSpPr>
            <p:sp>
              <p:nvSpPr>
                <p:cNvPr id="60" name="Freeform 944">
                  <a:extLst>
                    <a:ext uri="{FF2B5EF4-FFF2-40B4-BE49-F238E27FC236}">
                      <a16:creationId xmlns:a16="http://schemas.microsoft.com/office/drawing/2014/main" id="{3772CC94-4962-99B5-08CD-309FF0A3D6C5}"/>
                    </a:ext>
                  </a:extLst>
                </p:cNvPr>
                <p:cNvSpPr>
                  <a:spLocks/>
                </p:cNvSpPr>
                <p:nvPr/>
              </p:nvSpPr>
              <p:spPr bwMode="gray">
                <a:xfrm>
                  <a:off x="2742" y="3722"/>
                  <a:ext cx="308" cy="331"/>
                </a:xfrm>
                <a:custGeom>
                  <a:avLst/>
                  <a:gdLst>
                    <a:gd name="T0" fmla="*/ 0 w 618"/>
                    <a:gd name="T1" fmla="*/ 0 h 661"/>
                    <a:gd name="T2" fmla="*/ 0 w 618"/>
                    <a:gd name="T3" fmla="*/ 0 h 661"/>
                    <a:gd name="T4" fmla="*/ 0 w 618"/>
                    <a:gd name="T5" fmla="*/ 1 h 661"/>
                    <a:gd name="T6" fmla="*/ 0 w 618"/>
                    <a:gd name="T7" fmla="*/ 1 h 661"/>
                    <a:gd name="T8" fmla="*/ 0 w 618"/>
                    <a:gd name="T9" fmla="*/ 1 h 661"/>
                    <a:gd name="T10" fmla="*/ 0 w 618"/>
                    <a:gd name="T11" fmla="*/ 1 h 661"/>
                    <a:gd name="T12" fmla="*/ 0 w 618"/>
                    <a:gd name="T13" fmla="*/ 1 h 661"/>
                    <a:gd name="T14" fmla="*/ 0 w 618"/>
                    <a:gd name="T15" fmla="*/ 1 h 661"/>
                    <a:gd name="T16" fmla="*/ 0 w 618"/>
                    <a:gd name="T17" fmla="*/ 1 h 661"/>
                    <a:gd name="T18" fmla="*/ 0 w 618"/>
                    <a:gd name="T19" fmla="*/ 1 h 661"/>
                    <a:gd name="T20" fmla="*/ 0 w 618"/>
                    <a:gd name="T21" fmla="*/ 1 h 661"/>
                    <a:gd name="T22" fmla="*/ 0 w 618"/>
                    <a:gd name="T23" fmla="*/ 1 h 661"/>
                    <a:gd name="T24" fmla="*/ 0 w 618"/>
                    <a:gd name="T25" fmla="*/ 1 h 661"/>
                    <a:gd name="T26" fmla="*/ 0 w 618"/>
                    <a:gd name="T27" fmla="*/ 1 h 661"/>
                    <a:gd name="T28" fmla="*/ 0 w 618"/>
                    <a:gd name="T29" fmla="*/ 1 h 661"/>
                    <a:gd name="T30" fmla="*/ 0 w 618"/>
                    <a:gd name="T31" fmla="*/ 1 h 661"/>
                    <a:gd name="T32" fmla="*/ 0 w 618"/>
                    <a:gd name="T33" fmla="*/ 1 h 661"/>
                    <a:gd name="T34" fmla="*/ 0 w 618"/>
                    <a:gd name="T35" fmla="*/ 1 h 661"/>
                    <a:gd name="T36" fmla="*/ 0 w 618"/>
                    <a:gd name="T37" fmla="*/ 1 h 661"/>
                    <a:gd name="T38" fmla="*/ 0 w 618"/>
                    <a:gd name="T39" fmla="*/ 1 h 661"/>
                    <a:gd name="T40" fmla="*/ 0 w 618"/>
                    <a:gd name="T41" fmla="*/ 1 h 661"/>
                    <a:gd name="T42" fmla="*/ 0 w 618"/>
                    <a:gd name="T43" fmla="*/ 1 h 661"/>
                    <a:gd name="T44" fmla="*/ 0 w 618"/>
                    <a:gd name="T45" fmla="*/ 0 h 661"/>
                    <a:gd name="T46" fmla="*/ 0 w 618"/>
                    <a:gd name="T47" fmla="*/ 0 h 661"/>
                    <a:gd name="T48" fmla="*/ 0 w 618"/>
                    <a:gd name="T49" fmla="*/ 0 h 6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8" h="661">
                      <a:moveTo>
                        <a:pt x="29" y="0"/>
                      </a:moveTo>
                      <a:lnTo>
                        <a:pt x="1" y="0"/>
                      </a:lnTo>
                      <a:lnTo>
                        <a:pt x="15" y="23"/>
                      </a:lnTo>
                      <a:lnTo>
                        <a:pt x="23" y="38"/>
                      </a:lnTo>
                      <a:lnTo>
                        <a:pt x="42" y="79"/>
                      </a:lnTo>
                      <a:lnTo>
                        <a:pt x="63" y="143"/>
                      </a:lnTo>
                      <a:lnTo>
                        <a:pt x="83" y="222"/>
                      </a:lnTo>
                      <a:lnTo>
                        <a:pt x="95" y="315"/>
                      </a:lnTo>
                      <a:lnTo>
                        <a:pt x="91" y="419"/>
                      </a:lnTo>
                      <a:lnTo>
                        <a:pt x="67" y="527"/>
                      </a:lnTo>
                      <a:lnTo>
                        <a:pt x="15" y="637"/>
                      </a:lnTo>
                      <a:lnTo>
                        <a:pt x="0" y="661"/>
                      </a:lnTo>
                      <a:lnTo>
                        <a:pt x="618" y="661"/>
                      </a:lnTo>
                      <a:lnTo>
                        <a:pt x="602" y="637"/>
                      </a:lnTo>
                      <a:lnTo>
                        <a:pt x="550" y="527"/>
                      </a:lnTo>
                      <a:lnTo>
                        <a:pt x="526" y="419"/>
                      </a:lnTo>
                      <a:lnTo>
                        <a:pt x="522" y="315"/>
                      </a:lnTo>
                      <a:lnTo>
                        <a:pt x="534" y="222"/>
                      </a:lnTo>
                      <a:lnTo>
                        <a:pt x="553" y="143"/>
                      </a:lnTo>
                      <a:lnTo>
                        <a:pt x="575" y="79"/>
                      </a:lnTo>
                      <a:lnTo>
                        <a:pt x="594" y="38"/>
                      </a:lnTo>
                      <a:lnTo>
                        <a:pt x="602" y="23"/>
                      </a:lnTo>
                      <a:lnTo>
                        <a:pt x="615" y="0"/>
                      </a:lnTo>
                      <a:lnTo>
                        <a:pt x="588" y="0"/>
                      </a:lnTo>
                      <a:lnTo>
                        <a:pt x="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61" name="Freeform 945">
                  <a:extLst>
                    <a:ext uri="{FF2B5EF4-FFF2-40B4-BE49-F238E27FC236}">
                      <a16:creationId xmlns:a16="http://schemas.microsoft.com/office/drawing/2014/main" id="{A818BC09-09AD-4E78-C36F-6F224E5E0422}"/>
                    </a:ext>
                  </a:extLst>
                </p:cNvPr>
                <p:cNvSpPr>
                  <a:spLocks/>
                </p:cNvSpPr>
                <p:nvPr/>
              </p:nvSpPr>
              <p:spPr bwMode="gray">
                <a:xfrm>
                  <a:off x="2769" y="3738"/>
                  <a:ext cx="253" cy="299"/>
                </a:xfrm>
                <a:custGeom>
                  <a:avLst/>
                  <a:gdLst>
                    <a:gd name="T0" fmla="*/ 1 w 506"/>
                    <a:gd name="T1" fmla="*/ 1 h 598"/>
                    <a:gd name="T2" fmla="*/ 1 w 506"/>
                    <a:gd name="T3" fmla="*/ 1 h 598"/>
                    <a:gd name="T4" fmla="*/ 1 w 506"/>
                    <a:gd name="T5" fmla="*/ 1 h 598"/>
                    <a:gd name="T6" fmla="*/ 1 w 506"/>
                    <a:gd name="T7" fmla="*/ 1 h 598"/>
                    <a:gd name="T8" fmla="*/ 1 w 506"/>
                    <a:gd name="T9" fmla="*/ 1 h 598"/>
                    <a:gd name="T10" fmla="*/ 1 w 506"/>
                    <a:gd name="T11" fmla="*/ 1 h 598"/>
                    <a:gd name="T12" fmla="*/ 1 w 506"/>
                    <a:gd name="T13" fmla="*/ 1 h 598"/>
                    <a:gd name="T14" fmla="*/ 1 w 506"/>
                    <a:gd name="T15" fmla="*/ 1 h 598"/>
                    <a:gd name="T16" fmla="*/ 1 w 506"/>
                    <a:gd name="T17" fmla="*/ 1 h 598"/>
                    <a:gd name="T18" fmla="*/ 1 w 506"/>
                    <a:gd name="T19" fmla="*/ 1 h 598"/>
                    <a:gd name="T20" fmla="*/ 1 w 506"/>
                    <a:gd name="T21" fmla="*/ 1 h 598"/>
                    <a:gd name="T22" fmla="*/ 1 w 506"/>
                    <a:gd name="T23" fmla="*/ 1 h 598"/>
                    <a:gd name="T24" fmla="*/ 1 w 506"/>
                    <a:gd name="T25" fmla="*/ 1 h 598"/>
                    <a:gd name="T26" fmla="*/ 1 w 506"/>
                    <a:gd name="T27" fmla="*/ 1 h 598"/>
                    <a:gd name="T28" fmla="*/ 1 w 506"/>
                    <a:gd name="T29" fmla="*/ 1 h 598"/>
                    <a:gd name="T30" fmla="*/ 1 w 506"/>
                    <a:gd name="T31" fmla="*/ 1 h 598"/>
                    <a:gd name="T32" fmla="*/ 1 w 506"/>
                    <a:gd name="T33" fmla="*/ 1 h 598"/>
                    <a:gd name="T34" fmla="*/ 1 w 506"/>
                    <a:gd name="T35" fmla="*/ 1 h 598"/>
                    <a:gd name="T36" fmla="*/ 1 w 506"/>
                    <a:gd name="T37" fmla="*/ 1 h 598"/>
                    <a:gd name="T38" fmla="*/ 1 w 506"/>
                    <a:gd name="T39" fmla="*/ 1 h 598"/>
                    <a:gd name="T40" fmla="*/ 1 w 506"/>
                    <a:gd name="T41" fmla="*/ 1 h 598"/>
                    <a:gd name="T42" fmla="*/ 1 w 506"/>
                    <a:gd name="T43" fmla="*/ 1 h 598"/>
                    <a:gd name="T44" fmla="*/ 1 w 506"/>
                    <a:gd name="T45" fmla="*/ 1 h 598"/>
                    <a:gd name="T46" fmla="*/ 1 w 506"/>
                    <a:gd name="T47" fmla="*/ 1 h 598"/>
                    <a:gd name="T48" fmla="*/ 1 w 506"/>
                    <a:gd name="T49" fmla="*/ 0 h 598"/>
                    <a:gd name="T50" fmla="*/ 1 w 506"/>
                    <a:gd name="T51" fmla="*/ 0 h 598"/>
                    <a:gd name="T52" fmla="*/ 1 w 506"/>
                    <a:gd name="T53" fmla="*/ 0 h 598"/>
                    <a:gd name="T54" fmla="*/ 1 w 506"/>
                    <a:gd name="T55" fmla="*/ 0 h 598"/>
                    <a:gd name="T56" fmla="*/ 1 w 506"/>
                    <a:gd name="T57" fmla="*/ 0 h 598"/>
                    <a:gd name="T58" fmla="*/ 1 w 506"/>
                    <a:gd name="T59" fmla="*/ 0 h 598"/>
                    <a:gd name="T60" fmla="*/ 1 w 506"/>
                    <a:gd name="T61" fmla="*/ 0 h 598"/>
                    <a:gd name="T62" fmla="*/ 1 w 506"/>
                    <a:gd name="T63" fmla="*/ 0 h 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6" h="598">
                      <a:moveTo>
                        <a:pt x="506" y="0"/>
                      </a:moveTo>
                      <a:lnTo>
                        <a:pt x="497" y="22"/>
                      </a:lnTo>
                      <a:lnTo>
                        <a:pt x="486" y="49"/>
                      </a:lnTo>
                      <a:lnTo>
                        <a:pt x="474" y="83"/>
                      </a:lnTo>
                      <a:lnTo>
                        <a:pt x="462" y="122"/>
                      </a:lnTo>
                      <a:lnTo>
                        <a:pt x="451" y="166"/>
                      </a:lnTo>
                      <a:lnTo>
                        <a:pt x="443" y="212"/>
                      </a:lnTo>
                      <a:lnTo>
                        <a:pt x="437" y="262"/>
                      </a:lnTo>
                      <a:lnTo>
                        <a:pt x="435" y="317"/>
                      </a:lnTo>
                      <a:lnTo>
                        <a:pt x="436" y="350"/>
                      </a:lnTo>
                      <a:lnTo>
                        <a:pt x="438" y="385"/>
                      </a:lnTo>
                      <a:lnTo>
                        <a:pt x="443" y="419"/>
                      </a:lnTo>
                      <a:lnTo>
                        <a:pt x="451" y="455"/>
                      </a:lnTo>
                      <a:lnTo>
                        <a:pt x="460" y="491"/>
                      </a:lnTo>
                      <a:lnTo>
                        <a:pt x="473" y="526"/>
                      </a:lnTo>
                      <a:lnTo>
                        <a:pt x="488" y="562"/>
                      </a:lnTo>
                      <a:lnTo>
                        <a:pt x="506" y="598"/>
                      </a:lnTo>
                      <a:lnTo>
                        <a:pt x="494" y="598"/>
                      </a:lnTo>
                      <a:lnTo>
                        <a:pt x="473" y="598"/>
                      </a:lnTo>
                      <a:lnTo>
                        <a:pt x="446" y="598"/>
                      </a:lnTo>
                      <a:lnTo>
                        <a:pt x="414" y="598"/>
                      </a:lnTo>
                      <a:lnTo>
                        <a:pt x="377" y="598"/>
                      </a:lnTo>
                      <a:lnTo>
                        <a:pt x="338" y="598"/>
                      </a:lnTo>
                      <a:lnTo>
                        <a:pt x="297" y="598"/>
                      </a:lnTo>
                      <a:lnTo>
                        <a:pt x="254" y="598"/>
                      </a:lnTo>
                      <a:lnTo>
                        <a:pt x="210" y="598"/>
                      </a:lnTo>
                      <a:lnTo>
                        <a:pt x="169" y="598"/>
                      </a:lnTo>
                      <a:lnTo>
                        <a:pt x="129" y="598"/>
                      </a:lnTo>
                      <a:lnTo>
                        <a:pt x="93" y="598"/>
                      </a:lnTo>
                      <a:lnTo>
                        <a:pt x="60" y="598"/>
                      </a:lnTo>
                      <a:lnTo>
                        <a:pt x="34" y="598"/>
                      </a:lnTo>
                      <a:lnTo>
                        <a:pt x="13" y="598"/>
                      </a:lnTo>
                      <a:lnTo>
                        <a:pt x="0" y="598"/>
                      </a:lnTo>
                      <a:lnTo>
                        <a:pt x="19" y="562"/>
                      </a:lnTo>
                      <a:lnTo>
                        <a:pt x="34" y="526"/>
                      </a:lnTo>
                      <a:lnTo>
                        <a:pt x="46" y="491"/>
                      </a:lnTo>
                      <a:lnTo>
                        <a:pt x="57" y="455"/>
                      </a:lnTo>
                      <a:lnTo>
                        <a:pt x="64" y="419"/>
                      </a:lnTo>
                      <a:lnTo>
                        <a:pt x="69" y="385"/>
                      </a:lnTo>
                      <a:lnTo>
                        <a:pt x="72" y="350"/>
                      </a:lnTo>
                      <a:lnTo>
                        <a:pt x="73" y="317"/>
                      </a:lnTo>
                      <a:lnTo>
                        <a:pt x="71" y="262"/>
                      </a:lnTo>
                      <a:lnTo>
                        <a:pt x="65" y="212"/>
                      </a:lnTo>
                      <a:lnTo>
                        <a:pt x="56" y="166"/>
                      </a:lnTo>
                      <a:lnTo>
                        <a:pt x="45" y="122"/>
                      </a:lnTo>
                      <a:lnTo>
                        <a:pt x="34" y="83"/>
                      </a:lnTo>
                      <a:lnTo>
                        <a:pt x="21" y="49"/>
                      </a:lnTo>
                      <a:lnTo>
                        <a:pt x="10" y="22"/>
                      </a:lnTo>
                      <a:lnTo>
                        <a:pt x="0" y="0"/>
                      </a:lnTo>
                      <a:lnTo>
                        <a:pt x="13" y="0"/>
                      </a:lnTo>
                      <a:lnTo>
                        <a:pt x="33" y="0"/>
                      </a:lnTo>
                      <a:lnTo>
                        <a:pt x="60" y="0"/>
                      </a:lnTo>
                      <a:lnTo>
                        <a:pt x="93" y="0"/>
                      </a:lnTo>
                      <a:lnTo>
                        <a:pt x="128" y="0"/>
                      </a:lnTo>
                      <a:lnTo>
                        <a:pt x="169" y="0"/>
                      </a:lnTo>
                      <a:lnTo>
                        <a:pt x="210" y="0"/>
                      </a:lnTo>
                      <a:lnTo>
                        <a:pt x="254" y="0"/>
                      </a:lnTo>
                      <a:lnTo>
                        <a:pt x="297" y="0"/>
                      </a:lnTo>
                      <a:lnTo>
                        <a:pt x="338" y="0"/>
                      </a:lnTo>
                      <a:lnTo>
                        <a:pt x="378" y="0"/>
                      </a:lnTo>
                      <a:lnTo>
                        <a:pt x="414" y="0"/>
                      </a:lnTo>
                      <a:lnTo>
                        <a:pt x="446" y="0"/>
                      </a:lnTo>
                      <a:lnTo>
                        <a:pt x="474" y="0"/>
                      </a:lnTo>
                      <a:lnTo>
                        <a:pt x="494" y="0"/>
                      </a:lnTo>
                      <a:lnTo>
                        <a:pt x="50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62" name="Rectangle 1477">
                  <a:extLst>
                    <a:ext uri="{FF2B5EF4-FFF2-40B4-BE49-F238E27FC236}">
                      <a16:creationId xmlns:a16="http://schemas.microsoft.com/office/drawing/2014/main" id="{3D7BAE46-9BCA-D1A8-181C-EB28FF8CF56D}"/>
                    </a:ext>
                  </a:extLst>
                </p:cNvPr>
                <p:cNvSpPr>
                  <a:spLocks noChangeArrowheads="1"/>
                </p:cNvSpPr>
                <p:nvPr/>
              </p:nvSpPr>
              <p:spPr bwMode="gray">
                <a:xfrm>
                  <a:off x="2774" y="4007"/>
                  <a:ext cx="244" cy="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63" name="Freeform 947">
                  <a:extLst>
                    <a:ext uri="{FF2B5EF4-FFF2-40B4-BE49-F238E27FC236}">
                      <a16:creationId xmlns:a16="http://schemas.microsoft.com/office/drawing/2014/main" id="{B3A0FD0A-4136-0598-EDD3-E463ED4286CC}"/>
                    </a:ext>
                  </a:extLst>
                </p:cNvPr>
                <p:cNvSpPr>
                  <a:spLocks/>
                </p:cNvSpPr>
                <p:nvPr/>
              </p:nvSpPr>
              <p:spPr bwMode="gray">
                <a:xfrm>
                  <a:off x="2756" y="3730"/>
                  <a:ext cx="279" cy="78"/>
                </a:xfrm>
                <a:custGeom>
                  <a:avLst/>
                  <a:gdLst>
                    <a:gd name="T0" fmla="*/ 0 w 559"/>
                    <a:gd name="T1" fmla="*/ 1 h 156"/>
                    <a:gd name="T2" fmla="*/ 0 w 559"/>
                    <a:gd name="T3" fmla="*/ 1 h 156"/>
                    <a:gd name="T4" fmla="*/ 0 w 559"/>
                    <a:gd name="T5" fmla="*/ 1 h 156"/>
                    <a:gd name="T6" fmla="*/ 0 w 559"/>
                    <a:gd name="T7" fmla="*/ 1 h 156"/>
                    <a:gd name="T8" fmla="*/ 0 w 559"/>
                    <a:gd name="T9" fmla="*/ 1 h 156"/>
                    <a:gd name="T10" fmla="*/ 0 w 559"/>
                    <a:gd name="T11" fmla="*/ 1 h 156"/>
                    <a:gd name="T12" fmla="*/ 0 w 559"/>
                    <a:gd name="T13" fmla="*/ 1 h 156"/>
                    <a:gd name="T14" fmla="*/ 0 w 559"/>
                    <a:gd name="T15" fmla="*/ 1 h 156"/>
                    <a:gd name="T16" fmla="*/ 0 w 559"/>
                    <a:gd name="T17" fmla="*/ 1 h 156"/>
                    <a:gd name="T18" fmla="*/ 0 w 559"/>
                    <a:gd name="T19" fmla="*/ 1 h 156"/>
                    <a:gd name="T20" fmla="*/ 0 w 559"/>
                    <a:gd name="T21" fmla="*/ 1 h 156"/>
                    <a:gd name="T22" fmla="*/ 0 w 559"/>
                    <a:gd name="T23" fmla="*/ 1 h 156"/>
                    <a:gd name="T24" fmla="*/ 0 w 559"/>
                    <a:gd name="T25" fmla="*/ 1 h 156"/>
                    <a:gd name="T26" fmla="*/ 0 w 559"/>
                    <a:gd name="T27" fmla="*/ 1 h 156"/>
                    <a:gd name="T28" fmla="*/ 0 w 559"/>
                    <a:gd name="T29" fmla="*/ 1 h 156"/>
                    <a:gd name="T30" fmla="*/ 0 w 559"/>
                    <a:gd name="T31" fmla="*/ 1 h 156"/>
                    <a:gd name="T32" fmla="*/ 0 w 559"/>
                    <a:gd name="T33" fmla="*/ 1 h 156"/>
                    <a:gd name="T34" fmla="*/ 0 w 559"/>
                    <a:gd name="T35" fmla="*/ 1 h 156"/>
                    <a:gd name="T36" fmla="*/ 0 w 559"/>
                    <a:gd name="T37" fmla="*/ 1 h 156"/>
                    <a:gd name="T38" fmla="*/ 0 w 559"/>
                    <a:gd name="T39" fmla="*/ 1 h 156"/>
                    <a:gd name="T40" fmla="*/ 0 w 559"/>
                    <a:gd name="T41" fmla="*/ 0 h 156"/>
                    <a:gd name="T42" fmla="*/ 0 w 559"/>
                    <a:gd name="T43" fmla="*/ 0 h 156"/>
                    <a:gd name="T44" fmla="*/ 0 w 559"/>
                    <a:gd name="T45" fmla="*/ 1 h 156"/>
                    <a:gd name="T46" fmla="*/ 0 w 559"/>
                    <a:gd name="T47" fmla="*/ 1 h 156"/>
                    <a:gd name="T48" fmla="*/ 0 w 559"/>
                    <a:gd name="T49" fmla="*/ 1 h 156"/>
                    <a:gd name="T50" fmla="*/ 0 w 559"/>
                    <a:gd name="T51" fmla="*/ 1 h 156"/>
                    <a:gd name="T52" fmla="*/ 0 w 559"/>
                    <a:gd name="T53" fmla="*/ 1 h 156"/>
                    <a:gd name="T54" fmla="*/ 0 w 559"/>
                    <a:gd name="T55" fmla="*/ 1 h 156"/>
                    <a:gd name="T56" fmla="*/ 0 w 559"/>
                    <a:gd name="T57" fmla="*/ 1 h 156"/>
                    <a:gd name="T58" fmla="*/ 0 w 559"/>
                    <a:gd name="T59" fmla="*/ 1 h 156"/>
                    <a:gd name="T60" fmla="*/ 0 w 559"/>
                    <a:gd name="T61" fmla="*/ 1 h 156"/>
                    <a:gd name="T62" fmla="*/ 0 w 559"/>
                    <a:gd name="T63" fmla="*/ 1 h 156"/>
                    <a:gd name="T64" fmla="*/ 0 w 559"/>
                    <a:gd name="T65" fmla="*/ 1 h 156"/>
                    <a:gd name="T66" fmla="*/ 0 w 559"/>
                    <a:gd name="T67" fmla="*/ 1 h 156"/>
                    <a:gd name="T68" fmla="*/ 0 w 559"/>
                    <a:gd name="T69" fmla="*/ 1 h 156"/>
                    <a:gd name="T70" fmla="*/ 0 w 559"/>
                    <a:gd name="T71" fmla="*/ 1 h 156"/>
                    <a:gd name="T72" fmla="*/ 0 w 559"/>
                    <a:gd name="T73" fmla="*/ 1 h 156"/>
                    <a:gd name="T74" fmla="*/ 0 w 559"/>
                    <a:gd name="T75" fmla="*/ 1 h 156"/>
                    <a:gd name="T76" fmla="*/ 0 w 559"/>
                    <a:gd name="T77" fmla="*/ 1 h 156"/>
                    <a:gd name="T78" fmla="*/ 0 w 559"/>
                    <a:gd name="T79" fmla="*/ 1 h 156"/>
                    <a:gd name="T80" fmla="*/ 0 w 559"/>
                    <a:gd name="T81" fmla="*/ 1 h 156"/>
                    <a:gd name="T82" fmla="*/ 0 w 559"/>
                    <a:gd name="T83" fmla="*/ 1 h 1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59" h="156">
                      <a:moveTo>
                        <a:pt x="280" y="156"/>
                      </a:moveTo>
                      <a:lnTo>
                        <a:pt x="301" y="156"/>
                      </a:lnTo>
                      <a:lnTo>
                        <a:pt x="320" y="154"/>
                      </a:lnTo>
                      <a:lnTo>
                        <a:pt x="340" y="152"/>
                      </a:lnTo>
                      <a:lnTo>
                        <a:pt x="359" y="148"/>
                      </a:lnTo>
                      <a:lnTo>
                        <a:pt x="378" y="144"/>
                      </a:lnTo>
                      <a:lnTo>
                        <a:pt x="396" y="139"/>
                      </a:lnTo>
                      <a:lnTo>
                        <a:pt x="414" y="132"/>
                      </a:lnTo>
                      <a:lnTo>
                        <a:pt x="431" y="125"/>
                      </a:lnTo>
                      <a:lnTo>
                        <a:pt x="447" y="118"/>
                      </a:lnTo>
                      <a:lnTo>
                        <a:pt x="462" y="109"/>
                      </a:lnTo>
                      <a:lnTo>
                        <a:pt x="477" y="100"/>
                      </a:lnTo>
                      <a:lnTo>
                        <a:pt x="491" y="91"/>
                      </a:lnTo>
                      <a:lnTo>
                        <a:pt x="503" y="79"/>
                      </a:lnTo>
                      <a:lnTo>
                        <a:pt x="516" y="69"/>
                      </a:lnTo>
                      <a:lnTo>
                        <a:pt x="527" y="57"/>
                      </a:lnTo>
                      <a:lnTo>
                        <a:pt x="537" y="45"/>
                      </a:lnTo>
                      <a:lnTo>
                        <a:pt x="546" y="25"/>
                      </a:lnTo>
                      <a:lnTo>
                        <a:pt x="553" y="11"/>
                      </a:lnTo>
                      <a:lnTo>
                        <a:pt x="558" y="3"/>
                      </a:lnTo>
                      <a:lnTo>
                        <a:pt x="559" y="0"/>
                      </a:lnTo>
                      <a:lnTo>
                        <a:pt x="0" y="0"/>
                      </a:lnTo>
                      <a:lnTo>
                        <a:pt x="1" y="2"/>
                      </a:lnTo>
                      <a:lnTo>
                        <a:pt x="6" y="9"/>
                      </a:lnTo>
                      <a:lnTo>
                        <a:pt x="11" y="21"/>
                      </a:lnTo>
                      <a:lnTo>
                        <a:pt x="18" y="36"/>
                      </a:lnTo>
                      <a:lnTo>
                        <a:pt x="27" y="49"/>
                      </a:lnTo>
                      <a:lnTo>
                        <a:pt x="39" y="62"/>
                      </a:lnTo>
                      <a:lnTo>
                        <a:pt x="51" y="74"/>
                      </a:lnTo>
                      <a:lnTo>
                        <a:pt x="63" y="85"/>
                      </a:lnTo>
                      <a:lnTo>
                        <a:pt x="77" y="96"/>
                      </a:lnTo>
                      <a:lnTo>
                        <a:pt x="92" y="106"/>
                      </a:lnTo>
                      <a:lnTo>
                        <a:pt x="108" y="115"/>
                      </a:lnTo>
                      <a:lnTo>
                        <a:pt x="124" y="123"/>
                      </a:lnTo>
                      <a:lnTo>
                        <a:pt x="142" y="131"/>
                      </a:lnTo>
                      <a:lnTo>
                        <a:pt x="160" y="137"/>
                      </a:lnTo>
                      <a:lnTo>
                        <a:pt x="178" y="142"/>
                      </a:lnTo>
                      <a:lnTo>
                        <a:pt x="198" y="147"/>
                      </a:lnTo>
                      <a:lnTo>
                        <a:pt x="218" y="152"/>
                      </a:lnTo>
                      <a:lnTo>
                        <a:pt x="238" y="154"/>
                      </a:lnTo>
                      <a:lnTo>
                        <a:pt x="259" y="156"/>
                      </a:lnTo>
                      <a:lnTo>
                        <a:pt x="280" y="1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64" name="Freeform 948">
                  <a:extLst>
                    <a:ext uri="{FF2B5EF4-FFF2-40B4-BE49-F238E27FC236}">
                      <a16:creationId xmlns:a16="http://schemas.microsoft.com/office/drawing/2014/main" id="{E8C11605-7789-C98A-174B-1197F0D40629}"/>
                    </a:ext>
                  </a:extLst>
                </p:cNvPr>
                <p:cNvSpPr>
                  <a:spLocks/>
                </p:cNvSpPr>
                <p:nvPr/>
              </p:nvSpPr>
              <p:spPr bwMode="gray">
                <a:xfrm>
                  <a:off x="2880" y="3638"/>
                  <a:ext cx="90" cy="139"/>
                </a:xfrm>
                <a:custGeom>
                  <a:avLst/>
                  <a:gdLst>
                    <a:gd name="T0" fmla="*/ 1 w 180"/>
                    <a:gd name="T1" fmla="*/ 1 h 278"/>
                    <a:gd name="T2" fmla="*/ 1 w 180"/>
                    <a:gd name="T3" fmla="*/ 0 h 278"/>
                    <a:gd name="T4" fmla="*/ 1 w 180"/>
                    <a:gd name="T5" fmla="*/ 1 h 278"/>
                    <a:gd name="T6" fmla="*/ 1 w 180"/>
                    <a:gd name="T7" fmla="*/ 1 h 278"/>
                    <a:gd name="T8" fmla="*/ 1 w 180"/>
                    <a:gd name="T9" fmla="*/ 1 h 278"/>
                    <a:gd name="T10" fmla="*/ 1 w 180"/>
                    <a:gd name="T11" fmla="*/ 1 h 278"/>
                    <a:gd name="T12" fmla="*/ 1 w 180"/>
                    <a:gd name="T13" fmla="*/ 1 h 278"/>
                    <a:gd name="T14" fmla="*/ 1 w 180"/>
                    <a:gd name="T15" fmla="*/ 1 h 278"/>
                    <a:gd name="T16" fmla="*/ 1 w 180"/>
                    <a:gd name="T17" fmla="*/ 1 h 278"/>
                    <a:gd name="T18" fmla="*/ 1 w 180"/>
                    <a:gd name="T19" fmla="*/ 1 h 278"/>
                    <a:gd name="T20" fmla="*/ 1 w 180"/>
                    <a:gd name="T21" fmla="*/ 1 h 278"/>
                    <a:gd name="T22" fmla="*/ 1 w 180"/>
                    <a:gd name="T23" fmla="*/ 1 h 278"/>
                    <a:gd name="T24" fmla="*/ 1 w 180"/>
                    <a:gd name="T25" fmla="*/ 1 h 278"/>
                    <a:gd name="T26" fmla="*/ 1 w 180"/>
                    <a:gd name="T27" fmla="*/ 1 h 278"/>
                    <a:gd name="T28" fmla="*/ 1 w 180"/>
                    <a:gd name="T29" fmla="*/ 1 h 278"/>
                    <a:gd name="T30" fmla="*/ 1 w 180"/>
                    <a:gd name="T31" fmla="*/ 1 h 278"/>
                    <a:gd name="T32" fmla="*/ 1 w 180"/>
                    <a:gd name="T33" fmla="*/ 1 h 278"/>
                    <a:gd name="T34" fmla="*/ 1 w 180"/>
                    <a:gd name="T35" fmla="*/ 1 h 278"/>
                    <a:gd name="T36" fmla="*/ 1 w 180"/>
                    <a:gd name="T37" fmla="*/ 1 h 278"/>
                    <a:gd name="T38" fmla="*/ 1 w 180"/>
                    <a:gd name="T39" fmla="*/ 1 h 278"/>
                    <a:gd name="T40" fmla="*/ 1 w 180"/>
                    <a:gd name="T41" fmla="*/ 1 h 278"/>
                    <a:gd name="T42" fmla="*/ 1 w 180"/>
                    <a:gd name="T43" fmla="*/ 1 h 278"/>
                    <a:gd name="T44" fmla="*/ 1 w 180"/>
                    <a:gd name="T45" fmla="*/ 1 h 278"/>
                    <a:gd name="T46" fmla="*/ 1 w 180"/>
                    <a:gd name="T47" fmla="*/ 1 h 278"/>
                    <a:gd name="T48" fmla="*/ 1 w 180"/>
                    <a:gd name="T49" fmla="*/ 1 h 278"/>
                    <a:gd name="T50" fmla="*/ 1 w 180"/>
                    <a:gd name="T51" fmla="*/ 1 h 278"/>
                    <a:gd name="T52" fmla="*/ 1 w 180"/>
                    <a:gd name="T53" fmla="*/ 1 h 278"/>
                    <a:gd name="T54" fmla="*/ 1 w 180"/>
                    <a:gd name="T55" fmla="*/ 1 h 278"/>
                    <a:gd name="T56" fmla="*/ 1 w 180"/>
                    <a:gd name="T57" fmla="*/ 1 h 278"/>
                    <a:gd name="T58" fmla="*/ 1 w 180"/>
                    <a:gd name="T59" fmla="*/ 1 h 278"/>
                    <a:gd name="T60" fmla="*/ 1 w 180"/>
                    <a:gd name="T61" fmla="*/ 1 h 278"/>
                    <a:gd name="T62" fmla="*/ 1 w 180"/>
                    <a:gd name="T63" fmla="*/ 1 h 278"/>
                    <a:gd name="T64" fmla="*/ 1 w 180"/>
                    <a:gd name="T65" fmla="*/ 1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0" h="278">
                      <a:moveTo>
                        <a:pt x="127" y="4"/>
                      </a:moveTo>
                      <a:lnTo>
                        <a:pt x="120" y="2"/>
                      </a:lnTo>
                      <a:lnTo>
                        <a:pt x="113" y="0"/>
                      </a:lnTo>
                      <a:lnTo>
                        <a:pt x="105" y="0"/>
                      </a:lnTo>
                      <a:lnTo>
                        <a:pt x="98" y="0"/>
                      </a:lnTo>
                      <a:lnTo>
                        <a:pt x="91" y="2"/>
                      </a:lnTo>
                      <a:lnTo>
                        <a:pt x="84" y="3"/>
                      </a:lnTo>
                      <a:lnTo>
                        <a:pt x="77" y="5"/>
                      </a:lnTo>
                      <a:lnTo>
                        <a:pt x="70" y="8"/>
                      </a:lnTo>
                      <a:lnTo>
                        <a:pt x="63" y="12"/>
                      </a:lnTo>
                      <a:lnTo>
                        <a:pt x="57" y="16"/>
                      </a:lnTo>
                      <a:lnTo>
                        <a:pt x="52" y="22"/>
                      </a:lnTo>
                      <a:lnTo>
                        <a:pt x="46" y="28"/>
                      </a:lnTo>
                      <a:lnTo>
                        <a:pt x="41" y="34"/>
                      </a:lnTo>
                      <a:lnTo>
                        <a:pt x="38" y="41"/>
                      </a:lnTo>
                      <a:lnTo>
                        <a:pt x="34" y="48"/>
                      </a:lnTo>
                      <a:lnTo>
                        <a:pt x="32" y="55"/>
                      </a:lnTo>
                      <a:lnTo>
                        <a:pt x="31" y="60"/>
                      </a:lnTo>
                      <a:lnTo>
                        <a:pt x="30" y="66"/>
                      </a:lnTo>
                      <a:lnTo>
                        <a:pt x="29" y="72"/>
                      </a:lnTo>
                      <a:lnTo>
                        <a:pt x="29" y="78"/>
                      </a:lnTo>
                      <a:lnTo>
                        <a:pt x="30" y="91"/>
                      </a:lnTo>
                      <a:lnTo>
                        <a:pt x="33" y="104"/>
                      </a:lnTo>
                      <a:lnTo>
                        <a:pt x="39" y="116"/>
                      </a:lnTo>
                      <a:lnTo>
                        <a:pt x="47" y="127"/>
                      </a:lnTo>
                      <a:lnTo>
                        <a:pt x="45" y="136"/>
                      </a:lnTo>
                      <a:lnTo>
                        <a:pt x="40" y="152"/>
                      </a:lnTo>
                      <a:lnTo>
                        <a:pt x="33" y="174"/>
                      </a:lnTo>
                      <a:lnTo>
                        <a:pt x="25" y="199"/>
                      </a:lnTo>
                      <a:lnTo>
                        <a:pt x="17" y="224"/>
                      </a:lnTo>
                      <a:lnTo>
                        <a:pt x="10" y="247"/>
                      </a:lnTo>
                      <a:lnTo>
                        <a:pt x="4" y="265"/>
                      </a:lnTo>
                      <a:lnTo>
                        <a:pt x="1" y="277"/>
                      </a:lnTo>
                      <a:lnTo>
                        <a:pt x="0" y="278"/>
                      </a:lnTo>
                      <a:lnTo>
                        <a:pt x="86" y="278"/>
                      </a:lnTo>
                      <a:lnTo>
                        <a:pt x="86" y="276"/>
                      </a:lnTo>
                      <a:lnTo>
                        <a:pt x="91" y="262"/>
                      </a:lnTo>
                      <a:lnTo>
                        <a:pt x="95" y="245"/>
                      </a:lnTo>
                      <a:lnTo>
                        <a:pt x="101" y="225"/>
                      </a:lnTo>
                      <a:lnTo>
                        <a:pt x="108" y="204"/>
                      </a:lnTo>
                      <a:lnTo>
                        <a:pt x="114" y="186"/>
                      </a:lnTo>
                      <a:lnTo>
                        <a:pt x="118" y="170"/>
                      </a:lnTo>
                      <a:lnTo>
                        <a:pt x="122" y="158"/>
                      </a:lnTo>
                      <a:lnTo>
                        <a:pt x="124" y="151"/>
                      </a:lnTo>
                      <a:lnTo>
                        <a:pt x="133" y="148"/>
                      </a:lnTo>
                      <a:lnTo>
                        <a:pt x="142" y="144"/>
                      </a:lnTo>
                      <a:lnTo>
                        <a:pt x="150" y="139"/>
                      </a:lnTo>
                      <a:lnTo>
                        <a:pt x="156" y="133"/>
                      </a:lnTo>
                      <a:lnTo>
                        <a:pt x="162" y="126"/>
                      </a:lnTo>
                      <a:lnTo>
                        <a:pt x="168" y="118"/>
                      </a:lnTo>
                      <a:lnTo>
                        <a:pt x="173" y="110"/>
                      </a:lnTo>
                      <a:lnTo>
                        <a:pt x="176" y="101"/>
                      </a:lnTo>
                      <a:lnTo>
                        <a:pt x="177" y="95"/>
                      </a:lnTo>
                      <a:lnTo>
                        <a:pt x="178" y="89"/>
                      </a:lnTo>
                      <a:lnTo>
                        <a:pt x="180" y="83"/>
                      </a:lnTo>
                      <a:lnTo>
                        <a:pt x="180" y="78"/>
                      </a:lnTo>
                      <a:lnTo>
                        <a:pt x="178" y="65"/>
                      </a:lnTo>
                      <a:lnTo>
                        <a:pt x="176" y="53"/>
                      </a:lnTo>
                      <a:lnTo>
                        <a:pt x="171" y="42"/>
                      </a:lnTo>
                      <a:lnTo>
                        <a:pt x="166" y="31"/>
                      </a:lnTo>
                      <a:lnTo>
                        <a:pt x="158" y="23"/>
                      </a:lnTo>
                      <a:lnTo>
                        <a:pt x="148" y="15"/>
                      </a:lnTo>
                      <a:lnTo>
                        <a:pt x="138" y="8"/>
                      </a:lnTo>
                      <a:lnTo>
                        <a:pt x="127" y="4"/>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65" name="Freeform 949">
                  <a:extLst>
                    <a:ext uri="{FF2B5EF4-FFF2-40B4-BE49-F238E27FC236}">
                      <a16:creationId xmlns:a16="http://schemas.microsoft.com/office/drawing/2014/main" id="{992E6AC3-AE75-8F4B-007B-511EDC7DE8E0}"/>
                    </a:ext>
                  </a:extLst>
                </p:cNvPr>
                <p:cNvSpPr>
                  <a:spLocks/>
                </p:cNvSpPr>
                <p:nvPr/>
              </p:nvSpPr>
              <p:spPr bwMode="gray">
                <a:xfrm>
                  <a:off x="2878" y="3631"/>
                  <a:ext cx="96" cy="147"/>
                </a:xfrm>
                <a:custGeom>
                  <a:avLst/>
                  <a:gdLst>
                    <a:gd name="T0" fmla="*/ 0 w 193"/>
                    <a:gd name="T1" fmla="*/ 1 h 293"/>
                    <a:gd name="T2" fmla="*/ 0 w 193"/>
                    <a:gd name="T3" fmla="*/ 0 h 293"/>
                    <a:gd name="T4" fmla="*/ 0 w 193"/>
                    <a:gd name="T5" fmla="*/ 1 h 293"/>
                    <a:gd name="T6" fmla="*/ 0 w 193"/>
                    <a:gd name="T7" fmla="*/ 1 h 293"/>
                    <a:gd name="T8" fmla="*/ 0 w 193"/>
                    <a:gd name="T9" fmla="*/ 1 h 293"/>
                    <a:gd name="T10" fmla="*/ 0 w 193"/>
                    <a:gd name="T11" fmla="*/ 1 h 293"/>
                    <a:gd name="T12" fmla="*/ 0 w 193"/>
                    <a:gd name="T13" fmla="*/ 1 h 293"/>
                    <a:gd name="T14" fmla="*/ 0 w 193"/>
                    <a:gd name="T15" fmla="*/ 1 h 293"/>
                    <a:gd name="T16" fmla="*/ 0 w 193"/>
                    <a:gd name="T17" fmla="*/ 1 h 293"/>
                    <a:gd name="T18" fmla="*/ 0 w 193"/>
                    <a:gd name="T19" fmla="*/ 1 h 293"/>
                    <a:gd name="T20" fmla="*/ 0 w 193"/>
                    <a:gd name="T21" fmla="*/ 1 h 293"/>
                    <a:gd name="T22" fmla="*/ 0 w 193"/>
                    <a:gd name="T23" fmla="*/ 1 h 293"/>
                    <a:gd name="T24" fmla="*/ 0 w 193"/>
                    <a:gd name="T25" fmla="*/ 1 h 293"/>
                    <a:gd name="T26" fmla="*/ 0 w 193"/>
                    <a:gd name="T27" fmla="*/ 1 h 293"/>
                    <a:gd name="T28" fmla="*/ 0 w 193"/>
                    <a:gd name="T29" fmla="*/ 1 h 293"/>
                    <a:gd name="T30" fmla="*/ 0 w 193"/>
                    <a:gd name="T31" fmla="*/ 1 h 293"/>
                    <a:gd name="T32" fmla="*/ 0 w 193"/>
                    <a:gd name="T33" fmla="*/ 1 h 293"/>
                    <a:gd name="T34" fmla="*/ 0 w 193"/>
                    <a:gd name="T35" fmla="*/ 1 h 293"/>
                    <a:gd name="T36" fmla="*/ 0 w 193"/>
                    <a:gd name="T37" fmla="*/ 1 h 293"/>
                    <a:gd name="T38" fmla="*/ 0 w 193"/>
                    <a:gd name="T39" fmla="*/ 1 h 293"/>
                    <a:gd name="T40" fmla="*/ 0 w 193"/>
                    <a:gd name="T41" fmla="*/ 1 h 293"/>
                    <a:gd name="T42" fmla="*/ 0 w 193"/>
                    <a:gd name="T43" fmla="*/ 1 h 293"/>
                    <a:gd name="T44" fmla="*/ 0 w 193"/>
                    <a:gd name="T45" fmla="*/ 1 h 293"/>
                    <a:gd name="T46" fmla="*/ 0 w 193"/>
                    <a:gd name="T47" fmla="*/ 1 h 293"/>
                    <a:gd name="T48" fmla="*/ 0 w 193"/>
                    <a:gd name="T49" fmla="*/ 1 h 293"/>
                    <a:gd name="T50" fmla="*/ 0 w 193"/>
                    <a:gd name="T51" fmla="*/ 1 h 293"/>
                    <a:gd name="T52" fmla="*/ 0 w 193"/>
                    <a:gd name="T53" fmla="*/ 1 h 293"/>
                    <a:gd name="T54" fmla="*/ 0 w 193"/>
                    <a:gd name="T55" fmla="*/ 1 h 293"/>
                    <a:gd name="T56" fmla="*/ 0 w 193"/>
                    <a:gd name="T57" fmla="*/ 1 h 293"/>
                    <a:gd name="T58" fmla="*/ 0 w 193"/>
                    <a:gd name="T59" fmla="*/ 1 h 293"/>
                    <a:gd name="T60" fmla="*/ 0 w 193"/>
                    <a:gd name="T61" fmla="*/ 1 h 293"/>
                    <a:gd name="T62" fmla="*/ 0 w 193"/>
                    <a:gd name="T63" fmla="*/ 1 h 293"/>
                    <a:gd name="T64" fmla="*/ 0 w 193"/>
                    <a:gd name="T65" fmla="*/ 1 h 293"/>
                    <a:gd name="T66" fmla="*/ 0 w 193"/>
                    <a:gd name="T67" fmla="*/ 1 h 293"/>
                    <a:gd name="T68" fmla="*/ 0 w 193"/>
                    <a:gd name="T69" fmla="*/ 1 h 293"/>
                    <a:gd name="T70" fmla="*/ 0 w 193"/>
                    <a:gd name="T71" fmla="*/ 1 h 293"/>
                    <a:gd name="T72" fmla="*/ 0 w 193"/>
                    <a:gd name="T73" fmla="*/ 1 h 293"/>
                    <a:gd name="T74" fmla="*/ 0 w 193"/>
                    <a:gd name="T75" fmla="*/ 1 h 293"/>
                    <a:gd name="T76" fmla="*/ 0 w 193"/>
                    <a:gd name="T77" fmla="*/ 1 h 293"/>
                    <a:gd name="T78" fmla="*/ 0 w 193"/>
                    <a:gd name="T79" fmla="*/ 1 h 293"/>
                    <a:gd name="T80" fmla="*/ 0 w 193"/>
                    <a:gd name="T81" fmla="*/ 1 h 293"/>
                    <a:gd name="T82" fmla="*/ 0 w 193"/>
                    <a:gd name="T83" fmla="*/ 1 h 293"/>
                    <a:gd name="T84" fmla="*/ 0 w 193"/>
                    <a:gd name="T85" fmla="*/ 1 h 293"/>
                    <a:gd name="T86" fmla="*/ 0 w 193"/>
                    <a:gd name="T87" fmla="*/ 1 h 293"/>
                    <a:gd name="T88" fmla="*/ 0 w 193"/>
                    <a:gd name="T89" fmla="*/ 1 h 293"/>
                    <a:gd name="T90" fmla="*/ 0 w 193"/>
                    <a:gd name="T91" fmla="*/ 1 h 293"/>
                    <a:gd name="T92" fmla="*/ 0 w 193"/>
                    <a:gd name="T93" fmla="*/ 1 h 293"/>
                    <a:gd name="T94" fmla="*/ 0 w 193"/>
                    <a:gd name="T95" fmla="*/ 1 h 293"/>
                    <a:gd name="T96" fmla="*/ 0 w 193"/>
                    <a:gd name="T97" fmla="*/ 1 h 2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3" h="293">
                      <a:moveTo>
                        <a:pt x="135" y="3"/>
                      </a:moveTo>
                      <a:lnTo>
                        <a:pt x="127" y="1"/>
                      </a:lnTo>
                      <a:lnTo>
                        <a:pt x="119" y="0"/>
                      </a:lnTo>
                      <a:lnTo>
                        <a:pt x="111" y="0"/>
                      </a:lnTo>
                      <a:lnTo>
                        <a:pt x="104" y="0"/>
                      </a:lnTo>
                      <a:lnTo>
                        <a:pt x="96" y="1"/>
                      </a:lnTo>
                      <a:lnTo>
                        <a:pt x="88" y="3"/>
                      </a:lnTo>
                      <a:lnTo>
                        <a:pt x="80" y="5"/>
                      </a:lnTo>
                      <a:lnTo>
                        <a:pt x="73" y="9"/>
                      </a:lnTo>
                      <a:lnTo>
                        <a:pt x="66" y="13"/>
                      </a:lnTo>
                      <a:lnTo>
                        <a:pt x="59" y="18"/>
                      </a:lnTo>
                      <a:lnTo>
                        <a:pt x="53" y="24"/>
                      </a:lnTo>
                      <a:lnTo>
                        <a:pt x="47" y="29"/>
                      </a:lnTo>
                      <a:lnTo>
                        <a:pt x="43" y="35"/>
                      </a:lnTo>
                      <a:lnTo>
                        <a:pt x="38" y="43"/>
                      </a:lnTo>
                      <a:lnTo>
                        <a:pt x="35" y="50"/>
                      </a:lnTo>
                      <a:lnTo>
                        <a:pt x="31" y="58"/>
                      </a:lnTo>
                      <a:lnTo>
                        <a:pt x="30" y="65"/>
                      </a:lnTo>
                      <a:lnTo>
                        <a:pt x="29" y="71"/>
                      </a:lnTo>
                      <a:lnTo>
                        <a:pt x="28" y="78"/>
                      </a:lnTo>
                      <a:lnTo>
                        <a:pt x="28" y="84"/>
                      </a:lnTo>
                      <a:lnTo>
                        <a:pt x="29" y="99"/>
                      </a:lnTo>
                      <a:lnTo>
                        <a:pt x="32" y="112"/>
                      </a:lnTo>
                      <a:lnTo>
                        <a:pt x="39" y="126"/>
                      </a:lnTo>
                      <a:lnTo>
                        <a:pt x="47" y="139"/>
                      </a:lnTo>
                      <a:lnTo>
                        <a:pt x="45" y="147"/>
                      </a:lnTo>
                      <a:lnTo>
                        <a:pt x="40" y="162"/>
                      </a:lnTo>
                      <a:lnTo>
                        <a:pt x="35" y="183"/>
                      </a:lnTo>
                      <a:lnTo>
                        <a:pt x="28" y="206"/>
                      </a:lnTo>
                      <a:lnTo>
                        <a:pt x="20" y="231"/>
                      </a:lnTo>
                      <a:lnTo>
                        <a:pt x="12" y="255"/>
                      </a:lnTo>
                      <a:lnTo>
                        <a:pt x="6" y="277"/>
                      </a:lnTo>
                      <a:lnTo>
                        <a:pt x="0" y="293"/>
                      </a:lnTo>
                      <a:lnTo>
                        <a:pt x="26" y="293"/>
                      </a:lnTo>
                      <a:lnTo>
                        <a:pt x="75" y="132"/>
                      </a:lnTo>
                      <a:lnTo>
                        <a:pt x="70" y="127"/>
                      </a:lnTo>
                      <a:lnTo>
                        <a:pt x="60" y="114"/>
                      </a:lnTo>
                      <a:lnTo>
                        <a:pt x="53" y="99"/>
                      </a:lnTo>
                      <a:lnTo>
                        <a:pt x="52" y="83"/>
                      </a:lnTo>
                      <a:lnTo>
                        <a:pt x="54" y="65"/>
                      </a:lnTo>
                      <a:lnTo>
                        <a:pt x="59" y="55"/>
                      </a:lnTo>
                      <a:lnTo>
                        <a:pt x="66" y="44"/>
                      </a:lnTo>
                      <a:lnTo>
                        <a:pt x="74" y="36"/>
                      </a:lnTo>
                      <a:lnTo>
                        <a:pt x="84" y="29"/>
                      </a:lnTo>
                      <a:lnTo>
                        <a:pt x="90" y="27"/>
                      </a:lnTo>
                      <a:lnTo>
                        <a:pt x="95" y="25"/>
                      </a:lnTo>
                      <a:lnTo>
                        <a:pt x="100" y="24"/>
                      </a:lnTo>
                      <a:lnTo>
                        <a:pt x="106" y="24"/>
                      </a:lnTo>
                      <a:lnTo>
                        <a:pt x="111" y="24"/>
                      </a:lnTo>
                      <a:lnTo>
                        <a:pt x="117" y="24"/>
                      </a:lnTo>
                      <a:lnTo>
                        <a:pt x="122" y="25"/>
                      </a:lnTo>
                      <a:lnTo>
                        <a:pt x="128" y="26"/>
                      </a:lnTo>
                      <a:lnTo>
                        <a:pt x="138" y="31"/>
                      </a:lnTo>
                      <a:lnTo>
                        <a:pt x="148" y="38"/>
                      </a:lnTo>
                      <a:lnTo>
                        <a:pt x="156" y="46"/>
                      </a:lnTo>
                      <a:lnTo>
                        <a:pt x="161" y="56"/>
                      </a:lnTo>
                      <a:lnTo>
                        <a:pt x="166" y="66"/>
                      </a:lnTo>
                      <a:lnTo>
                        <a:pt x="168" y="78"/>
                      </a:lnTo>
                      <a:lnTo>
                        <a:pt x="168" y="89"/>
                      </a:lnTo>
                      <a:lnTo>
                        <a:pt x="166" y="102"/>
                      </a:lnTo>
                      <a:lnTo>
                        <a:pt x="163" y="110"/>
                      </a:lnTo>
                      <a:lnTo>
                        <a:pt x="159" y="117"/>
                      </a:lnTo>
                      <a:lnTo>
                        <a:pt x="155" y="124"/>
                      </a:lnTo>
                      <a:lnTo>
                        <a:pt x="149" y="130"/>
                      </a:lnTo>
                      <a:lnTo>
                        <a:pt x="143" y="134"/>
                      </a:lnTo>
                      <a:lnTo>
                        <a:pt x="136" y="138"/>
                      </a:lnTo>
                      <a:lnTo>
                        <a:pt x="129" y="141"/>
                      </a:lnTo>
                      <a:lnTo>
                        <a:pt x="121" y="144"/>
                      </a:lnTo>
                      <a:lnTo>
                        <a:pt x="113" y="145"/>
                      </a:lnTo>
                      <a:lnTo>
                        <a:pt x="68" y="293"/>
                      </a:lnTo>
                      <a:lnTo>
                        <a:pt x="94" y="293"/>
                      </a:lnTo>
                      <a:lnTo>
                        <a:pt x="98" y="277"/>
                      </a:lnTo>
                      <a:lnTo>
                        <a:pt x="104" y="259"/>
                      </a:lnTo>
                      <a:lnTo>
                        <a:pt x="111" y="238"/>
                      </a:lnTo>
                      <a:lnTo>
                        <a:pt x="117" y="217"/>
                      </a:lnTo>
                      <a:lnTo>
                        <a:pt x="122" y="199"/>
                      </a:lnTo>
                      <a:lnTo>
                        <a:pt x="127" y="183"/>
                      </a:lnTo>
                      <a:lnTo>
                        <a:pt x="130" y="170"/>
                      </a:lnTo>
                      <a:lnTo>
                        <a:pt x="133" y="164"/>
                      </a:lnTo>
                      <a:lnTo>
                        <a:pt x="142" y="161"/>
                      </a:lnTo>
                      <a:lnTo>
                        <a:pt x="151" y="156"/>
                      </a:lnTo>
                      <a:lnTo>
                        <a:pt x="160" y="150"/>
                      </a:lnTo>
                      <a:lnTo>
                        <a:pt x="168" y="144"/>
                      </a:lnTo>
                      <a:lnTo>
                        <a:pt x="174" y="137"/>
                      </a:lnTo>
                      <a:lnTo>
                        <a:pt x="181" y="129"/>
                      </a:lnTo>
                      <a:lnTo>
                        <a:pt x="186" y="119"/>
                      </a:lnTo>
                      <a:lnTo>
                        <a:pt x="189" y="109"/>
                      </a:lnTo>
                      <a:lnTo>
                        <a:pt x="190" y="103"/>
                      </a:lnTo>
                      <a:lnTo>
                        <a:pt x="191" y="96"/>
                      </a:lnTo>
                      <a:lnTo>
                        <a:pt x="193" y="91"/>
                      </a:lnTo>
                      <a:lnTo>
                        <a:pt x="193" y="84"/>
                      </a:lnTo>
                      <a:lnTo>
                        <a:pt x="191" y="71"/>
                      </a:lnTo>
                      <a:lnTo>
                        <a:pt x="189" y="57"/>
                      </a:lnTo>
                      <a:lnTo>
                        <a:pt x="183" y="46"/>
                      </a:lnTo>
                      <a:lnTo>
                        <a:pt x="178" y="34"/>
                      </a:lnTo>
                      <a:lnTo>
                        <a:pt x="168" y="24"/>
                      </a:lnTo>
                      <a:lnTo>
                        <a:pt x="159" y="16"/>
                      </a:lnTo>
                      <a:lnTo>
                        <a:pt x="148" y="9"/>
                      </a:lnTo>
                      <a:lnTo>
                        <a:pt x="135"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66" name="Freeform 950">
                  <a:extLst>
                    <a:ext uri="{FF2B5EF4-FFF2-40B4-BE49-F238E27FC236}">
                      <a16:creationId xmlns:a16="http://schemas.microsoft.com/office/drawing/2014/main" id="{557E9B8D-9DA6-599D-B6F8-D0B82F5A9562}"/>
                    </a:ext>
                  </a:extLst>
                </p:cNvPr>
                <p:cNvSpPr>
                  <a:spLocks/>
                </p:cNvSpPr>
                <p:nvPr/>
              </p:nvSpPr>
              <p:spPr bwMode="gray">
                <a:xfrm>
                  <a:off x="2857" y="3850"/>
                  <a:ext cx="77" cy="99"/>
                </a:xfrm>
                <a:custGeom>
                  <a:avLst/>
                  <a:gdLst>
                    <a:gd name="T0" fmla="*/ 1 w 153"/>
                    <a:gd name="T1" fmla="*/ 0 h 199"/>
                    <a:gd name="T2" fmla="*/ 1 w 153"/>
                    <a:gd name="T3" fmla="*/ 0 h 199"/>
                    <a:gd name="T4" fmla="*/ 1 w 153"/>
                    <a:gd name="T5" fmla="*/ 0 h 199"/>
                    <a:gd name="T6" fmla="*/ 1 w 153"/>
                    <a:gd name="T7" fmla="*/ 0 h 199"/>
                    <a:gd name="T8" fmla="*/ 1 w 153"/>
                    <a:gd name="T9" fmla="*/ 0 h 199"/>
                    <a:gd name="T10" fmla="*/ 1 w 153"/>
                    <a:gd name="T11" fmla="*/ 0 h 199"/>
                    <a:gd name="T12" fmla="*/ 1 w 153"/>
                    <a:gd name="T13" fmla="*/ 0 h 199"/>
                    <a:gd name="T14" fmla="*/ 1 w 153"/>
                    <a:gd name="T15" fmla="*/ 0 h 199"/>
                    <a:gd name="T16" fmla="*/ 1 w 153"/>
                    <a:gd name="T17" fmla="*/ 0 h 199"/>
                    <a:gd name="T18" fmla="*/ 1 w 153"/>
                    <a:gd name="T19" fmla="*/ 0 h 199"/>
                    <a:gd name="T20" fmla="*/ 1 w 153"/>
                    <a:gd name="T21" fmla="*/ 0 h 199"/>
                    <a:gd name="T22" fmla="*/ 1 w 153"/>
                    <a:gd name="T23" fmla="*/ 0 h 199"/>
                    <a:gd name="T24" fmla="*/ 1 w 153"/>
                    <a:gd name="T25" fmla="*/ 0 h 199"/>
                    <a:gd name="T26" fmla="*/ 1 w 153"/>
                    <a:gd name="T27" fmla="*/ 0 h 199"/>
                    <a:gd name="T28" fmla="*/ 1 w 153"/>
                    <a:gd name="T29" fmla="*/ 0 h 199"/>
                    <a:gd name="T30" fmla="*/ 1 w 153"/>
                    <a:gd name="T31" fmla="*/ 0 h 199"/>
                    <a:gd name="T32" fmla="*/ 1 w 153"/>
                    <a:gd name="T33" fmla="*/ 0 h 199"/>
                    <a:gd name="T34" fmla="*/ 1 w 153"/>
                    <a:gd name="T35" fmla="*/ 0 h 199"/>
                    <a:gd name="T36" fmla="*/ 1 w 153"/>
                    <a:gd name="T37" fmla="*/ 0 h 199"/>
                    <a:gd name="T38" fmla="*/ 1 w 153"/>
                    <a:gd name="T39" fmla="*/ 0 h 199"/>
                    <a:gd name="T40" fmla="*/ 1 w 153"/>
                    <a:gd name="T41" fmla="*/ 0 h 199"/>
                    <a:gd name="T42" fmla="*/ 1 w 153"/>
                    <a:gd name="T43" fmla="*/ 0 h 199"/>
                    <a:gd name="T44" fmla="*/ 1 w 153"/>
                    <a:gd name="T45" fmla="*/ 0 h 199"/>
                    <a:gd name="T46" fmla="*/ 1 w 153"/>
                    <a:gd name="T47" fmla="*/ 0 h 199"/>
                    <a:gd name="T48" fmla="*/ 1 w 153"/>
                    <a:gd name="T49" fmla="*/ 0 h 199"/>
                    <a:gd name="T50" fmla="*/ 1 w 153"/>
                    <a:gd name="T51" fmla="*/ 0 h 199"/>
                    <a:gd name="T52" fmla="*/ 1 w 153"/>
                    <a:gd name="T53" fmla="*/ 0 h 199"/>
                    <a:gd name="T54" fmla="*/ 1 w 153"/>
                    <a:gd name="T55" fmla="*/ 0 h 199"/>
                    <a:gd name="T56" fmla="*/ 1 w 153"/>
                    <a:gd name="T57" fmla="*/ 0 h 199"/>
                    <a:gd name="T58" fmla="*/ 1 w 153"/>
                    <a:gd name="T59" fmla="*/ 0 h 199"/>
                    <a:gd name="T60" fmla="*/ 1 w 153"/>
                    <a:gd name="T61" fmla="*/ 0 h 199"/>
                    <a:gd name="T62" fmla="*/ 1 w 153"/>
                    <a:gd name="T63" fmla="*/ 0 h 199"/>
                    <a:gd name="T64" fmla="*/ 1 w 153"/>
                    <a:gd name="T65" fmla="*/ 0 h 199"/>
                    <a:gd name="T66" fmla="*/ 1 w 153"/>
                    <a:gd name="T67" fmla="*/ 0 h 199"/>
                    <a:gd name="T68" fmla="*/ 0 w 153"/>
                    <a:gd name="T69" fmla="*/ 0 h 199"/>
                    <a:gd name="T70" fmla="*/ 0 w 153"/>
                    <a:gd name="T71" fmla="*/ 0 h 199"/>
                    <a:gd name="T72" fmla="*/ 1 w 153"/>
                    <a:gd name="T73" fmla="*/ 0 h 199"/>
                    <a:gd name="T74" fmla="*/ 1 w 153"/>
                    <a:gd name="T75" fmla="*/ 0 h 199"/>
                    <a:gd name="T76" fmla="*/ 1 w 153"/>
                    <a:gd name="T77" fmla="*/ 0 h 199"/>
                    <a:gd name="T78" fmla="*/ 1 w 153"/>
                    <a:gd name="T79" fmla="*/ 0 h 199"/>
                    <a:gd name="T80" fmla="*/ 1 w 153"/>
                    <a:gd name="T81" fmla="*/ 0 h 199"/>
                    <a:gd name="T82" fmla="*/ 1 w 153"/>
                    <a:gd name="T83" fmla="*/ 0 h 199"/>
                    <a:gd name="T84" fmla="*/ 1 w 153"/>
                    <a:gd name="T85" fmla="*/ 0 h 199"/>
                    <a:gd name="T86" fmla="*/ 1 w 153"/>
                    <a:gd name="T87" fmla="*/ 0 h 199"/>
                    <a:gd name="T88" fmla="*/ 1 w 153"/>
                    <a:gd name="T89" fmla="*/ 0 h 199"/>
                    <a:gd name="T90" fmla="*/ 1 w 153"/>
                    <a:gd name="T91" fmla="*/ 0 h 199"/>
                    <a:gd name="T92" fmla="*/ 1 w 153"/>
                    <a:gd name="T93" fmla="*/ 0 h 199"/>
                    <a:gd name="T94" fmla="*/ 1 w 153"/>
                    <a:gd name="T95" fmla="*/ 0 h 199"/>
                    <a:gd name="T96" fmla="*/ 1 w 153"/>
                    <a:gd name="T97" fmla="*/ 0 h 199"/>
                    <a:gd name="T98" fmla="*/ 1 w 153"/>
                    <a:gd name="T99" fmla="*/ 0 h 199"/>
                    <a:gd name="T100" fmla="*/ 1 w 153"/>
                    <a:gd name="T101" fmla="*/ 0 h 199"/>
                    <a:gd name="T102" fmla="*/ 1 w 153"/>
                    <a:gd name="T103" fmla="*/ 0 h 199"/>
                    <a:gd name="T104" fmla="*/ 1 w 153"/>
                    <a:gd name="T105" fmla="*/ 0 h 199"/>
                    <a:gd name="T106" fmla="*/ 1 w 153"/>
                    <a:gd name="T107" fmla="*/ 0 h 199"/>
                    <a:gd name="T108" fmla="*/ 1 w 153"/>
                    <a:gd name="T109" fmla="*/ 0 h 199"/>
                    <a:gd name="T110" fmla="*/ 1 w 153"/>
                    <a:gd name="T111" fmla="*/ 0 h 199"/>
                    <a:gd name="T112" fmla="*/ 1 w 153"/>
                    <a:gd name="T113" fmla="*/ 0 h 19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3" h="199">
                      <a:moveTo>
                        <a:pt x="153" y="197"/>
                      </a:moveTo>
                      <a:lnTo>
                        <a:pt x="113" y="131"/>
                      </a:lnTo>
                      <a:lnTo>
                        <a:pt x="148" y="76"/>
                      </a:lnTo>
                      <a:lnTo>
                        <a:pt x="120" y="76"/>
                      </a:lnTo>
                      <a:lnTo>
                        <a:pt x="99" y="107"/>
                      </a:lnTo>
                      <a:lnTo>
                        <a:pt x="93" y="97"/>
                      </a:lnTo>
                      <a:lnTo>
                        <a:pt x="88" y="91"/>
                      </a:lnTo>
                      <a:lnTo>
                        <a:pt x="85" y="86"/>
                      </a:lnTo>
                      <a:lnTo>
                        <a:pt x="81" y="81"/>
                      </a:lnTo>
                      <a:lnTo>
                        <a:pt x="79" y="78"/>
                      </a:lnTo>
                      <a:lnTo>
                        <a:pt x="77" y="75"/>
                      </a:lnTo>
                      <a:lnTo>
                        <a:pt x="73" y="73"/>
                      </a:lnTo>
                      <a:lnTo>
                        <a:pt x="70" y="71"/>
                      </a:lnTo>
                      <a:lnTo>
                        <a:pt x="67" y="68"/>
                      </a:lnTo>
                      <a:lnTo>
                        <a:pt x="73" y="66"/>
                      </a:lnTo>
                      <a:lnTo>
                        <a:pt x="80" y="64"/>
                      </a:lnTo>
                      <a:lnTo>
                        <a:pt x="86" y="60"/>
                      </a:lnTo>
                      <a:lnTo>
                        <a:pt x="91" y="57"/>
                      </a:lnTo>
                      <a:lnTo>
                        <a:pt x="94" y="52"/>
                      </a:lnTo>
                      <a:lnTo>
                        <a:pt x="96" y="46"/>
                      </a:lnTo>
                      <a:lnTo>
                        <a:pt x="98" y="41"/>
                      </a:lnTo>
                      <a:lnTo>
                        <a:pt x="99" y="34"/>
                      </a:lnTo>
                      <a:lnTo>
                        <a:pt x="99" y="29"/>
                      </a:lnTo>
                      <a:lnTo>
                        <a:pt x="98" y="23"/>
                      </a:lnTo>
                      <a:lnTo>
                        <a:pt x="95" y="19"/>
                      </a:lnTo>
                      <a:lnTo>
                        <a:pt x="93" y="15"/>
                      </a:lnTo>
                      <a:lnTo>
                        <a:pt x="91" y="11"/>
                      </a:lnTo>
                      <a:lnTo>
                        <a:pt x="87" y="7"/>
                      </a:lnTo>
                      <a:lnTo>
                        <a:pt x="84" y="5"/>
                      </a:lnTo>
                      <a:lnTo>
                        <a:pt x="79" y="3"/>
                      </a:lnTo>
                      <a:lnTo>
                        <a:pt x="75" y="1"/>
                      </a:lnTo>
                      <a:lnTo>
                        <a:pt x="68" y="1"/>
                      </a:lnTo>
                      <a:lnTo>
                        <a:pt x="60" y="0"/>
                      </a:lnTo>
                      <a:lnTo>
                        <a:pt x="50" y="0"/>
                      </a:lnTo>
                      <a:lnTo>
                        <a:pt x="0" y="0"/>
                      </a:lnTo>
                      <a:lnTo>
                        <a:pt x="0" y="121"/>
                      </a:lnTo>
                      <a:lnTo>
                        <a:pt x="24" y="121"/>
                      </a:lnTo>
                      <a:lnTo>
                        <a:pt x="24" y="71"/>
                      </a:lnTo>
                      <a:lnTo>
                        <a:pt x="28" y="71"/>
                      </a:lnTo>
                      <a:lnTo>
                        <a:pt x="33" y="71"/>
                      </a:lnTo>
                      <a:lnTo>
                        <a:pt x="37" y="71"/>
                      </a:lnTo>
                      <a:lnTo>
                        <a:pt x="39" y="71"/>
                      </a:lnTo>
                      <a:lnTo>
                        <a:pt x="41" y="72"/>
                      </a:lnTo>
                      <a:lnTo>
                        <a:pt x="43" y="73"/>
                      </a:lnTo>
                      <a:lnTo>
                        <a:pt x="45" y="74"/>
                      </a:lnTo>
                      <a:lnTo>
                        <a:pt x="47" y="75"/>
                      </a:lnTo>
                      <a:lnTo>
                        <a:pt x="48" y="78"/>
                      </a:lnTo>
                      <a:lnTo>
                        <a:pt x="50" y="80"/>
                      </a:lnTo>
                      <a:lnTo>
                        <a:pt x="54" y="83"/>
                      </a:lnTo>
                      <a:lnTo>
                        <a:pt x="57" y="89"/>
                      </a:lnTo>
                      <a:lnTo>
                        <a:pt x="62" y="95"/>
                      </a:lnTo>
                      <a:lnTo>
                        <a:pt x="84" y="132"/>
                      </a:lnTo>
                      <a:lnTo>
                        <a:pt x="39" y="199"/>
                      </a:lnTo>
                      <a:lnTo>
                        <a:pt x="69" y="199"/>
                      </a:lnTo>
                      <a:lnTo>
                        <a:pt x="98" y="154"/>
                      </a:lnTo>
                      <a:lnTo>
                        <a:pt x="124" y="197"/>
                      </a:lnTo>
                      <a:lnTo>
                        <a:pt x="153" y="1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67" name="Freeform 951">
                  <a:extLst>
                    <a:ext uri="{FF2B5EF4-FFF2-40B4-BE49-F238E27FC236}">
                      <a16:creationId xmlns:a16="http://schemas.microsoft.com/office/drawing/2014/main" id="{7DD2ACBD-618E-6480-CF68-0D7C67EC7193}"/>
                    </a:ext>
                  </a:extLst>
                </p:cNvPr>
                <p:cNvSpPr>
                  <a:spLocks/>
                </p:cNvSpPr>
                <p:nvPr/>
              </p:nvSpPr>
              <p:spPr bwMode="gray">
                <a:xfrm>
                  <a:off x="2869" y="3860"/>
                  <a:ext cx="25" cy="15"/>
                </a:xfrm>
                <a:custGeom>
                  <a:avLst/>
                  <a:gdLst>
                    <a:gd name="T0" fmla="*/ 1 w 49"/>
                    <a:gd name="T1" fmla="*/ 1 h 30"/>
                    <a:gd name="T2" fmla="*/ 0 w 49"/>
                    <a:gd name="T3" fmla="*/ 1 h 30"/>
                    <a:gd name="T4" fmla="*/ 0 w 49"/>
                    <a:gd name="T5" fmla="*/ 0 h 30"/>
                    <a:gd name="T6" fmla="*/ 1 w 49"/>
                    <a:gd name="T7" fmla="*/ 0 h 30"/>
                    <a:gd name="T8" fmla="*/ 1 w 49"/>
                    <a:gd name="T9" fmla="*/ 0 h 30"/>
                    <a:gd name="T10" fmla="*/ 1 w 49"/>
                    <a:gd name="T11" fmla="*/ 0 h 30"/>
                    <a:gd name="T12" fmla="*/ 1 w 49"/>
                    <a:gd name="T13" fmla="*/ 0 h 30"/>
                    <a:gd name="T14" fmla="*/ 1 w 49"/>
                    <a:gd name="T15" fmla="*/ 0 h 30"/>
                    <a:gd name="T16" fmla="*/ 1 w 49"/>
                    <a:gd name="T17" fmla="*/ 0 h 30"/>
                    <a:gd name="T18" fmla="*/ 1 w 49"/>
                    <a:gd name="T19" fmla="*/ 1 h 30"/>
                    <a:gd name="T20" fmla="*/ 1 w 49"/>
                    <a:gd name="T21" fmla="*/ 1 h 30"/>
                    <a:gd name="T22" fmla="*/ 1 w 49"/>
                    <a:gd name="T23" fmla="*/ 1 h 30"/>
                    <a:gd name="T24" fmla="*/ 1 w 49"/>
                    <a:gd name="T25" fmla="*/ 1 h 30"/>
                    <a:gd name="T26" fmla="*/ 1 w 49"/>
                    <a:gd name="T27" fmla="*/ 1 h 30"/>
                    <a:gd name="T28" fmla="*/ 1 w 49"/>
                    <a:gd name="T29" fmla="*/ 1 h 30"/>
                    <a:gd name="T30" fmla="*/ 1 w 49"/>
                    <a:gd name="T31" fmla="*/ 1 h 30"/>
                    <a:gd name="T32" fmla="*/ 1 w 49"/>
                    <a:gd name="T33" fmla="*/ 1 h 30"/>
                    <a:gd name="T34" fmla="*/ 1 w 49"/>
                    <a:gd name="T35" fmla="*/ 1 h 30"/>
                    <a:gd name="T36" fmla="*/ 1 w 49"/>
                    <a:gd name="T37" fmla="*/ 1 h 30"/>
                    <a:gd name="T38" fmla="*/ 1 w 49"/>
                    <a:gd name="T39" fmla="*/ 1 h 30"/>
                    <a:gd name="T40" fmla="*/ 1 w 49"/>
                    <a:gd name="T41" fmla="*/ 1 h 30"/>
                    <a:gd name="T42" fmla="*/ 1 w 49"/>
                    <a:gd name="T43" fmla="*/ 1 h 30"/>
                    <a:gd name="T44" fmla="*/ 1 w 49"/>
                    <a:gd name="T45" fmla="*/ 1 h 30"/>
                    <a:gd name="T46" fmla="*/ 1 w 49"/>
                    <a:gd name="T47" fmla="*/ 1 h 30"/>
                    <a:gd name="T48" fmla="*/ 1 w 49"/>
                    <a:gd name="T49" fmla="*/ 1 h 30"/>
                    <a:gd name="T50" fmla="*/ 1 w 49"/>
                    <a:gd name="T51" fmla="*/ 1 h 30"/>
                    <a:gd name="T52" fmla="*/ 1 w 49"/>
                    <a:gd name="T53" fmla="*/ 1 h 30"/>
                    <a:gd name="T54" fmla="*/ 1 w 49"/>
                    <a:gd name="T55" fmla="*/ 1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9" h="30">
                      <a:moveTo>
                        <a:pt x="18" y="30"/>
                      </a:moveTo>
                      <a:lnTo>
                        <a:pt x="0" y="30"/>
                      </a:lnTo>
                      <a:lnTo>
                        <a:pt x="0" y="0"/>
                      </a:lnTo>
                      <a:lnTo>
                        <a:pt x="19" y="0"/>
                      </a:lnTo>
                      <a:lnTo>
                        <a:pt x="25" y="0"/>
                      </a:lnTo>
                      <a:lnTo>
                        <a:pt x="31" y="0"/>
                      </a:lnTo>
                      <a:lnTo>
                        <a:pt x="34" y="0"/>
                      </a:lnTo>
                      <a:lnTo>
                        <a:pt x="37" y="0"/>
                      </a:lnTo>
                      <a:lnTo>
                        <a:pt x="39" y="0"/>
                      </a:lnTo>
                      <a:lnTo>
                        <a:pt x="41" y="1"/>
                      </a:lnTo>
                      <a:lnTo>
                        <a:pt x="44" y="3"/>
                      </a:lnTo>
                      <a:lnTo>
                        <a:pt x="46" y="5"/>
                      </a:lnTo>
                      <a:lnTo>
                        <a:pt x="47" y="7"/>
                      </a:lnTo>
                      <a:lnTo>
                        <a:pt x="48" y="9"/>
                      </a:lnTo>
                      <a:lnTo>
                        <a:pt x="49" y="12"/>
                      </a:lnTo>
                      <a:lnTo>
                        <a:pt x="49" y="15"/>
                      </a:lnTo>
                      <a:lnTo>
                        <a:pt x="49" y="17"/>
                      </a:lnTo>
                      <a:lnTo>
                        <a:pt x="48" y="20"/>
                      </a:lnTo>
                      <a:lnTo>
                        <a:pt x="48" y="22"/>
                      </a:lnTo>
                      <a:lnTo>
                        <a:pt x="47" y="24"/>
                      </a:lnTo>
                      <a:lnTo>
                        <a:pt x="46" y="25"/>
                      </a:lnTo>
                      <a:lnTo>
                        <a:pt x="44" y="27"/>
                      </a:lnTo>
                      <a:lnTo>
                        <a:pt x="43" y="28"/>
                      </a:lnTo>
                      <a:lnTo>
                        <a:pt x="40" y="29"/>
                      </a:lnTo>
                      <a:lnTo>
                        <a:pt x="37" y="30"/>
                      </a:lnTo>
                      <a:lnTo>
                        <a:pt x="32" y="30"/>
                      </a:lnTo>
                      <a:lnTo>
                        <a:pt x="26" y="30"/>
                      </a:lnTo>
                      <a:lnTo>
                        <a:pt x="18" y="3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sp>
          <p:nvSpPr>
            <p:cNvPr id="68" name="Google Shape;7526;p113">
              <a:extLst>
                <a:ext uri="{FF2B5EF4-FFF2-40B4-BE49-F238E27FC236}">
                  <a16:creationId xmlns:a16="http://schemas.microsoft.com/office/drawing/2014/main" id="{C6B64AE6-38EC-9FC8-10E4-ACA5F1312B76}"/>
                </a:ext>
              </a:extLst>
            </p:cNvPr>
            <p:cNvSpPr/>
            <p:nvPr>
              <p:custDataLst>
                <p:tags r:id="rId44"/>
              </p:custDataLst>
            </p:nvPr>
          </p:nvSpPr>
          <p:spPr>
            <a:xfrm>
              <a:off x="4724124" y="4902097"/>
              <a:ext cx="369786" cy="372673"/>
            </a:xfrm>
            <a:custGeom>
              <a:avLst/>
              <a:gdLst/>
              <a:ahLst/>
              <a:cxnLst/>
              <a:rect l="l" t="t" r="r" b="b"/>
              <a:pathLst>
                <a:path w="205318" h="204232" extrusionOk="0">
                  <a:moveTo>
                    <a:pt x="128116" y="0"/>
                  </a:moveTo>
                  <a:lnTo>
                    <a:pt x="6783" y="0"/>
                  </a:lnTo>
                  <a:cubicBezTo>
                    <a:pt x="3015" y="0"/>
                    <a:pt x="0" y="3015"/>
                    <a:pt x="0" y="6783"/>
                  </a:cubicBezTo>
                  <a:lnTo>
                    <a:pt x="0" y="38058"/>
                  </a:lnTo>
                  <a:cubicBezTo>
                    <a:pt x="0" y="39189"/>
                    <a:pt x="754" y="39942"/>
                    <a:pt x="1884" y="39942"/>
                  </a:cubicBezTo>
                  <a:lnTo>
                    <a:pt x="9797" y="39942"/>
                  </a:lnTo>
                  <a:lnTo>
                    <a:pt x="9797" y="194436"/>
                  </a:lnTo>
                  <a:cubicBezTo>
                    <a:pt x="9797" y="198204"/>
                    <a:pt x="12812" y="200842"/>
                    <a:pt x="16203" y="200842"/>
                  </a:cubicBezTo>
                  <a:lnTo>
                    <a:pt x="118319" y="200842"/>
                  </a:lnTo>
                  <a:cubicBezTo>
                    <a:pt x="122088" y="200842"/>
                    <a:pt x="124725" y="197827"/>
                    <a:pt x="124725" y="194436"/>
                  </a:cubicBezTo>
                  <a:lnTo>
                    <a:pt x="124725" y="39942"/>
                  </a:lnTo>
                  <a:lnTo>
                    <a:pt x="132638" y="39942"/>
                  </a:lnTo>
                  <a:cubicBezTo>
                    <a:pt x="133769" y="39942"/>
                    <a:pt x="134522" y="39189"/>
                    <a:pt x="134522" y="38058"/>
                  </a:cubicBezTo>
                  <a:lnTo>
                    <a:pt x="134522" y="6783"/>
                  </a:lnTo>
                  <a:cubicBezTo>
                    <a:pt x="134899" y="3015"/>
                    <a:pt x="131885" y="0"/>
                    <a:pt x="128116" y="0"/>
                  </a:cubicBezTo>
                  <a:close/>
                  <a:moveTo>
                    <a:pt x="13565" y="62551"/>
                  </a:moveTo>
                  <a:lnTo>
                    <a:pt x="97971" y="62551"/>
                  </a:lnTo>
                  <a:lnTo>
                    <a:pt x="97971" y="158262"/>
                  </a:lnTo>
                  <a:lnTo>
                    <a:pt x="13565" y="158262"/>
                  </a:lnTo>
                  <a:close/>
                  <a:moveTo>
                    <a:pt x="121334" y="194436"/>
                  </a:moveTo>
                  <a:cubicBezTo>
                    <a:pt x="121334" y="195943"/>
                    <a:pt x="120203" y="197073"/>
                    <a:pt x="118696" y="197073"/>
                  </a:cubicBezTo>
                  <a:lnTo>
                    <a:pt x="16580" y="197073"/>
                  </a:lnTo>
                  <a:cubicBezTo>
                    <a:pt x="15073" y="197073"/>
                    <a:pt x="13942" y="195943"/>
                    <a:pt x="13942" y="194436"/>
                  </a:cubicBezTo>
                  <a:lnTo>
                    <a:pt x="13942" y="162030"/>
                  </a:lnTo>
                  <a:lnTo>
                    <a:pt x="100232" y="162030"/>
                  </a:lnTo>
                  <a:cubicBezTo>
                    <a:pt x="101363" y="162030"/>
                    <a:pt x="102117" y="161276"/>
                    <a:pt x="102117" y="160146"/>
                  </a:cubicBezTo>
                  <a:lnTo>
                    <a:pt x="102117" y="60667"/>
                  </a:lnTo>
                  <a:cubicBezTo>
                    <a:pt x="102117" y="59537"/>
                    <a:pt x="101363" y="58783"/>
                    <a:pt x="100232" y="58783"/>
                  </a:cubicBezTo>
                  <a:lnTo>
                    <a:pt x="13565" y="58783"/>
                  </a:lnTo>
                  <a:lnTo>
                    <a:pt x="13565" y="39942"/>
                  </a:lnTo>
                  <a:lnTo>
                    <a:pt x="121334" y="39942"/>
                  </a:lnTo>
                  <a:close/>
                  <a:moveTo>
                    <a:pt x="131131" y="36174"/>
                  </a:moveTo>
                  <a:lnTo>
                    <a:pt x="3768" y="36174"/>
                  </a:lnTo>
                  <a:lnTo>
                    <a:pt x="3768" y="6783"/>
                  </a:lnTo>
                  <a:cubicBezTo>
                    <a:pt x="3768" y="5275"/>
                    <a:pt x="5275" y="3768"/>
                    <a:pt x="6783" y="3768"/>
                  </a:cubicBezTo>
                  <a:lnTo>
                    <a:pt x="128116" y="3768"/>
                  </a:lnTo>
                  <a:cubicBezTo>
                    <a:pt x="129624" y="3768"/>
                    <a:pt x="131131" y="5275"/>
                    <a:pt x="131131" y="6783"/>
                  </a:cubicBezTo>
                  <a:close/>
                  <a:moveTo>
                    <a:pt x="70087" y="90058"/>
                  </a:moveTo>
                  <a:cubicBezTo>
                    <a:pt x="70087" y="91189"/>
                    <a:pt x="69334" y="91943"/>
                    <a:pt x="68203" y="91943"/>
                  </a:cubicBezTo>
                  <a:lnTo>
                    <a:pt x="32029" y="91943"/>
                  </a:lnTo>
                  <a:cubicBezTo>
                    <a:pt x="30899" y="91943"/>
                    <a:pt x="30145" y="91189"/>
                    <a:pt x="30145" y="90058"/>
                  </a:cubicBezTo>
                  <a:cubicBezTo>
                    <a:pt x="30145" y="88928"/>
                    <a:pt x="30899" y="88174"/>
                    <a:pt x="32029" y="88174"/>
                  </a:cubicBezTo>
                  <a:lnTo>
                    <a:pt x="68203" y="88174"/>
                  </a:lnTo>
                  <a:cubicBezTo>
                    <a:pt x="69334" y="88174"/>
                    <a:pt x="70087" y="88928"/>
                    <a:pt x="70087" y="90058"/>
                  </a:cubicBezTo>
                  <a:close/>
                  <a:moveTo>
                    <a:pt x="70087" y="110783"/>
                  </a:moveTo>
                  <a:cubicBezTo>
                    <a:pt x="70087" y="111914"/>
                    <a:pt x="69334" y="112667"/>
                    <a:pt x="68203" y="112667"/>
                  </a:cubicBezTo>
                  <a:lnTo>
                    <a:pt x="32029" y="112667"/>
                  </a:lnTo>
                  <a:cubicBezTo>
                    <a:pt x="30899" y="112667"/>
                    <a:pt x="30145" y="111914"/>
                    <a:pt x="30145" y="110783"/>
                  </a:cubicBezTo>
                  <a:cubicBezTo>
                    <a:pt x="30145" y="109653"/>
                    <a:pt x="30899" y="108899"/>
                    <a:pt x="32029" y="108899"/>
                  </a:cubicBezTo>
                  <a:lnTo>
                    <a:pt x="68203" y="108899"/>
                  </a:lnTo>
                  <a:cubicBezTo>
                    <a:pt x="69334" y="108899"/>
                    <a:pt x="70087" y="109653"/>
                    <a:pt x="70087" y="110783"/>
                  </a:cubicBezTo>
                  <a:close/>
                  <a:moveTo>
                    <a:pt x="70087" y="131131"/>
                  </a:moveTo>
                  <a:cubicBezTo>
                    <a:pt x="70087" y="132262"/>
                    <a:pt x="69334" y="133015"/>
                    <a:pt x="68203" y="133015"/>
                  </a:cubicBezTo>
                  <a:lnTo>
                    <a:pt x="32029" y="133015"/>
                  </a:lnTo>
                  <a:cubicBezTo>
                    <a:pt x="30899" y="133015"/>
                    <a:pt x="30145" y="132262"/>
                    <a:pt x="30145" y="131131"/>
                  </a:cubicBezTo>
                  <a:cubicBezTo>
                    <a:pt x="30145" y="130001"/>
                    <a:pt x="30899" y="129247"/>
                    <a:pt x="32029" y="129247"/>
                  </a:cubicBezTo>
                  <a:lnTo>
                    <a:pt x="68203" y="129247"/>
                  </a:lnTo>
                  <a:cubicBezTo>
                    <a:pt x="69334" y="129624"/>
                    <a:pt x="70087" y="130378"/>
                    <a:pt x="70087" y="131131"/>
                  </a:cubicBezTo>
                  <a:close/>
                  <a:moveTo>
                    <a:pt x="167305" y="134146"/>
                  </a:moveTo>
                  <a:cubicBezTo>
                    <a:pt x="182754" y="134146"/>
                    <a:pt x="195189" y="121711"/>
                    <a:pt x="195566" y="106261"/>
                  </a:cubicBezTo>
                  <a:cubicBezTo>
                    <a:pt x="195566" y="90812"/>
                    <a:pt x="183131" y="78377"/>
                    <a:pt x="167682" y="78000"/>
                  </a:cubicBezTo>
                  <a:cubicBezTo>
                    <a:pt x="152233" y="78000"/>
                    <a:pt x="139798" y="90435"/>
                    <a:pt x="139421" y="105885"/>
                  </a:cubicBezTo>
                  <a:cubicBezTo>
                    <a:pt x="139421" y="121334"/>
                    <a:pt x="151856" y="134146"/>
                    <a:pt x="167305" y="134146"/>
                  </a:cubicBezTo>
                  <a:close/>
                  <a:moveTo>
                    <a:pt x="167305" y="81769"/>
                  </a:moveTo>
                  <a:cubicBezTo>
                    <a:pt x="180870" y="81769"/>
                    <a:pt x="191421" y="92696"/>
                    <a:pt x="191798" y="105885"/>
                  </a:cubicBezTo>
                  <a:cubicBezTo>
                    <a:pt x="191798" y="119450"/>
                    <a:pt x="180870" y="130001"/>
                    <a:pt x="167682" y="130378"/>
                  </a:cubicBezTo>
                  <a:cubicBezTo>
                    <a:pt x="154117" y="130378"/>
                    <a:pt x="143566" y="119450"/>
                    <a:pt x="143189" y="106261"/>
                  </a:cubicBezTo>
                  <a:cubicBezTo>
                    <a:pt x="142812" y="92696"/>
                    <a:pt x="153740" y="81769"/>
                    <a:pt x="167305" y="81769"/>
                  </a:cubicBezTo>
                  <a:close/>
                  <a:moveTo>
                    <a:pt x="163914" y="94957"/>
                  </a:moveTo>
                  <a:cubicBezTo>
                    <a:pt x="163914" y="93827"/>
                    <a:pt x="165044" y="93073"/>
                    <a:pt x="165798" y="93073"/>
                  </a:cubicBezTo>
                  <a:cubicBezTo>
                    <a:pt x="172581" y="93450"/>
                    <a:pt x="177856" y="99479"/>
                    <a:pt x="177856" y="106261"/>
                  </a:cubicBezTo>
                  <a:cubicBezTo>
                    <a:pt x="177856" y="107392"/>
                    <a:pt x="177102" y="108145"/>
                    <a:pt x="175972" y="108145"/>
                  </a:cubicBezTo>
                  <a:cubicBezTo>
                    <a:pt x="174841" y="108145"/>
                    <a:pt x="174088" y="107392"/>
                    <a:pt x="174088" y="106261"/>
                  </a:cubicBezTo>
                  <a:cubicBezTo>
                    <a:pt x="174088" y="101363"/>
                    <a:pt x="170320" y="97218"/>
                    <a:pt x="165421" y="96841"/>
                  </a:cubicBezTo>
                  <a:cubicBezTo>
                    <a:pt x="164291" y="96841"/>
                    <a:pt x="163537" y="95711"/>
                    <a:pt x="163914" y="94957"/>
                  </a:cubicBezTo>
                  <a:close/>
                  <a:moveTo>
                    <a:pt x="203479" y="154117"/>
                  </a:moveTo>
                  <a:lnTo>
                    <a:pt x="190668" y="140175"/>
                  </a:lnTo>
                  <a:cubicBezTo>
                    <a:pt x="188030" y="137160"/>
                    <a:pt x="183131" y="137160"/>
                    <a:pt x="180494" y="139798"/>
                  </a:cubicBezTo>
                  <a:lnTo>
                    <a:pt x="139044" y="177856"/>
                  </a:lnTo>
                  <a:cubicBezTo>
                    <a:pt x="137537" y="178986"/>
                    <a:pt x="136783" y="180870"/>
                    <a:pt x="136783" y="182754"/>
                  </a:cubicBezTo>
                  <a:cubicBezTo>
                    <a:pt x="136783" y="184638"/>
                    <a:pt x="137537" y="186523"/>
                    <a:pt x="138667" y="188030"/>
                  </a:cubicBezTo>
                  <a:lnTo>
                    <a:pt x="151479" y="201972"/>
                  </a:lnTo>
                  <a:cubicBezTo>
                    <a:pt x="152986" y="203479"/>
                    <a:pt x="154493" y="204233"/>
                    <a:pt x="156754" y="204233"/>
                  </a:cubicBezTo>
                  <a:lnTo>
                    <a:pt x="157131" y="204233"/>
                  </a:lnTo>
                  <a:cubicBezTo>
                    <a:pt x="159015" y="204233"/>
                    <a:pt x="160899" y="203479"/>
                    <a:pt x="162030" y="202349"/>
                  </a:cubicBezTo>
                  <a:lnTo>
                    <a:pt x="203479" y="164291"/>
                  </a:lnTo>
                  <a:cubicBezTo>
                    <a:pt x="205740" y="161653"/>
                    <a:pt x="206117" y="157131"/>
                    <a:pt x="203479" y="154117"/>
                  </a:cubicBezTo>
                  <a:close/>
                  <a:moveTo>
                    <a:pt x="159015" y="199711"/>
                  </a:moveTo>
                  <a:cubicBezTo>
                    <a:pt x="157508" y="201218"/>
                    <a:pt x="155247" y="200842"/>
                    <a:pt x="154117" y="199711"/>
                  </a:cubicBezTo>
                  <a:lnTo>
                    <a:pt x="141305" y="185769"/>
                  </a:lnTo>
                  <a:cubicBezTo>
                    <a:pt x="140175" y="184262"/>
                    <a:pt x="140175" y="182001"/>
                    <a:pt x="141682" y="180870"/>
                  </a:cubicBezTo>
                  <a:lnTo>
                    <a:pt x="160899" y="163160"/>
                  </a:lnTo>
                  <a:lnTo>
                    <a:pt x="178610" y="182001"/>
                  </a:lnTo>
                  <a:close/>
                  <a:moveTo>
                    <a:pt x="200465" y="161653"/>
                  </a:moveTo>
                  <a:lnTo>
                    <a:pt x="181247" y="179363"/>
                  </a:lnTo>
                  <a:lnTo>
                    <a:pt x="163537" y="160146"/>
                  </a:lnTo>
                  <a:lnTo>
                    <a:pt x="183131" y="142059"/>
                  </a:lnTo>
                  <a:cubicBezTo>
                    <a:pt x="184638" y="140552"/>
                    <a:pt x="186899" y="140928"/>
                    <a:pt x="188030" y="142059"/>
                  </a:cubicBezTo>
                  <a:lnTo>
                    <a:pt x="200842" y="156001"/>
                  </a:lnTo>
                  <a:cubicBezTo>
                    <a:pt x="201972" y="158262"/>
                    <a:pt x="201595" y="160523"/>
                    <a:pt x="200465" y="161653"/>
                  </a:cubicBezTo>
                  <a:close/>
                </a:path>
              </a:pathLst>
            </a:custGeom>
            <a:solidFill>
              <a:schemeClr val="accent5">
                <a:lumMod val="60000"/>
                <a:lumOff val="40000"/>
              </a:schemeClr>
            </a:solidFill>
            <a:ln w="12700" cap="flat" cmpd="sng">
              <a:solidFill>
                <a:schemeClr val="bg2">
                  <a:lumMod val="50000"/>
                </a:scheme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
          <p:nvSpPr>
            <p:cNvPr id="105" name="ZoneTexte 1680">
              <a:extLst>
                <a:ext uri="{FF2B5EF4-FFF2-40B4-BE49-F238E27FC236}">
                  <a16:creationId xmlns:a16="http://schemas.microsoft.com/office/drawing/2014/main" id="{78F928EE-CC42-04A3-9728-99619CA56333}"/>
                </a:ext>
              </a:extLst>
            </p:cNvPr>
            <p:cNvSpPr txBox="1">
              <a:spLocks noChangeArrowheads="1"/>
            </p:cNvSpPr>
            <p:nvPr>
              <p:custDataLst>
                <p:tags r:id="rId45"/>
              </p:custDataLst>
            </p:nvPr>
          </p:nvSpPr>
          <p:spPr bwMode="gray">
            <a:xfrm>
              <a:off x="4758705" y="5377193"/>
              <a:ext cx="7191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Pharmacie</a:t>
              </a:r>
            </a:p>
          </p:txBody>
        </p:sp>
      </p:grpSp>
      <p:sp>
        <p:nvSpPr>
          <p:cNvPr id="129" name="ZoneTexte 1680">
            <a:extLst>
              <a:ext uri="{FF2B5EF4-FFF2-40B4-BE49-F238E27FC236}">
                <a16:creationId xmlns:a16="http://schemas.microsoft.com/office/drawing/2014/main" id="{6891AF4E-0C16-3C09-23DA-8CFC9BCD7153}"/>
              </a:ext>
            </a:extLst>
          </p:cNvPr>
          <p:cNvSpPr txBox="1">
            <a:spLocks noChangeArrowheads="1"/>
          </p:cNvSpPr>
          <p:nvPr>
            <p:custDataLst>
              <p:tags r:id="rId13"/>
            </p:custDataLst>
          </p:nvPr>
        </p:nvSpPr>
        <p:spPr bwMode="gray">
          <a:xfrm>
            <a:off x="1135844" y="3281506"/>
            <a:ext cx="7191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Pharmacie</a:t>
            </a:r>
          </a:p>
        </p:txBody>
      </p:sp>
      <p:grpSp>
        <p:nvGrpSpPr>
          <p:cNvPr id="130" name="Group 1249">
            <a:extLst>
              <a:ext uri="{FF2B5EF4-FFF2-40B4-BE49-F238E27FC236}">
                <a16:creationId xmlns:a16="http://schemas.microsoft.com/office/drawing/2014/main" id="{623C1383-5E28-9BE8-44F9-4A8630D67629}"/>
              </a:ext>
            </a:extLst>
          </p:cNvPr>
          <p:cNvGrpSpPr>
            <a:grpSpLocks/>
          </p:cNvGrpSpPr>
          <p:nvPr>
            <p:custDataLst>
              <p:tags r:id="rId14"/>
            </p:custDataLst>
          </p:nvPr>
        </p:nvGrpSpPr>
        <p:grpSpPr bwMode="auto">
          <a:xfrm>
            <a:off x="10536717" y="2843923"/>
            <a:ext cx="293005" cy="385860"/>
            <a:chOff x="2666" y="3532"/>
            <a:chExt cx="415" cy="588"/>
          </a:xfrm>
        </p:grpSpPr>
        <p:sp>
          <p:nvSpPr>
            <p:cNvPr id="131" name="Oval 565">
              <a:extLst>
                <a:ext uri="{FF2B5EF4-FFF2-40B4-BE49-F238E27FC236}">
                  <a16:creationId xmlns:a16="http://schemas.microsoft.com/office/drawing/2014/main" id="{2442AFE3-1624-46A2-0684-AF8C554DABD3}"/>
                </a:ext>
              </a:extLst>
            </p:cNvPr>
            <p:cNvSpPr>
              <a:spLocks noChangeArrowheads="1"/>
            </p:cNvSpPr>
            <p:nvPr/>
          </p:nvSpPr>
          <p:spPr bwMode="gray">
            <a:xfrm>
              <a:off x="2868" y="3592"/>
              <a:ext cx="0" cy="528"/>
            </a:xfrm>
            <a:prstGeom prst="ellipse">
              <a:avLst/>
            </a:prstGeom>
            <a:solidFill>
              <a:schemeClr val="tx2"/>
            </a:solidFill>
            <a:ln w="9525" algn="ctr">
              <a:solidFill>
                <a:srgbClr val="94AFA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grpSp>
          <p:nvGrpSpPr>
            <p:cNvPr id="132" name="Group 952">
              <a:extLst>
                <a:ext uri="{FF2B5EF4-FFF2-40B4-BE49-F238E27FC236}">
                  <a16:creationId xmlns:a16="http://schemas.microsoft.com/office/drawing/2014/main" id="{7786E9C6-DD6D-1700-4460-8388E9A21753}"/>
                </a:ext>
              </a:extLst>
            </p:cNvPr>
            <p:cNvGrpSpPr>
              <a:grpSpLocks/>
            </p:cNvGrpSpPr>
            <p:nvPr/>
          </p:nvGrpSpPr>
          <p:grpSpPr bwMode="auto">
            <a:xfrm>
              <a:off x="2666" y="3532"/>
              <a:ext cx="415" cy="568"/>
              <a:chOff x="2742" y="3631"/>
              <a:chExt cx="308" cy="422"/>
            </a:xfrm>
          </p:grpSpPr>
          <p:sp>
            <p:nvSpPr>
              <p:cNvPr id="133" name="Freeform 944">
                <a:extLst>
                  <a:ext uri="{FF2B5EF4-FFF2-40B4-BE49-F238E27FC236}">
                    <a16:creationId xmlns:a16="http://schemas.microsoft.com/office/drawing/2014/main" id="{B44AE52D-78C5-223F-9514-76308E2FB860}"/>
                  </a:ext>
                </a:extLst>
              </p:cNvPr>
              <p:cNvSpPr>
                <a:spLocks/>
              </p:cNvSpPr>
              <p:nvPr/>
            </p:nvSpPr>
            <p:spPr bwMode="gray">
              <a:xfrm>
                <a:off x="2742" y="3722"/>
                <a:ext cx="308" cy="331"/>
              </a:xfrm>
              <a:custGeom>
                <a:avLst/>
                <a:gdLst>
                  <a:gd name="T0" fmla="*/ 0 w 618"/>
                  <a:gd name="T1" fmla="*/ 0 h 661"/>
                  <a:gd name="T2" fmla="*/ 0 w 618"/>
                  <a:gd name="T3" fmla="*/ 0 h 661"/>
                  <a:gd name="T4" fmla="*/ 0 w 618"/>
                  <a:gd name="T5" fmla="*/ 1 h 661"/>
                  <a:gd name="T6" fmla="*/ 0 w 618"/>
                  <a:gd name="T7" fmla="*/ 1 h 661"/>
                  <a:gd name="T8" fmla="*/ 0 w 618"/>
                  <a:gd name="T9" fmla="*/ 1 h 661"/>
                  <a:gd name="T10" fmla="*/ 0 w 618"/>
                  <a:gd name="T11" fmla="*/ 1 h 661"/>
                  <a:gd name="T12" fmla="*/ 0 w 618"/>
                  <a:gd name="T13" fmla="*/ 1 h 661"/>
                  <a:gd name="T14" fmla="*/ 0 w 618"/>
                  <a:gd name="T15" fmla="*/ 1 h 661"/>
                  <a:gd name="T16" fmla="*/ 0 w 618"/>
                  <a:gd name="T17" fmla="*/ 1 h 661"/>
                  <a:gd name="T18" fmla="*/ 0 w 618"/>
                  <a:gd name="T19" fmla="*/ 1 h 661"/>
                  <a:gd name="T20" fmla="*/ 0 w 618"/>
                  <a:gd name="T21" fmla="*/ 1 h 661"/>
                  <a:gd name="T22" fmla="*/ 0 w 618"/>
                  <a:gd name="T23" fmla="*/ 1 h 661"/>
                  <a:gd name="T24" fmla="*/ 0 w 618"/>
                  <a:gd name="T25" fmla="*/ 1 h 661"/>
                  <a:gd name="T26" fmla="*/ 0 w 618"/>
                  <a:gd name="T27" fmla="*/ 1 h 661"/>
                  <a:gd name="T28" fmla="*/ 0 w 618"/>
                  <a:gd name="T29" fmla="*/ 1 h 661"/>
                  <a:gd name="T30" fmla="*/ 0 w 618"/>
                  <a:gd name="T31" fmla="*/ 1 h 661"/>
                  <a:gd name="T32" fmla="*/ 0 w 618"/>
                  <a:gd name="T33" fmla="*/ 1 h 661"/>
                  <a:gd name="T34" fmla="*/ 0 w 618"/>
                  <a:gd name="T35" fmla="*/ 1 h 661"/>
                  <a:gd name="T36" fmla="*/ 0 w 618"/>
                  <a:gd name="T37" fmla="*/ 1 h 661"/>
                  <a:gd name="T38" fmla="*/ 0 w 618"/>
                  <a:gd name="T39" fmla="*/ 1 h 661"/>
                  <a:gd name="T40" fmla="*/ 0 w 618"/>
                  <a:gd name="T41" fmla="*/ 1 h 661"/>
                  <a:gd name="T42" fmla="*/ 0 w 618"/>
                  <a:gd name="T43" fmla="*/ 1 h 661"/>
                  <a:gd name="T44" fmla="*/ 0 w 618"/>
                  <a:gd name="T45" fmla="*/ 0 h 661"/>
                  <a:gd name="T46" fmla="*/ 0 w 618"/>
                  <a:gd name="T47" fmla="*/ 0 h 661"/>
                  <a:gd name="T48" fmla="*/ 0 w 618"/>
                  <a:gd name="T49" fmla="*/ 0 h 66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8" h="661">
                    <a:moveTo>
                      <a:pt x="29" y="0"/>
                    </a:moveTo>
                    <a:lnTo>
                      <a:pt x="1" y="0"/>
                    </a:lnTo>
                    <a:lnTo>
                      <a:pt x="15" y="23"/>
                    </a:lnTo>
                    <a:lnTo>
                      <a:pt x="23" y="38"/>
                    </a:lnTo>
                    <a:lnTo>
                      <a:pt x="42" y="79"/>
                    </a:lnTo>
                    <a:lnTo>
                      <a:pt x="63" y="143"/>
                    </a:lnTo>
                    <a:lnTo>
                      <a:pt x="83" y="222"/>
                    </a:lnTo>
                    <a:lnTo>
                      <a:pt x="95" y="315"/>
                    </a:lnTo>
                    <a:lnTo>
                      <a:pt x="91" y="419"/>
                    </a:lnTo>
                    <a:lnTo>
                      <a:pt x="67" y="527"/>
                    </a:lnTo>
                    <a:lnTo>
                      <a:pt x="15" y="637"/>
                    </a:lnTo>
                    <a:lnTo>
                      <a:pt x="0" y="661"/>
                    </a:lnTo>
                    <a:lnTo>
                      <a:pt x="618" y="661"/>
                    </a:lnTo>
                    <a:lnTo>
                      <a:pt x="602" y="637"/>
                    </a:lnTo>
                    <a:lnTo>
                      <a:pt x="550" y="527"/>
                    </a:lnTo>
                    <a:lnTo>
                      <a:pt x="526" y="419"/>
                    </a:lnTo>
                    <a:lnTo>
                      <a:pt x="522" y="315"/>
                    </a:lnTo>
                    <a:lnTo>
                      <a:pt x="534" y="222"/>
                    </a:lnTo>
                    <a:lnTo>
                      <a:pt x="553" y="143"/>
                    </a:lnTo>
                    <a:lnTo>
                      <a:pt x="575" y="79"/>
                    </a:lnTo>
                    <a:lnTo>
                      <a:pt x="594" y="38"/>
                    </a:lnTo>
                    <a:lnTo>
                      <a:pt x="602" y="23"/>
                    </a:lnTo>
                    <a:lnTo>
                      <a:pt x="615" y="0"/>
                    </a:lnTo>
                    <a:lnTo>
                      <a:pt x="588" y="0"/>
                    </a:lnTo>
                    <a:lnTo>
                      <a:pt x="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34" name="Freeform 945">
                <a:extLst>
                  <a:ext uri="{FF2B5EF4-FFF2-40B4-BE49-F238E27FC236}">
                    <a16:creationId xmlns:a16="http://schemas.microsoft.com/office/drawing/2014/main" id="{6A3BE0DB-03A8-FE8D-E711-8BBE0264A519}"/>
                  </a:ext>
                </a:extLst>
              </p:cNvPr>
              <p:cNvSpPr>
                <a:spLocks/>
              </p:cNvSpPr>
              <p:nvPr/>
            </p:nvSpPr>
            <p:spPr bwMode="gray">
              <a:xfrm>
                <a:off x="2769" y="3738"/>
                <a:ext cx="253" cy="299"/>
              </a:xfrm>
              <a:custGeom>
                <a:avLst/>
                <a:gdLst>
                  <a:gd name="T0" fmla="*/ 1 w 506"/>
                  <a:gd name="T1" fmla="*/ 1 h 598"/>
                  <a:gd name="T2" fmla="*/ 1 w 506"/>
                  <a:gd name="T3" fmla="*/ 1 h 598"/>
                  <a:gd name="T4" fmla="*/ 1 w 506"/>
                  <a:gd name="T5" fmla="*/ 1 h 598"/>
                  <a:gd name="T6" fmla="*/ 1 w 506"/>
                  <a:gd name="T7" fmla="*/ 1 h 598"/>
                  <a:gd name="T8" fmla="*/ 1 w 506"/>
                  <a:gd name="T9" fmla="*/ 1 h 598"/>
                  <a:gd name="T10" fmla="*/ 1 w 506"/>
                  <a:gd name="T11" fmla="*/ 1 h 598"/>
                  <a:gd name="T12" fmla="*/ 1 w 506"/>
                  <a:gd name="T13" fmla="*/ 1 h 598"/>
                  <a:gd name="T14" fmla="*/ 1 w 506"/>
                  <a:gd name="T15" fmla="*/ 1 h 598"/>
                  <a:gd name="T16" fmla="*/ 1 w 506"/>
                  <a:gd name="T17" fmla="*/ 1 h 598"/>
                  <a:gd name="T18" fmla="*/ 1 w 506"/>
                  <a:gd name="T19" fmla="*/ 1 h 598"/>
                  <a:gd name="T20" fmla="*/ 1 w 506"/>
                  <a:gd name="T21" fmla="*/ 1 h 598"/>
                  <a:gd name="T22" fmla="*/ 1 w 506"/>
                  <a:gd name="T23" fmla="*/ 1 h 598"/>
                  <a:gd name="T24" fmla="*/ 1 w 506"/>
                  <a:gd name="T25" fmla="*/ 1 h 598"/>
                  <a:gd name="T26" fmla="*/ 1 w 506"/>
                  <a:gd name="T27" fmla="*/ 1 h 598"/>
                  <a:gd name="T28" fmla="*/ 1 w 506"/>
                  <a:gd name="T29" fmla="*/ 1 h 598"/>
                  <a:gd name="T30" fmla="*/ 1 w 506"/>
                  <a:gd name="T31" fmla="*/ 1 h 598"/>
                  <a:gd name="T32" fmla="*/ 1 w 506"/>
                  <a:gd name="T33" fmla="*/ 1 h 598"/>
                  <a:gd name="T34" fmla="*/ 1 w 506"/>
                  <a:gd name="T35" fmla="*/ 1 h 598"/>
                  <a:gd name="T36" fmla="*/ 1 w 506"/>
                  <a:gd name="T37" fmla="*/ 1 h 598"/>
                  <a:gd name="T38" fmla="*/ 1 w 506"/>
                  <a:gd name="T39" fmla="*/ 1 h 598"/>
                  <a:gd name="T40" fmla="*/ 1 w 506"/>
                  <a:gd name="T41" fmla="*/ 1 h 598"/>
                  <a:gd name="T42" fmla="*/ 1 w 506"/>
                  <a:gd name="T43" fmla="*/ 1 h 598"/>
                  <a:gd name="T44" fmla="*/ 1 w 506"/>
                  <a:gd name="T45" fmla="*/ 1 h 598"/>
                  <a:gd name="T46" fmla="*/ 1 w 506"/>
                  <a:gd name="T47" fmla="*/ 1 h 598"/>
                  <a:gd name="T48" fmla="*/ 1 w 506"/>
                  <a:gd name="T49" fmla="*/ 0 h 598"/>
                  <a:gd name="T50" fmla="*/ 1 w 506"/>
                  <a:gd name="T51" fmla="*/ 0 h 598"/>
                  <a:gd name="T52" fmla="*/ 1 w 506"/>
                  <a:gd name="T53" fmla="*/ 0 h 598"/>
                  <a:gd name="T54" fmla="*/ 1 w 506"/>
                  <a:gd name="T55" fmla="*/ 0 h 598"/>
                  <a:gd name="T56" fmla="*/ 1 w 506"/>
                  <a:gd name="T57" fmla="*/ 0 h 598"/>
                  <a:gd name="T58" fmla="*/ 1 w 506"/>
                  <a:gd name="T59" fmla="*/ 0 h 598"/>
                  <a:gd name="T60" fmla="*/ 1 w 506"/>
                  <a:gd name="T61" fmla="*/ 0 h 598"/>
                  <a:gd name="T62" fmla="*/ 1 w 506"/>
                  <a:gd name="T63" fmla="*/ 0 h 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6" h="598">
                    <a:moveTo>
                      <a:pt x="506" y="0"/>
                    </a:moveTo>
                    <a:lnTo>
                      <a:pt x="497" y="22"/>
                    </a:lnTo>
                    <a:lnTo>
                      <a:pt x="486" y="49"/>
                    </a:lnTo>
                    <a:lnTo>
                      <a:pt x="474" y="83"/>
                    </a:lnTo>
                    <a:lnTo>
                      <a:pt x="462" y="122"/>
                    </a:lnTo>
                    <a:lnTo>
                      <a:pt x="451" y="166"/>
                    </a:lnTo>
                    <a:lnTo>
                      <a:pt x="443" y="212"/>
                    </a:lnTo>
                    <a:lnTo>
                      <a:pt x="437" y="262"/>
                    </a:lnTo>
                    <a:lnTo>
                      <a:pt x="435" y="317"/>
                    </a:lnTo>
                    <a:lnTo>
                      <a:pt x="436" y="350"/>
                    </a:lnTo>
                    <a:lnTo>
                      <a:pt x="438" y="385"/>
                    </a:lnTo>
                    <a:lnTo>
                      <a:pt x="443" y="419"/>
                    </a:lnTo>
                    <a:lnTo>
                      <a:pt x="451" y="455"/>
                    </a:lnTo>
                    <a:lnTo>
                      <a:pt x="460" y="491"/>
                    </a:lnTo>
                    <a:lnTo>
                      <a:pt x="473" y="526"/>
                    </a:lnTo>
                    <a:lnTo>
                      <a:pt x="488" y="562"/>
                    </a:lnTo>
                    <a:lnTo>
                      <a:pt x="506" y="598"/>
                    </a:lnTo>
                    <a:lnTo>
                      <a:pt x="494" y="598"/>
                    </a:lnTo>
                    <a:lnTo>
                      <a:pt x="473" y="598"/>
                    </a:lnTo>
                    <a:lnTo>
                      <a:pt x="446" y="598"/>
                    </a:lnTo>
                    <a:lnTo>
                      <a:pt x="414" y="598"/>
                    </a:lnTo>
                    <a:lnTo>
                      <a:pt x="377" y="598"/>
                    </a:lnTo>
                    <a:lnTo>
                      <a:pt x="338" y="598"/>
                    </a:lnTo>
                    <a:lnTo>
                      <a:pt x="297" y="598"/>
                    </a:lnTo>
                    <a:lnTo>
                      <a:pt x="254" y="598"/>
                    </a:lnTo>
                    <a:lnTo>
                      <a:pt x="210" y="598"/>
                    </a:lnTo>
                    <a:lnTo>
                      <a:pt x="169" y="598"/>
                    </a:lnTo>
                    <a:lnTo>
                      <a:pt x="129" y="598"/>
                    </a:lnTo>
                    <a:lnTo>
                      <a:pt x="93" y="598"/>
                    </a:lnTo>
                    <a:lnTo>
                      <a:pt x="60" y="598"/>
                    </a:lnTo>
                    <a:lnTo>
                      <a:pt x="34" y="598"/>
                    </a:lnTo>
                    <a:lnTo>
                      <a:pt x="13" y="598"/>
                    </a:lnTo>
                    <a:lnTo>
                      <a:pt x="0" y="598"/>
                    </a:lnTo>
                    <a:lnTo>
                      <a:pt x="19" y="562"/>
                    </a:lnTo>
                    <a:lnTo>
                      <a:pt x="34" y="526"/>
                    </a:lnTo>
                    <a:lnTo>
                      <a:pt x="46" y="491"/>
                    </a:lnTo>
                    <a:lnTo>
                      <a:pt x="57" y="455"/>
                    </a:lnTo>
                    <a:lnTo>
                      <a:pt x="64" y="419"/>
                    </a:lnTo>
                    <a:lnTo>
                      <a:pt x="69" y="385"/>
                    </a:lnTo>
                    <a:lnTo>
                      <a:pt x="72" y="350"/>
                    </a:lnTo>
                    <a:lnTo>
                      <a:pt x="73" y="317"/>
                    </a:lnTo>
                    <a:lnTo>
                      <a:pt x="71" y="262"/>
                    </a:lnTo>
                    <a:lnTo>
                      <a:pt x="65" y="212"/>
                    </a:lnTo>
                    <a:lnTo>
                      <a:pt x="56" y="166"/>
                    </a:lnTo>
                    <a:lnTo>
                      <a:pt x="45" y="122"/>
                    </a:lnTo>
                    <a:lnTo>
                      <a:pt x="34" y="83"/>
                    </a:lnTo>
                    <a:lnTo>
                      <a:pt x="21" y="49"/>
                    </a:lnTo>
                    <a:lnTo>
                      <a:pt x="10" y="22"/>
                    </a:lnTo>
                    <a:lnTo>
                      <a:pt x="0" y="0"/>
                    </a:lnTo>
                    <a:lnTo>
                      <a:pt x="13" y="0"/>
                    </a:lnTo>
                    <a:lnTo>
                      <a:pt x="33" y="0"/>
                    </a:lnTo>
                    <a:lnTo>
                      <a:pt x="60" y="0"/>
                    </a:lnTo>
                    <a:lnTo>
                      <a:pt x="93" y="0"/>
                    </a:lnTo>
                    <a:lnTo>
                      <a:pt x="128" y="0"/>
                    </a:lnTo>
                    <a:lnTo>
                      <a:pt x="169" y="0"/>
                    </a:lnTo>
                    <a:lnTo>
                      <a:pt x="210" y="0"/>
                    </a:lnTo>
                    <a:lnTo>
                      <a:pt x="254" y="0"/>
                    </a:lnTo>
                    <a:lnTo>
                      <a:pt x="297" y="0"/>
                    </a:lnTo>
                    <a:lnTo>
                      <a:pt x="338" y="0"/>
                    </a:lnTo>
                    <a:lnTo>
                      <a:pt x="378" y="0"/>
                    </a:lnTo>
                    <a:lnTo>
                      <a:pt x="414" y="0"/>
                    </a:lnTo>
                    <a:lnTo>
                      <a:pt x="446" y="0"/>
                    </a:lnTo>
                    <a:lnTo>
                      <a:pt x="474" y="0"/>
                    </a:lnTo>
                    <a:lnTo>
                      <a:pt x="494" y="0"/>
                    </a:lnTo>
                    <a:lnTo>
                      <a:pt x="506" y="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35" name="Rectangle 1477">
                <a:extLst>
                  <a:ext uri="{FF2B5EF4-FFF2-40B4-BE49-F238E27FC236}">
                    <a16:creationId xmlns:a16="http://schemas.microsoft.com/office/drawing/2014/main" id="{03B4263C-CF43-EB7F-3B69-173D4DD0E23B}"/>
                  </a:ext>
                </a:extLst>
              </p:cNvPr>
              <p:cNvSpPr>
                <a:spLocks noChangeArrowheads="1"/>
              </p:cNvSpPr>
              <p:nvPr/>
            </p:nvSpPr>
            <p:spPr bwMode="gray">
              <a:xfrm>
                <a:off x="2774" y="4007"/>
                <a:ext cx="244" cy="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fontAlgn="base">
                  <a:spcBef>
                    <a:spcPct val="50000"/>
                  </a:spcBef>
                  <a:spcAft>
                    <a:spcPct val="0"/>
                  </a:spcAft>
                  <a:buNone/>
                </a:pPr>
                <a:endParaRPr lang="fr-FR" altLang="fr-FR" sz="1600">
                  <a:solidFill>
                    <a:srgbClr val="7E7A77"/>
                  </a:solidFill>
                  <a:latin typeface="Arial Narrow" panose="020B0606020202030204" pitchFamily="34" charset="0"/>
                </a:endParaRPr>
              </a:p>
            </p:txBody>
          </p:sp>
          <p:sp>
            <p:nvSpPr>
              <p:cNvPr id="136" name="Freeform 947">
                <a:extLst>
                  <a:ext uri="{FF2B5EF4-FFF2-40B4-BE49-F238E27FC236}">
                    <a16:creationId xmlns:a16="http://schemas.microsoft.com/office/drawing/2014/main" id="{65F8D2B2-030F-B845-110F-66E74ABA5192}"/>
                  </a:ext>
                </a:extLst>
              </p:cNvPr>
              <p:cNvSpPr>
                <a:spLocks/>
              </p:cNvSpPr>
              <p:nvPr/>
            </p:nvSpPr>
            <p:spPr bwMode="gray">
              <a:xfrm>
                <a:off x="2756" y="3730"/>
                <a:ext cx="279" cy="78"/>
              </a:xfrm>
              <a:custGeom>
                <a:avLst/>
                <a:gdLst>
                  <a:gd name="T0" fmla="*/ 0 w 559"/>
                  <a:gd name="T1" fmla="*/ 1 h 156"/>
                  <a:gd name="T2" fmla="*/ 0 w 559"/>
                  <a:gd name="T3" fmla="*/ 1 h 156"/>
                  <a:gd name="T4" fmla="*/ 0 w 559"/>
                  <a:gd name="T5" fmla="*/ 1 h 156"/>
                  <a:gd name="T6" fmla="*/ 0 w 559"/>
                  <a:gd name="T7" fmla="*/ 1 h 156"/>
                  <a:gd name="T8" fmla="*/ 0 w 559"/>
                  <a:gd name="T9" fmla="*/ 1 h 156"/>
                  <a:gd name="T10" fmla="*/ 0 w 559"/>
                  <a:gd name="T11" fmla="*/ 1 h 156"/>
                  <a:gd name="T12" fmla="*/ 0 w 559"/>
                  <a:gd name="T13" fmla="*/ 1 h 156"/>
                  <a:gd name="T14" fmla="*/ 0 w 559"/>
                  <a:gd name="T15" fmla="*/ 1 h 156"/>
                  <a:gd name="T16" fmla="*/ 0 w 559"/>
                  <a:gd name="T17" fmla="*/ 1 h 156"/>
                  <a:gd name="T18" fmla="*/ 0 w 559"/>
                  <a:gd name="T19" fmla="*/ 1 h 156"/>
                  <a:gd name="T20" fmla="*/ 0 w 559"/>
                  <a:gd name="T21" fmla="*/ 1 h 156"/>
                  <a:gd name="T22" fmla="*/ 0 w 559"/>
                  <a:gd name="T23" fmla="*/ 1 h 156"/>
                  <a:gd name="T24" fmla="*/ 0 w 559"/>
                  <a:gd name="T25" fmla="*/ 1 h 156"/>
                  <a:gd name="T26" fmla="*/ 0 w 559"/>
                  <a:gd name="T27" fmla="*/ 1 h 156"/>
                  <a:gd name="T28" fmla="*/ 0 w 559"/>
                  <a:gd name="T29" fmla="*/ 1 h 156"/>
                  <a:gd name="T30" fmla="*/ 0 w 559"/>
                  <a:gd name="T31" fmla="*/ 1 h 156"/>
                  <a:gd name="T32" fmla="*/ 0 w 559"/>
                  <a:gd name="T33" fmla="*/ 1 h 156"/>
                  <a:gd name="T34" fmla="*/ 0 w 559"/>
                  <a:gd name="T35" fmla="*/ 1 h 156"/>
                  <a:gd name="T36" fmla="*/ 0 w 559"/>
                  <a:gd name="T37" fmla="*/ 1 h 156"/>
                  <a:gd name="T38" fmla="*/ 0 w 559"/>
                  <a:gd name="T39" fmla="*/ 1 h 156"/>
                  <a:gd name="T40" fmla="*/ 0 w 559"/>
                  <a:gd name="T41" fmla="*/ 0 h 156"/>
                  <a:gd name="T42" fmla="*/ 0 w 559"/>
                  <a:gd name="T43" fmla="*/ 0 h 156"/>
                  <a:gd name="T44" fmla="*/ 0 w 559"/>
                  <a:gd name="T45" fmla="*/ 1 h 156"/>
                  <a:gd name="T46" fmla="*/ 0 w 559"/>
                  <a:gd name="T47" fmla="*/ 1 h 156"/>
                  <a:gd name="T48" fmla="*/ 0 w 559"/>
                  <a:gd name="T49" fmla="*/ 1 h 156"/>
                  <a:gd name="T50" fmla="*/ 0 w 559"/>
                  <a:gd name="T51" fmla="*/ 1 h 156"/>
                  <a:gd name="T52" fmla="*/ 0 w 559"/>
                  <a:gd name="T53" fmla="*/ 1 h 156"/>
                  <a:gd name="T54" fmla="*/ 0 w 559"/>
                  <a:gd name="T55" fmla="*/ 1 h 156"/>
                  <a:gd name="T56" fmla="*/ 0 w 559"/>
                  <a:gd name="T57" fmla="*/ 1 h 156"/>
                  <a:gd name="T58" fmla="*/ 0 w 559"/>
                  <a:gd name="T59" fmla="*/ 1 h 156"/>
                  <a:gd name="T60" fmla="*/ 0 w 559"/>
                  <a:gd name="T61" fmla="*/ 1 h 156"/>
                  <a:gd name="T62" fmla="*/ 0 w 559"/>
                  <a:gd name="T63" fmla="*/ 1 h 156"/>
                  <a:gd name="T64" fmla="*/ 0 w 559"/>
                  <a:gd name="T65" fmla="*/ 1 h 156"/>
                  <a:gd name="T66" fmla="*/ 0 w 559"/>
                  <a:gd name="T67" fmla="*/ 1 h 156"/>
                  <a:gd name="T68" fmla="*/ 0 w 559"/>
                  <a:gd name="T69" fmla="*/ 1 h 156"/>
                  <a:gd name="T70" fmla="*/ 0 w 559"/>
                  <a:gd name="T71" fmla="*/ 1 h 156"/>
                  <a:gd name="T72" fmla="*/ 0 w 559"/>
                  <a:gd name="T73" fmla="*/ 1 h 156"/>
                  <a:gd name="T74" fmla="*/ 0 w 559"/>
                  <a:gd name="T75" fmla="*/ 1 h 156"/>
                  <a:gd name="T76" fmla="*/ 0 w 559"/>
                  <a:gd name="T77" fmla="*/ 1 h 156"/>
                  <a:gd name="T78" fmla="*/ 0 w 559"/>
                  <a:gd name="T79" fmla="*/ 1 h 156"/>
                  <a:gd name="T80" fmla="*/ 0 w 559"/>
                  <a:gd name="T81" fmla="*/ 1 h 156"/>
                  <a:gd name="T82" fmla="*/ 0 w 559"/>
                  <a:gd name="T83" fmla="*/ 1 h 1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59" h="156">
                    <a:moveTo>
                      <a:pt x="280" y="156"/>
                    </a:moveTo>
                    <a:lnTo>
                      <a:pt x="301" y="156"/>
                    </a:lnTo>
                    <a:lnTo>
                      <a:pt x="320" y="154"/>
                    </a:lnTo>
                    <a:lnTo>
                      <a:pt x="340" y="152"/>
                    </a:lnTo>
                    <a:lnTo>
                      <a:pt x="359" y="148"/>
                    </a:lnTo>
                    <a:lnTo>
                      <a:pt x="378" y="144"/>
                    </a:lnTo>
                    <a:lnTo>
                      <a:pt x="396" y="139"/>
                    </a:lnTo>
                    <a:lnTo>
                      <a:pt x="414" y="132"/>
                    </a:lnTo>
                    <a:lnTo>
                      <a:pt x="431" y="125"/>
                    </a:lnTo>
                    <a:lnTo>
                      <a:pt x="447" y="118"/>
                    </a:lnTo>
                    <a:lnTo>
                      <a:pt x="462" y="109"/>
                    </a:lnTo>
                    <a:lnTo>
                      <a:pt x="477" y="100"/>
                    </a:lnTo>
                    <a:lnTo>
                      <a:pt x="491" y="91"/>
                    </a:lnTo>
                    <a:lnTo>
                      <a:pt x="503" y="79"/>
                    </a:lnTo>
                    <a:lnTo>
                      <a:pt x="516" y="69"/>
                    </a:lnTo>
                    <a:lnTo>
                      <a:pt x="527" y="57"/>
                    </a:lnTo>
                    <a:lnTo>
                      <a:pt x="537" y="45"/>
                    </a:lnTo>
                    <a:lnTo>
                      <a:pt x="546" y="25"/>
                    </a:lnTo>
                    <a:lnTo>
                      <a:pt x="553" y="11"/>
                    </a:lnTo>
                    <a:lnTo>
                      <a:pt x="558" y="3"/>
                    </a:lnTo>
                    <a:lnTo>
                      <a:pt x="559" y="0"/>
                    </a:lnTo>
                    <a:lnTo>
                      <a:pt x="0" y="0"/>
                    </a:lnTo>
                    <a:lnTo>
                      <a:pt x="1" y="2"/>
                    </a:lnTo>
                    <a:lnTo>
                      <a:pt x="6" y="9"/>
                    </a:lnTo>
                    <a:lnTo>
                      <a:pt x="11" y="21"/>
                    </a:lnTo>
                    <a:lnTo>
                      <a:pt x="18" y="36"/>
                    </a:lnTo>
                    <a:lnTo>
                      <a:pt x="27" y="49"/>
                    </a:lnTo>
                    <a:lnTo>
                      <a:pt x="39" y="62"/>
                    </a:lnTo>
                    <a:lnTo>
                      <a:pt x="51" y="74"/>
                    </a:lnTo>
                    <a:lnTo>
                      <a:pt x="63" y="85"/>
                    </a:lnTo>
                    <a:lnTo>
                      <a:pt x="77" y="96"/>
                    </a:lnTo>
                    <a:lnTo>
                      <a:pt x="92" y="106"/>
                    </a:lnTo>
                    <a:lnTo>
                      <a:pt x="108" y="115"/>
                    </a:lnTo>
                    <a:lnTo>
                      <a:pt x="124" y="123"/>
                    </a:lnTo>
                    <a:lnTo>
                      <a:pt x="142" y="131"/>
                    </a:lnTo>
                    <a:lnTo>
                      <a:pt x="160" y="137"/>
                    </a:lnTo>
                    <a:lnTo>
                      <a:pt x="178" y="142"/>
                    </a:lnTo>
                    <a:lnTo>
                      <a:pt x="198" y="147"/>
                    </a:lnTo>
                    <a:lnTo>
                      <a:pt x="218" y="152"/>
                    </a:lnTo>
                    <a:lnTo>
                      <a:pt x="238" y="154"/>
                    </a:lnTo>
                    <a:lnTo>
                      <a:pt x="259" y="156"/>
                    </a:lnTo>
                    <a:lnTo>
                      <a:pt x="280" y="1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37" name="Freeform 948">
                <a:extLst>
                  <a:ext uri="{FF2B5EF4-FFF2-40B4-BE49-F238E27FC236}">
                    <a16:creationId xmlns:a16="http://schemas.microsoft.com/office/drawing/2014/main" id="{BEE031F3-AB3C-CA93-2116-2C61109CC8C7}"/>
                  </a:ext>
                </a:extLst>
              </p:cNvPr>
              <p:cNvSpPr>
                <a:spLocks/>
              </p:cNvSpPr>
              <p:nvPr/>
            </p:nvSpPr>
            <p:spPr bwMode="gray">
              <a:xfrm>
                <a:off x="2880" y="3638"/>
                <a:ext cx="90" cy="139"/>
              </a:xfrm>
              <a:custGeom>
                <a:avLst/>
                <a:gdLst>
                  <a:gd name="T0" fmla="*/ 1 w 180"/>
                  <a:gd name="T1" fmla="*/ 1 h 278"/>
                  <a:gd name="T2" fmla="*/ 1 w 180"/>
                  <a:gd name="T3" fmla="*/ 0 h 278"/>
                  <a:gd name="T4" fmla="*/ 1 w 180"/>
                  <a:gd name="T5" fmla="*/ 1 h 278"/>
                  <a:gd name="T6" fmla="*/ 1 w 180"/>
                  <a:gd name="T7" fmla="*/ 1 h 278"/>
                  <a:gd name="T8" fmla="*/ 1 w 180"/>
                  <a:gd name="T9" fmla="*/ 1 h 278"/>
                  <a:gd name="T10" fmla="*/ 1 w 180"/>
                  <a:gd name="T11" fmla="*/ 1 h 278"/>
                  <a:gd name="T12" fmla="*/ 1 w 180"/>
                  <a:gd name="T13" fmla="*/ 1 h 278"/>
                  <a:gd name="T14" fmla="*/ 1 w 180"/>
                  <a:gd name="T15" fmla="*/ 1 h 278"/>
                  <a:gd name="T16" fmla="*/ 1 w 180"/>
                  <a:gd name="T17" fmla="*/ 1 h 278"/>
                  <a:gd name="T18" fmla="*/ 1 w 180"/>
                  <a:gd name="T19" fmla="*/ 1 h 278"/>
                  <a:gd name="T20" fmla="*/ 1 w 180"/>
                  <a:gd name="T21" fmla="*/ 1 h 278"/>
                  <a:gd name="T22" fmla="*/ 1 w 180"/>
                  <a:gd name="T23" fmla="*/ 1 h 278"/>
                  <a:gd name="T24" fmla="*/ 1 w 180"/>
                  <a:gd name="T25" fmla="*/ 1 h 278"/>
                  <a:gd name="T26" fmla="*/ 1 w 180"/>
                  <a:gd name="T27" fmla="*/ 1 h 278"/>
                  <a:gd name="T28" fmla="*/ 1 w 180"/>
                  <a:gd name="T29" fmla="*/ 1 h 278"/>
                  <a:gd name="T30" fmla="*/ 1 w 180"/>
                  <a:gd name="T31" fmla="*/ 1 h 278"/>
                  <a:gd name="T32" fmla="*/ 1 w 180"/>
                  <a:gd name="T33" fmla="*/ 1 h 278"/>
                  <a:gd name="T34" fmla="*/ 1 w 180"/>
                  <a:gd name="T35" fmla="*/ 1 h 278"/>
                  <a:gd name="T36" fmla="*/ 1 w 180"/>
                  <a:gd name="T37" fmla="*/ 1 h 278"/>
                  <a:gd name="T38" fmla="*/ 1 w 180"/>
                  <a:gd name="T39" fmla="*/ 1 h 278"/>
                  <a:gd name="T40" fmla="*/ 1 w 180"/>
                  <a:gd name="T41" fmla="*/ 1 h 278"/>
                  <a:gd name="T42" fmla="*/ 1 w 180"/>
                  <a:gd name="T43" fmla="*/ 1 h 278"/>
                  <a:gd name="T44" fmla="*/ 1 w 180"/>
                  <a:gd name="T45" fmla="*/ 1 h 278"/>
                  <a:gd name="T46" fmla="*/ 1 w 180"/>
                  <a:gd name="T47" fmla="*/ 1 h 278"/>
                  <a:gd name="T48" fmla="*/ 1 w 180"/>
                  <a:gd name="T49" fmla="*/ 1 h 278"/>
                  <a:gd name="T50" fmla="*/ 1 w 180"/>
                  <a:gd name="T51" fmla="*/ 1 h 278"/>
                  <a:gd name="T52" fmla="*/ 1 w 180"/>
                  <a:gd name="T53" fmla="*/ 1 h 278"/>
                  <a:gd name="T54" fmla="*/ 1 w 180"/>
                  <a:gd name="T55" fmla="*/ 1 h 278"/>
                  <a:gd name="T56" fmla="*/ 1 w 180"/>
                  <a:gd name="T57" fmla="*/ 1 h 278"/>
                  <a:gd name="T58" fmla="*/ 1 w 180"/>
                  <a:gd name="T59" fmla="*/ 1 h 278"/>
                  <a:gd name="T60" fmla="*/ 1 w 180"/>
                  <a:gd name="T61" fmla="*/ 1 h 278"/>
                  <a:gd name="T62" fmla="*/ 1 w 180"/>
                  <a:gd name="T63" fmla="*/ 1 h 278"/>
                  <a:gd name="T64" fmla="*/ 1 w 180"/>
                  <a:gd name="T65" fmla="*/ 1 h 2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0" h="278">
                    <a:moveTo>
                      <a:pt x="127" y="4"/>
                    </a:moveTo>
                    <a:lnTo>
                      <a:pt x="120" y="2"/>
                    </a:lnTo>
                    <a:lnTo>
                      <a:pt x="113" y="0"/>
                    </a:lnTo>
                    <a:lnTo>
                      <a:pt x="105" y="0"/>
                    </a:lnTo>
                    <a:lnTo>
                      <a:pt x="98" y="0"/>
                    </a:lnTo>
                    <a:lnTo>
                      <a:pt x="91" y="2"/>
                    </a:lnTo>
                    <a:lnTo>
                      <a:pt x="84" y="3"/>
                    </a:lnTo>
                    <a:lnTo>
                      <a:pt x="77" y="5"/>
                    </a:lnTo>
                    <a:lnTo>
                      <a:pt x="70" y="8"/>
                    </a:lnTo>
                    <a:lnTo>
                      <a:pt x="63" y="12"/>
                    </a:lnTo>
                    <a:lnTo>
                      <a:pt x="57" y="16"/>
                    </a:lnTo>
                    <a:lnTo>
                      <a:pt x="52" y="22"/>
                    </a:lnTo>
                    <a:lnTo>
                      <a:pt x="46" y="28"/>
                    </a:lnTo>
                    <a:lnTo>
                      <a:pt x="41" y="34"/>
                    </a:lnTo>
                    <a:lnTo>
                      <a:pt x="38" y="41"/>
                    </a:lnTo>
                    <a:lnTo>
                      <a:pt x="34" y="48"/>
                    </a:lnTo>
                    <a:lnTo>
                      <a:pt x="32" y="55"/>
                    </a:lnTo>
                    <a:lnTo>
                      <a:pt x="31" y="60"/>
                    </a:lnTo>
                    <a:lnTo>
                      <a:pt x="30" y="66"/>
                    </a:lnTo>
                    <a:lnTo>
                      <a:pt x="29" y="72"/>
                    </a:lnTo>
                    <a:lnTo>
                      <a:pt x="29" y="78"/>
                    </a:lnTo>
                    <a:lnTo>
                      <a:pt x="30" y="91"/>
                    </a:lnTo>
                    <a:lnTo>
                      <a:pt x="33" y="104"/>
                    </a:lnTo>
                    <a:lnTo>
                      <a:pt x="39" y="116"/>
                    </a:lnTo>
                    <a:lnTo>
                      <a:pt x="47" y="127"/>
                    </a:lnTo>
                    <a:lnTo>
                      <a:pt x="45" y="136"/>
                    </a:lnTo>
                    <a:lnTo>
                      <a:pt x="40" y="152"/>
                    </a:lnTo>
                    <a:lnTo>
                      <a:pt x="33" y="174"/>
                    </a:lnTo>
                    <a:lnTo>
                      <a:pt x="25" y="199"/>
                    </a:lnTo>
                    <a:lnTo>
                      <a:pt x="17" y="224"/>
                    </a:lnTo>
                    <a:lnTo>
                      <a:pt x="10" y="247"/>
                    </a:lnTo>
                    <a:lnTo>
                      <a:pt x="4" y="265"/>
                    </a:lnTo>
                    <a:lnTo>
                      <a:pt x="1" y="277"/>
                    </a:lnTo>
                    <a:lnTo>
                      <a:pt x="0" y="278"/>
                    </a:lnTo>
                    <a:lnTo>
                      <a:pt x="86" y="278"/>
                    </a:lnTo>
                    <a:lnTo>
                      <a:pt x="86" y="276"/>
                    </a:lnTo>
                    <a:lnTo>
                      <a:pt x="91" y="262"/>
                    </a:lnTo>
                    <a:lnTo>
                      <a:pt x="95" y="245"/>
                    </a:lnTo>
                    <a:lnTo>
                      <a:pt x="101" y="225"/>
                    </a:lnTo>
                    <a:lnTo>
                      <a:pt x="108" y="204"/>
                    </a:lnTo>
                    <a:lnTo>
                      <a:pt x="114" y="186"/>
                    </a:lnTo>
                    <a:lnTo>
                      <a:pt x="118" y="170"/>
                    </a:lnTo>
                    <a:lnTo>
                      <a:pt x="122" y="158"/>
                    </a:lnTo>
                    <a:lnTo>
                      <a:pt x="124" y="151"/>
                    </a:lnTo>
                    <a:lnTo>
                      <a:pt x="133" y="148"/>
                    </a:lnTo>
                    <a:lnTo>
                      <a:pt x="142" y="144"/>
                    </a:lnTo>
                    <a:lnTo>
                      <a:pt x="150" y="139"/>
                    </a:lnTo>
                    <a:lnTo>
                      <a:pt x="156" y="133"/>
                    </a:lnTo>
                    <a:lnTo>
                      <a:pt x="162" y="126"/>
                    </a:lnTo>
                    <a:lnTo>
                      <a:pt x="168" y="118"/>
                    </a:lnTo>
                    <a:lnTo>
                      <a:pt x="173" y="110"/>
                    </a:lnTo>
                    <a:lnTo>
                      <a:pt x="176" y="101"/>
                    </a:lnTo>
                    <a:lnTo>
                      <a:pt x="177" y="95"/>
                    </a:lnTo>
                    <a:lnTo>
                      <a:pt x="178" y="89"/>
                    </a:lnTo>
                    <a:lnTo>
                      <a:pt x="180" y="83"/>
                    </a:lnTo>
                    <a:lnTo>
                      <a:pt x="180" y="78"/>
                    </a:lnTo>
                    <a:lnTo>
                      <a:pt x="178" y="65"/>
                    </a:lnTo>
                    <a:lnTo>
                      <a:pt x="176" y="53"/>
                    </a:lnTo>
                    <a:lnTo>
                      <a:pt x="171" y="42"/>
                    </a:lnTo>
                    <a:lnTo>
                      <a:pt x="166" y="31"/>
                    </a:lnTo>
                    <a:lnTo>
                      <a:pt x="158" y="23"/>
                    </a:lnTo>
                    <a:lnTo>
                      <a:pt x="148" y="15"/>
                    </a:lnTo>
                    <a:lnTo>
                      <a:pt x="138" y="8"/>
                    </a:lnTo>
                    <a:lnTo>
                      <a:pt x="127" y="4"/>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38" name="Freeform 949">
                <a:extLst>
                  <a:ext uri="{FF2B5EF4-FFF2-40B4-BE49-F238E27FC236}">
                    <a16:creationId xmlns:a16="http://schemas.microsoft.com/office/drawing/2014/main" id="{7E239FC5-5488-62E5-8822-B8A0F29949E1}"/>
                  </a:ext>
                </a:extLst>
              </p:cNvPr>
              <p:cNvSpPr>
                <a:spLocks/>
              </p:cNvSpPr>
              <p:nvPr/>
            </p:nvSpPr>
            <p:spPr bwMode="gray">
              <a:xfrm>
                <a:off x="2878" y="3631"/>
                <a:ext cx="96" cy="147"/>
              </a:xfrm>
              <a:custGeom>
                <a:avLst/>
                <a:gdLst>
                  <a:gd name="T0" fmla="*/ 0 w 193"/>
                  <a:gd name="T1" fmla="*/ 1 h 293"/>
                  <a:gd name="T2" fmla="*/ 0 w 193"/>
                  <a:gd name="T3" fmla="*/ 0 h 293"/>
                  <a:gd name="T4" fmla="*/ 0 w 193"/>
                  <a:gd name="T5" fmla="*/ 1 h 293"/>
                  <a:gd name="T6" fmla="*/ 0 w 193"/>
                  <a:gd name="T7" fmla="*/ 1 h 293"/>
                  <a:gd name="T8" fmla="*/ 0 w 193"/>
                  <a:gd name="T9" fmla="*/ 1 h 293"/>
                  <a:gd name="T10" fmla="*/ 0 w 193"/>
                  <a:gd name="T11" fmla="*/ 1 h 293"/>
                  <a:gd name="T12" fmla="*/ 0 w 193"/>
                  <a:gd name="T13" fmla="*/ 1 h 293"/>
                  <a:gd name="T14" fmla="*/ 0 w 193"/>
                  <a:gd name="T15" fmla="*/ 1 h 293"/>
                  <a:gd name="T16" fmla="*/ 0 w 193"/>
                  <a:gd name="T17" fmla="*/ 1 h 293"/>
                  <a:gd name="T18" fmla="*/ 0 w 193"/>
                  <a:gd name="T19" fmla="*/ 1 h 293"/>
                  <a:gd name="T20" fmla="*/ 0 w 193"/>
                  <a:gd name="T21" fmla="*/ 1 h 293"/>
                  <a:gd name="T22" fmla="*/ 0 w 193"/>
                  <a:gd name="T23" fmla="*/ 1 h 293"/>
                  <a:gd name="T24" fmla="*/ 0 w 193"/>
                  <a:gd name="T25" fmla="*/ 1 h 293"/>
                  <a:gd name="T26" fmla="*/ 0 w 193"/>
                  <a:gd name="T27" fmla="*/ 1 h 293"/>
                  <a:gd name="T28" fmla="*/ 0 w 193"/>
                  <a:gd name="T29" fmla="*/ 1 h 293"/>
                  <a:gd name="T30" fmla="*/ 0 w 193"/>
                  <a:gd name="T31" fmla="*/ 1 h 293"/>
                  <a:gd name="T32" fmla="*/ 0 w 193"/>
                  <a:gd name="T33" fmla="*/ 1 h 293"/>
                  <a:gd name="T34" fmla="*/ 0 w 193"/>
                  <a:gd name="T35" fmla="*/ 1 h 293"/>
                  <a:gd name="T36" fmla="*/ 0 w 193"/>
                  <a:gd name="T37" fmla="*/ 1 h 293"/>
                  <a:gd name="T38" fmla="*/ 0 w 193"/>
                  <a:gd name="T39" fmla="*/ 1 h 293"/>
                  <a:gd name="T40" fmla="*/ 0 w 193"/>
                  <a:gd name="T41" fmla="*/ 1 h 293"/>
                  <a:gd name="T42" fmla="*/ 0 w 193"/>
                  <a:gd name="T43" fmla="*/ 1 h 293"/>
                  <a:gd name="T44" fmla="*/ 0 w 193"/>
                  <a:gd name="T45" fmla="*/ 1 h 293"/>
                  <a:gd name="T46" fmla="*/ 0 w 193"/>
                  <a:gd name="T47" fmla="*/ 1 h 293"/>
                  <a:gd name="T48" fmla="*/ 0 w 193"/>
                  <a:gd name="T49" fmla="*/ 1 h 293"/>
                  <a:gd name="T50" fmla="*/ 0 w 193"/>
                  <a:gd name="T51" fmla="*/ 1 h 293"/>
                  <a:gd name="T52" fmla="*/ 0 w 193"/>
                  <a:gd name="T53" fmla="*/ 1 h 293"/>
                  <a:gd name="T54" fmla="*/ 0 w 193"/>
                  <a:gd name="T55" fmla="*/ 1 h 293"/>
                  <a:gd name="T56" fmla="*/ 0 w 193"/>
                  <a:gd name="T57" fmla="*/ 1 h 293"/>
                  <a:gd name="T58" fmla="*/ 0 w 193"/>
                  <a:gd name="T59" fmla="*/ 1 h 293"/>
                  <a:gd name="T60" fmla="*/ 0 w 193"/>
                  <a:gd name="T61" fmla="*/ 1 h 293"/>
                  <a:gd name="T62" fmla="*/ 0 w 193"/>
                  <a:gd name="T63" fmla="*/ 1 h 293"/>
                  <a:gd name="T64" fmla="*/ 0 w 193"/>
                  <a:gd name="T65" fmla="*/ 1 h 293"/>
                  <a:gd name="T66" fmla="*/ 0 w 193"/>
                  <a:gd name="T67" fmla="*/ 1 h 293"/>
                  <a:gd name="T68" fmla="*/ 0 w 193"/>
                  <a:gd name="T69" fmla="*/ 1 h 293"/>
                  <a:gd name="T70" fmla="*/ 0 w 193"/>
                  <a:gd name="T71" fmla="*/ 1 h 293"/>
                  <a:gd name="T72" fmla="*/ 0 w 193"/>
                  <a:gd name="T73" fmla="*/ 1 h 293"/>
                  <a:gd name="T74" fmla="*/ 0 w 193"/>
                  <a:gd name="T75" fmla="*/ 1 h 293"/>
                  <a:gd name="T76" fmla="*/ 0 w 193"/>
                  <a:gd name="T77" fmla="*/ 1 h 293"/>
                  <a:gd name="T78" fmla="*/ 0 w 193"/>
                  <a:gd name="T79" fmla="*/ 1 h 293"/>
                  <a:gd name="T80" fmla="*/ 0 w 193"/>
                  <a:gd name="T81" fmla="*/ 1 h 293"/>
                  <a:gd name="T82" fmla="*/ 0 w 193"/>
                  <a:gd name="T83" fmla="*/ 1 h 293"/>
                  <a:gd name="T84" fmla="*/ 0 w 193"/>
                  <a:gd name="T85" fmla="*/ 1 h 293"/>
                  <a:gd name="T86" fmla="*/ 0 w 193"/>
                  <a:gd name="T87" fmla="*/ 1 h 293"/>
                  <a:gd name="T88" fmla="*/ 0 w 193"/>
                  <a:gd name="T89" fmla="*/ 1 h 293"/>
                  <a:gd name="T90" fmla="*/ 0 w 193"/>
                  <a:gd name="T91" fmla="*/ 1 h 293"/>
                  <a:gd name="T92" fmla="*/ 0 w 193"/>
                  <a:gd name="T93" fmla="*/ 1 h 293"/>
                  <a:gd name="T94" fmla="*/ 0 w 193"/>
                  <a:gd name="T95" fmla="*/ 1 h 293"/>
                  <a:gd name="T96" fmla="*/ 0 w 193"/>
                  <a:gd name="T97" fmla="*/ 1 h 2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3" h="293">
                    <a:moveTo>
                      <a:pt x="135" y="3"/>
                    </a:moveTo>
                    <a:lnTo>
                      <a:pt x="127" y="1"/>
                    </a:lnTo>
                    <a:lnTo>
                      <a:pt x="119" y="0"/>
                    </a:lnTo>
                    <a:lnTo>
                      <a:pt x="111" y="0"/>
                    </a:lnTo>
                    <a:lnTo>
                      <a:pt x="104" y="0"/>
                    </a:lnTo>
                    <a:lnTo>
                      <a:pt x="96" y="1"/>
                    </a:lnTo>
                    <a:lnTo>
                      <a:pt x="88" y="3"/>
                    </a:lnTo>
                    <a:lnTo>
                      <a:pt x="80" y="5"/>
                    </a:lnTo>
                    <a:lnTo>
                      <a:pt x="73" y="9"/>
                    </a:lnTo>
                    <a:lnTo>
                      <a:pt x="66" y="13"/>
                    </a:lnTo>
                    <a:lnTo>
                      <a:pt x="59" y="18"/>
                    </a:lnTo>
                    <a:lnTo>
                      <a:pt x="53" y="24"/>
                    </a:lnTo>
                    <a:lnTo>
                      <a:pt x="47" y="29"/>
                    </a:lnTo>
                    <a:lnTo>
                      <a:pt x="43" y="35"/>
                    </a:lnTo>
                    <a:lnTo>
                      <a:pt x="38" y="43"/>
                    </a:lnTo>
                    <a:lnTo>
                      <a:pt x="35" y="50"/>
                    </a:lnTo>
                    <a:lnTo>
                      <a:pt x="31" y="58"/>
                    </a:lnTo>
                    <a:lnTo>
                      <a:pt x="30" y="65"/>
                    </a:lnTo>
                    <a:lnTo>
                      <a:pt x="29" y="71"/>
                    </a:lnTo>
                    <a:lnTo>
                      <a:pt x="28" y="78"/>
                    </a:lnTo>
                    <a:lnTo>
                      <a:pt x="28" y="84"/>
                    </a:lnTo>
                    <a:lnTo>
                      <a:pt x="29" y="99"/>
                    </a:lnTo>
                    <a:lnTo>
                      <a:pt x="32" y="112"/>
                    </a:lnTo>
                    <a:lnTo>
                      <a:pt x="39" y="126"/>
                    </a:lnTo>
                    <a:lnTo>
                      <a:pt x="47" y="139"/>
                    </a:lnTo>
                    <a:lnTo>
                      <a:pt x="45" y="147"/>
                    </a:lnTo>
                    <a:lnTo>
                      <a:pt x="40" y="162"/>
                    </a:lnTo>
                    <a:lnTo>
                      <a:pt x="35" y="183"/>
                    </a:lnTo>
                    <a:lnTo>
                      <a:pt x="28" y="206"/>
                    </a:lnTo>
                    <a:lnTo>
                      <a:pt x="20" y="231"/>
                    </a:lnTo>
                    <a:lnTo>
                      <a:pt x="12" y="255"/>
                    </a:lnTo>
                    <a:lnTo>
                      <a:pt x="6" y="277"/>
                    </a:lnTo>
                    <a:lnTo>
                      <a:pt x="0" y="293"/>
                    </a:lnTo>
                    <a:lnTo>
                      <a:pt x="26" y="293"/>
                    </a:lnTo>
                    <a:lnTo>
                      <a:pt x="75" y="132"/>
                    </a:lnTo>
                    <a:lnTo>
                      <a:pt x="70" y="127"/>
                    </a:lnTo>
                    <a:lnTo>
                      <a:pt x="60" y="114"/>
                    </a:lnTo>
                    <a:lnTo>
                      <a:pt x="53" y="99"/>
                    </a:lnTo>
                    <a:lnTo>
                      <a:pt x="52" y="83"/>
                    </a:lnTo>
                    <a:lnTo>
                      <a:pt x="54" y="65"/>
                    </a:lnTo>
                    <a:lnTo>
                      <a:pt x="59" y="55"/>
                    </a:lnTo>
                    <a:lnTo>
                      <a:pt x="66" y="44"/>
                    </a:lnTo>
                    <a:lnTo>
                      <a:pt x="74" y="36"/>
                    </a:lnTo>
                    <a:lnTo>
                      <a:pt x="84" y="29"/>
                    </a:lnTo>
                    <a:lnTo>
                      <a:pt x="90" y="27"/>
                    </a:lnTo>
                    <a:lnTo>
                      <a:pt x="95" y="25"/>
                    </a:lnTo>
                    <a:lnTo>
                      <a:pt x="100" y="24"/>
                    </a:lnTo>
                    <a:lnTo>
                      <a:pt x="106" y="24"/>
                    </a:lnTo>
                    <a:lnTo>
                      <a:pt x="111" y="24"/>
                    </a:lnTo>
                    <a:lnTo>
                      <a:pt x="117" y="24"/>
                    </a:lnTo>
                    <a:lnTo>
                      <a:pt x="122" y="25"/>
                    </a:lnTo>
                    <a:lnTo>
                      <a:pt x="128" y="26"/>
                    </a:lnTo>
                    <a:lnTo>
                      <a:pt x="138" y="31"/>
                    </a:lnTo>
                    <a:lnTo>
                      <a:pt x="148" y="38"/>
                    </a:lnTo>
                    <a:lnTo>
                      <a:pt x="156" y="46"/>
                    </a:lnTo>
                    <a:lnTo>
                      <a:pt x="161" y="56"/>
                    </a:lnTo>
                    <a:lnTo>
                      <a:pt x="166" y="66"/>
                    </a:lnTo>
                    <a:lnTo>
                      <a:pt x="168" y="78"/>
                    </a:lnTo>
                    <a:lnTo>
                      <a:pt x="168" y="89"/>
                    </a:lnTo>
                    <a:lnTo>
                      <a:pt x="166" y="102"/>
                    </a:lnTo>
                    <a:lnTo>
                      <a:pt x="163" y="110"/>
                    </a:lnTo>
                    <a:lnTo>
                      <a:pt x="159" y="117"/>
                    </a:lnTo>
                    <a:lnTo>
                      <a:pt x="155" y="124"/>
                    </a:lnTo>
                    <a:lnTo>
                      <a:pt x="149" y="130"/>
                    </a:lnTo>
                    <a:lnTo>
                      <a:pt x="143" y="134"/>
                    </a:lnTo>
                    <a:lnTo>
                      <a:pt x="136" y="138"/>
                    </a:lnTo>
                    <a:lnTo>
                      <a:pt x="129" y="141"/>
                    </a:lnTo>
                    <a:lnTo>
                      <a:pt x="121" y="144"/>
                    </a:lnTo>
                    <a:lnTo>
                      <a:pt x="113" y="145"/>
                    </a:lnTo>
                    <a:lnTo>
                      <a:pt x="68" y="293"/>
                    </a:lnTo>
                    <a:lnTo>
                      <a:pt x="94" y="293"/>
                    </a:lnTo>
                    <a:lnTo>
                      <a:pt x="98" y="277"/>
                    </a:lnTo>
                    <a:lnTo>
                      <a:pt x="104" y="259"/>
                    </a:lnTo>
                    <a:lnTo>
                      <a:pt x="111" y="238"/>
                    </a:lnTo>
                    <a:lnTo>
                      <a:pt x="117" y="217"/>
                    </a:lnTo>
                    <a:lnTo>
                      <a:pt x="122" y="199"/>
                    </a:lnTo>
                    <a:lnTo>
                      <a:pt x="127" y="183"/>
                    </a:lnTo>
                    <a:lnTo>
                      <a:pt x="130" y="170"/>
                    </a:lnTo>
                    <a:lnTo>
                      <a:pt x="133" y="164"/>
                    </a:lnTo>
                    <a:lnTo>
                      <a:pt x="142" y="161"/>
                    </a:lnTo>
                    <a:lnTo>
                      <a:pt x="151" y="156"/>
                    </a:lnTo>
                    <a:lnTo>
                      <a:pt x="160" y="150"/>
                    </a:lnTo>
                    <a:lnTo>
                      <a:pt x="168" y="144"/>
                    </a:lnTo>
                    <a:lnTo>
                      <a:pt x="174" y="137"/>
                    </a:lnTo>
                    <a:lnTo>
                      <a:pt x="181" y="129"/>
                    </a:lnTo>
                    <a:lnTo>
                      <a:pt x="186" y="119"/>
                    </a:lnTo>
                    <a:lnTo>
                      <a:pt x="189" y="109"/>
                    </a:lnTo>
                    <a:lnTo>
                      <a:pt x="190" y="103"/>
                    </a:lnTo>
                    <a:lnTo>
                      <a:pt x="191" y="96"/>
                    </a:lnTo>
                    <a:lnTo>
                      <a:pt x="193" y="91"/>
                    </a:lnTo>
                    <a:lnTo>
                      <a:pt x="193" y="84"/>
                    </a:lnTo>
                    <a:lnTo>
                      <a:pt x="191" y="71"/>
                    </a:lnTo>
                    <a:lnTo>
                      <a:pt x="189" y="57"/>
                    </a:lnTo>
                    <a:lnTo>
                      <a:pt x="183" y="46"/>
                    </a:lnTo>
                    <a:lnTo>
                      <a:pt x="178" y="34"/>
                    </a:lnTo>
                    <a:lnTo>
                      <a:pt x="168" y="24"/>
                    </a:lnTo>
                    <a:lnTo>
                      <a:pt x="159" y="16"/>
                    </a:lnTo>
                    <a:lnTo>
                      <a:pt x="148" y="9"/>
                    </a:lnTo>
                    <a:lnTo>
                      <a:pt x="135"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39" name="Freeform 950">
                <a:extLst>
                  <a:ext uri="{FF2B5EF4-FFF2-40B4-BE49-F238E27FC236}">
                    <a16:creationId xmlns:a16="http://schemas.microsoft.com/office/drawing/2014/main" id="{A0055916-5C3B-A94F-5F55-17E4F1ABA125}"/>
                  </a:ext>
                </a:extLst>
              </p:cNvPr>
              <p:cNvSpPr>
                <a:spLocks/>
              </p:cNvSpPr>
              <p:nvPr/>
            </p:nvSpPr>
            <p:spPr bwMode="gray">
              <a:xfrm>
                <a:off x="2857" y="3850"/>
                <a:ext cx="77" cy="99"/>
              </a:xfrm>
              <a:custGeom>
                <a:avLst/>
                <a:gdLst>
                  <a:gd name="T0" fmla="*/ 1 w 153"/>
                  <a:gd name="T1" fmla="*/ 0 h 199"/>
                  <a:gd name="T2" fmla="*/ 1 w 153"/>
                  <a:gd name="T3" fmla="*/ 0 h 199"/>
                  <a:gd name="T4" fmla="*/ 1 w 153"/>
                  <a:gd name="T5" fmla="*/ 0 h 199"/>
                  <a:gd name="T6" fmla="*/ 1 w 153"/>
                  <a:gd name="T7" fmla="*/ 0 h 199"/>
                  <a:gd name="T8" fmla="*/ 1 w 153"/>
                  <a:gd name="T9" fmla="*/ 0 h 199"/>
                  <a:gd name="T10" fmla="*/ 1 w 153"/>
                  <a:gd name="T11" fmla="*/ 0 h 199"/>
                  <a:gd name="T12" fmla="*/ 1 w 153"/>
                  <a:gd name="T13" fmla="*/ 0 h 199"/>
                  <a:gd name="T14" fmla="*/ 1 w 153"/>
                  <a:gd name="T15" fmla="*/ 0 h 199"/>
                  <a:gd name="T16" fmla="*/ 1 w 153"/>
                  <a:gd name="T17" fmla="*/ 0 h 199"/>
                  <a:gd name="T18" fmla="*/ 1 w 153"/>
                  <a:gd name="T19" fmla="*/ 0 h 199"/>
                  <a:gd name="T20" fmla="*/ 1 w 153"/>
                  <a:gd name="T21" fmla="*/ 0 h 199"/>
                  <a:gd name="T22" fmla="*/ 1 w 153"/>
                  <a:gd name="T23" fmla="*/ 0 h 199"/>
                  <a:gd name="T24" fmla="*/ 1 w 153"/>
                  <a:gd name="T25" fmla="*/ 0 h 199"/>
                  <a:gd name="T26" fmla="*/ 1 w 153"/>
                  <a:gd name="T27" fmla="*/ 0 h 199"/>
                  <a:gd name="T28" fmla="*/ 1 w 153"/>
                  <a:gd name="T29" fmla="*/ 0 h 199"/>
                  <a:gd name="T30" fmla="*/ 1 w 153"/>
                  <a:gd name="T31" fmla="*/ 0 h 199"/>
                  <a:gd name="T32" fmla="*/ 1 w 153"/>
                  <a:gd name="T33" fmla="*/ 0 h 199"/>
                  <a:gd name="T34" fmla="*/ 1 w 153"/>
                  <a:gd name="T35" fmla="*/ 0 h 199"/>
                  <a:gd name="T36" fmla="*/ 1 w 153"/>
                  <a:gd name="T37" fmla="*/ 0 h 199"/>
                  <a:gd name="T38" fmla="*/ 1 w 153"/>
                  <a:gd name="T39" fmla="*/ 0 h 199"/>
                  <a:gd name="T40" fmla="*/ 1 w 153"/>
                  <a:gd name="T41" fmla="*/ 0 h 199"/>
                  <a:gd name="T42" fmla="*/ 1 w 153"/>
                  <a:gd name="T43" fmla="*/ 0 h 199"/>
                  <a:gd name="T44" fmla="*/ 1 w 153"/>
                  <a:gd name="T45" fmla="*/ 0 h 199"/>
                  <a:gd name="T46" fmla="*/ 1 w 153"/>
                  <a:gd name="T47" fmla="*/ 0 h 199"/>
                  <a:gd name="T48" fmla="*/ 1 w 153"/>
                  <a:gd name="T49" fmla="*/ 0 h 199"/>
                  <a:gd name="T50" fmla="*/ 1 w 153"/>
                  <a:gd name="T51" fmla="*/ 0 h 199"/>
                  <a:gd name="T52" fmla="*/ 1 w 153"/>
                  <a:gd name="T53" fmla="*/ 0 h 199"/>
                  <a:gd name="T54" fmla="*/ 1 w 153"/>
                  <a:gd name="T55" fmla="*/ 0 h 199"/>
                  <a:gd name="T56" fmla="*/ 1 w 153"/>
                  <a:gd name="T57" fmla="*/ 0 h 199"/>
                  <a:gd name="T58" fmla="*/ 1 w 153"/>
                  <a:gd name="T59" fmla="*/ 0 h 199"/>
                  <a:gd name="T60" fmla="*/ 1 w 153"/>
                  <a:gd name="T61" fmla="*/ 0 h 199"/>
                  <a:gd name="T62" fmla="*/ 1 w 153"/>
                  <a:gd name="T63" fmla="*/ 0 h 199"/>
                  <a:gd name="T64" fmla="*/ 1 w 153"/>
                  <a:gd name="T65" fmla="*/ 0 h 199"/>
                  <a:gd name="T66" fmla="*/ 1 w 153"/>
                  <a:gd name="T67" fmla="*/ 0 h 199"/>
                  <a:gd name="T68" fmla="*/ 0 w 153"/>
                  <a:gd name="T69" fmla="*/ 0 h 199"/>
                  <a:gd name="T70" fmla="*/ 0 w 153"/>
                  <a:gd name="T71" fmla="*/ 0 h 199"/>
                  <a:gd name="T72" fmla="*/ 1 w 153"/>
                  <a:gd name="T73" fmla="*/ 0 h 199"/>
                  <a:gd name="T74" fmla="*/ 1 w 153"/>
                  <a:gd name="T75" fmla="*/ 0 h 199"/>
                  <a:gd name="T76" fmla="*/ 1 w 153"/>
                  <a:gd name="T77" fmla="*/ 0 h 199"/>
                  <a:gd name="T78" fmla="*/ 1 w 153"/>
                  <a:gd name="T79" fmla="*/ 0 h 199"/>
                  <a:gd name="T80" fmla="*/ 1 w 153"/>
                  <a:gd name="T81" fmla="*/ 0 h 199"/>
                  <a:gd name="T82" fmla="*/ 1 w 153"/>
                  <a:gd name="T83" fmla="*/ 0 h 199"/>
                  <a:gd name="T84" fmla="*/ 1 w 153"/>
                  <a:gd name="T85" fmla="*/ 0 h 199"/>
                  <a:gd name="T86" fmla="*/ 1 w 153"/>
                  <a:gd name="T87" fmla="*/ 0 h 199"/>
                  <a:gd name="T88" fmla="*/ 1 w 153"/>
                  <a:gd name="T89" fmla="*/ 0 h 199"/>
                  <a:gd name="T90" fmla="*/ 1 w 153"/>
                  <a:gd name="T91" fmla="*/ 0 h 199"/>
                  <a:gd name="T92" fmla="*/ 1 w 153"/>
                  <a:gd name="T93" fmla="*/ 0 h 199"/>
                  <a:gd name="T94" fmla="*/ 1 w 153"/>
                  <a:gd name="T95" fmla="*/ 0 h 199"/>
                  <a:gd name="T96" fmla="*/ 1 w 153"/>
                  <a:gd name="T97" fmla="*/ 0 h 199"/>
                  <a:gd name="T98" fmla="*/ 1 w 153"/>
                  <a:gd name="T99" fmla="*/ 0 h 199"/>
                  <a:gd name="T100" fmla="*/ 1 w 153"/>
                  <a:gd name="T101" fmla="*/ 0 h 199"/>
                  <a:gd name="T102" fmla="*/ 1 w 153"/>
                  <a:gd name="T103" fmla="*/ 0 h 199"/>
                  <a:gd name="T104" fmla="*/ 1 w 153"/>
                  <a:gd name="T105" fmla="*/ 0 h 199"/>
                  <a:gd name="T106" fmla="*/ 1 w 153"/>
                  <a:gd name="T107" fmla="*/ 0 h 199"/>
                  <a:gd name="T108" fmla="*/ 1 w 153"/>
                  <a:gd name="T109" fmla="*/ 0 h 199"/>
                  <a:gd name="T110" fmla="*/ 1 w 153"/>
                  <a:gd name="T111" fmla="*/ 0 h 199"/>
                  <a:gd name="T112" fmla="*/ 1 w 153"/>
                  <a:gd name="T113" fmla="*/ 0 h 19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3" h="199">
                    <a:moveTo>
                      <a:pt x="153" y="197"/>
                    </a:moveTo>
                    <a:lnTo>
                      <a:pt x="113" y="131"/>
                    </a:lnTo>
                    <a:lnTo>
                      <a:pt x="148" y="76"/>
                    </a:lnTo>
                    <a:lnTo>
                      <a:pt x="120" y="76"/>
                    </a:lnTo>
                    <a:lnTo>
                      <a:pt x="99" y="107"/>
                    </a:lnTo>
                    <a:lnTo>
                      <a:pt x="93" y="97"/>
                    </a:lnTo>
                    <a:lnTo>
                      <a:pt x="88" y="91"/>
                    </a:lnTo>
                    <a:lnTo>
                      <a:pt x="85" y="86"/>
                    </a:lnTo>
                    <a:lnTo>
                      <a:pt x="81" y="81"/>
                    </a:lnTo>
                    <a:lnTo>
                      <a:pt x="79" y="78"/>
                    </a:lnTo>
                    <a:lnTo>
                      <a:pt x="77" y="75"/>
                    </a:lnTo>
                    <a:lnTo>
                      <a:pt x="73" y="73"/>
                    </a:lnTo>
                    <a:lnTo>
                      <a:pt x="70" y="71"/>
                    </a:lnTo>
                    <a:lnTo>
                      <a:pt x="67" y="68"/>
                    </a:lnTo>
                    <a:lnTo>
                      <a:pt x="73" y="66"/>
                    </a:lnTo>
                    <a:lnTo>
                      <a:pt x="80" y="64"/>
                    </a:lnTo>
                    <a:lnTo>
                      <a:pt x="86" y="60"/>
                    </a:lnTo>
                    <a:lnTo>
                      <a:pt x="91" y="57"/>
                    </a:lnTo>
                    <a:lnTo>
                      <a:pt x="94" y="52"/>
                    </a:lnTo>
                    <a:lnTo>
                      <a:pt x="96" y="46"/>
                    </a:lnTo>
                    <a:lnTo>
                      <a:pt x="98" y="41"/>
                    </a:lnTo>
                    <a:lnTo>
                      <a:pt x="99" y="34"/>
                    </a:lnTo>
                    <a:lnTo>
                      <a:pt x="99" y="29"/>
                    </a:lnTo>
                    <a:lnTo>
                      <a:pt x="98" y="23"/>
                    </a:lnTo>
                    <a:lnTo>
                      <a:pt x="95" y="19"/>
                    </a:lnTo>
                    <a:lnTo>
                      <a:pt x="93" y="15"/>
                    </a:lnTo>
                    <a:lnTo>
                      <a:pt x="91" y="11"/>
                    </a:lnTo>
                    <a:lnTo>
                      <a:pt x="87" y="7"/>
                    </a:lnTo>
                    <a:lnTo>
                      <a:pt x="84" y="5"/>
                    </a:lnTo>
                    <a:lnTo>
                      <a:pt x="79" y="3"/>
                    </a:lnTo>
                    <a:lnTo>
                      <a:pt x="75" y="1"/>
                    </a:lnTo>
                    <a:lnTo>
                      <a:pt x="68" y="1"/>
                    </a:lnTo>
                    <a:lnTo>
                      <a:pt x="60" y="0"/>
                    </a:lnTo>
                    <a:lnTo>
                      <a:pt x="50" y="0"/>
                    </a:lnTo>
                    <a:lnTo>
                      <a:pt x="0" y="0"/>
                    </a:lnTo>
                    <a:lnTo>
                      <a:pt x="0" y="121"/>
                    </a:lnTo>
                    <a:lnTo>
                      <a:pt x="24" y="121"/>
                    </a:lnTo>
                    <a:lnTo>
                      <a:pt x="24" y="71"/>
                    </a:lnTo>
                    <a:lnTo>
                      <a:pt x="28" y="71"/>
                    </a:lnTo>
                    <a:lnTo>
                      <a:pt x="33" y="71"/>
                    </a:lnTo>
                    <a:lnTo>
                      <a:pt x="37" y="71"/>
                    </a:lnTo>
                    <a:lnTo>
                      <a:pt x="39" y="71"/>
                    </a:lnTo>
                    <a:lnTo>
                      <a:pt x="41" y="72"/>
                    </a:lnTo>
                    <a:lnTo>
                      <a:pt x="43" y="73"/>
                    </a:lnTo>
                    <a:lnTo>
                      <a:pt x="45" y="74"/>
                    </a:lnTo>
                    <a:lnTo>
                      <a:pt x="47" y="75"/>
                    </a:lnTo>
                    <a:lnTo>
                      <a:pt x="48" y="78"/>
                    </a:lnTo>
                    <a:lnTo>
                      <a:pt x="50" y="80"/>
                    </a:lnTo>
                    <a:lnTo>
                      <a:pt x="54" y="83"/>
                    </a:lnTo>
                    <a:lnTo>
                      <a:pt x="57" y="89"/>
                    </a:lnTo>
                    <a:lnTo>
                      <a:pt x="62" y="95"/>
                    </a:lnTo>
                    <a:lnTo>
                      <a:pt x="84" y="132"/>
                    </a:lnTo>
                    <a:lnTo>
                      <a:pt x="39" y="199"/>
                    </a:lnTo>
                    <a:lnTo>
                      <a:pt x="69" y="199"/>
                    </a:lnTo>
                    <a:lnTo>
                      <a:pt x="98" y="154"/>
                    </a:lnTo>
                    <a:lnTo>
                      <a:pt x="124" y="197"/>
                    </a:lnTo>
                    <a:lnTo>
                      <a:pt x="153" y="1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40" name="Freeform 951">
                <a:extLst>
                  <a:ext uri="{FF2B5EF4-FFF2-40B4-BE49-F238E27FC236}">
                    <a16:creationId xmlns:a16="http://schemas.microsoft.com/office/drawing/2014/main" id="{867069B2-2B63-6BDC-2FE8-FE09867298CC}"/>
                  </a:ext>
                </a:extLst>
              </p:cNvPr>
              <p:cNvSpPr>
                <a:spLocks/>
              </p:cNvSpPr>
              <p:nvPr/>
            </p:nvSpPr>
            <p:spPr bwMode="gray">
              <a:xfrm>
                <a:off x="2869" y="3860"/>
                <a:ext cx="25" cy="15"/>
              </a:xfrm>
              <a:custGeom>
                <a:avLst/>
                <a:gdLst>
                  <a:gd name="T0" fmla="*/ 1 w 49"/>
                  <a:gd name="T1" fmla="*/ 1 h 30"/>
                  <a:gd name="T2" fmla="*/ 0 w 49"/>
                  <a:gd name="T3" fmla="*/ 1 h 30"/>
                  <a:gd name="T4" fmla="*/ 0 w 49"/>
                  <a:gd name="T5" fmla="*/ 0 h 30"/>
                  <a:gd name="T6" fmla="*/ 1 w 49"/>
                  <a:gd name="T7" fmla="*/ 0 h 30"/>
                  <a:gd name="T8" fmla="*/ 1 w 49"/>
                  <a:gd name="T9" fmla="*/ 0 h 30"/>
                  <a:gd name="T10" fmla="*/ 1 w 49"/>
                  <a:gd name="T11" fmla="*/ 0 h 30"/>
                  <a:gd name="T12" fmla="*/ 1 w 49"/>
                  <a:gd name="T13" fmla="*/ 0 h 30"/>
                  <a:gd name="T14" fmla="*/ 1 w 49"/>
                  <a:gd name="T15" fmla="*/ 0 h 30"/>
                  <a:gd name="T16" fmla="*/ 1 w 49"/>
                  <a:gd name="T17" fmla="*/ 0 h 30"/>
                  <a:gd name="T18" fmla="*/ 1 w 49"/>
                  <a:gd name="T19" fmla="*/ 1 h 30"/>
                  <a:gd name="T20" fmla="*/ 1 w 49"/>
                  <a:gd name="T21" fmla="*/ 1 h 30"/>
                  <a:gd name="T22" fmla="*/ 1 w 49"/>
                  <a:gd name="T23" fmla="*/ 1 h 30"/>
                  <a:gd name="T24" fmla="*/ 1 w 49"/>
                  <a:gd name="T25" fmla="*/ 1 h 30"/>
                  <a:gd name="T26" fmla="*/ 1 w 49"/>
                  <a:gd name="T27" fmla="*/ 1 h 30"/>
                  <a:gd name="T28" fmla="*/ 1 w 49"/>
                  <a:gd name="T29" fmla="*/ 1 h 30"/>
                  <a:gd name="T30" fmla="*/ 1 w 49"/>
                  <a:gd name="T31" fmla="*/ 1 h 30"/>
                  <a:gd name="T32" fmla="*/ 1 w 49"/>
                  <a:gd name="T33" fmla="*/ 1 h 30"/>
                  <a:gd name="T34" fmla="*/ 1 w 49"/>
                  <a:gd name="T35" fmla="*/ 1 h 30"/>
                  <a:gd name="T36" fmla="*/ 1 w 49"/>
                  <a:gd name="T37" fmla="*/ 1 h 30"/>
                  <a:gd name="T38" fmla="*/ 1 w 49"/>
                  <a:gd name="T39" fmla="*/ 1 h 30"/>
                  <a:gd name="T40" fmla="*/ 1 w 49"/>
                  <a:gd name="T41" fmla="*/ 1 h 30"/>
                  <a:gd name="T42" fmla="*/ 1 w 49"/>
                  <a:gd name="T43" fmla="*/ 1 h 30"/>
                  <a:gd name="T44" fmla="*/ 1 w 49"/>
                  <a:gd name="T45" fmla="*/ 1 h 30"/>
                  <a:gd name="T46" fmla="*/ 1 w 49"/>
                  <a:gd name="T47" fmla="*/ 1 h 30"/>
                  <a:gd name="T48" fmla="*/ 1 w 49"/>
                  <a:gd name="T49" fmla="*/ 1 h 30"/>
                  <a:gd name="T50" fmla="*/ 1 w 49"/>
                  <a:gd name="T51" fmla="*/ 1 h 30"/>
                  <a:gd name="T52" fmla="*/ 1 w 49"/>
                  <a:gd name="T53" fmla="*/ 1 h 30"/>
                  <a:gd name="T54" fmla="*/ 1 w 49"/>
                  <a:gd name="T55" fmla="*/ 1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9" h="30">
                    <a:moveTo>
                      <a:pt x="18" y="30"/>
                    </a:moveTo>
                    <a:lnTo>
                      <a:pt x="0" y="30"/>
                    </a:lnTo>
                    <a:lnTo>
                      <a:pt x="0" y="0"/>
                    </a:lnTo>
                    <a:lnTo>
                      <a:pt x="19" y="0"/>
                    </a:lnTo>
                    <a:lnTo>
                      <a:pt x="25" y="0"/>
                    </a:lnTo>
                    <a:lnTo>
                      <a:pt x="31" y="0"/>
                    </a:lnTo>
                    <a:lnTo>
                      <a:pt x="34" y="0"/>
                    </a:lnTo>
                    <a:lnTo>
                      <a:pt x="37" y="0"/>
                    </a:lnTo>
                    <a:lnTo>
                      <a:pt x="39" y="0"/>
                    </a:lnTo>
                    <a:lnTo>
                      <a:pt x="41" y="1"/>
                    </a:lnTo>
                    <a:lnTo>
                      <a:pt x="44" y="3"/>
                    </a:lnTo>
                    <a:lnTo>
                      <a:pt x="46" y="5"/>
                    </a:lnTo>
                    <a:lnTo>
                      <a:pt x="47" y="7"/>
                    </a:lnTo>
                    <a:lnTo>
                      <a:pt x="48" y="9"/>
                    </a:lnTo>
                    <a:lnTo>
                      <a:pt x="49" y="12"/>
                    </a:lnTo>
                    <a:lnTo>
                      <a:pt x="49" y="15"/>
                    </a:lnTo>
                    <a:lnTo>
                      <a:pt x="49" y="17"/>
                    </a:lnTo>
                    <a:lnTo>
                      <a:pt x="48" y="20"/>
                    </a:lnTo>
                    <a:lnTo>
                      <a:pt x="48" y="22"/>
                    </a:lnTo>
                    <a:lnTo>
                      <a:pt x="47" y="24"/>
                    </a:lnTo>
                    <a:lnTo>
                      <a:pt x="46" y="25"/>
                    </a:lnTo>
                    <a:lnTo>
                      <a:pt x="44" y="27"/>
                    </a:lnTo>
                    <a:lnTo>
                      <a:pt x="43" y="28"/>
                    </a:lnTo>
                    <a:lnTo>
                      <a:pt x="40" y="29"/>
                    </a:lnTo>
                    <a:lnTo>
                      <a:pt x="37" y="30"/>
                    </a:lnTo>
                    <a:lnTo>
                      <a:pt x="32" y="30"/>
                    </a:lnTo>
                    <a:lnTo>
                      <a:pt x="26" y="30"/>
                    </a:lnTo>
                    <a:lnTo>
                      <a:pt x="18" y="30"/>
                    </a:lnTo>
                    <a:close/>
                  </a:path>
                </a:pathLst>
              </a:custGeom>
              <a:solidFill>
                <a:srgbClr val="ADC3C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grpSp>
      <p:sp>
        <p:nvSpPr>
          <p:cNvPr id="141" name="Google Shape;7526;p113">
            <a:extLst>
              <a:ext uri="{FF2B5EF4-FFF2-40B4-BE49-F238E27FC236}">
                <a16:creationId xmlns:a16="http://schemas.microsoft.com/office/drawing/2014/main" id="{3E1EDD80-2594-A95C-A2BC-AC08D9D25395}"/>
              </a:ext>
            </a:extLst>
          </p:cNvPr>
          <p:cNvSpPr/>
          <p:nvPr>
            <p:custDataLst>
              <p:tags r:id="rId15"/>
            </p:custDataLst>
          </p:nvPr>
        </p:nvSpPr>
        <p:spPr>
          <a:xfrm>
            <a:off x="10061733" y="2901763"/>
            <a:ext cx="369786" cy="372673"/>
          </a:xfrm>
          <a:custGeom>
            <a:avLst/>
            <a:gdLst/>
            <a:ahLst/>
            <a:cxnLst/>
            <a:rect l="l" t="t" r="r" b="b"/>
            <a:pathLst>
              <a:path w="205318" h="204232" extrusionOk="0">
                <a:moveTo>
                  <a:pt x="128116" y="0"/>
                </a:moveTo>
                <a:lnTo>
                  <a:pt x="6783" y="0"/>
                </a:lnTo>
                <a:cubicBezTo>
                  <a:pt x="3015" y="0"/>
                  <a:pt x="0" y="3015"/>
                  <a:pt x="0" y="6783"/>
                </a:cubicBezTo>
                <a:lnTo>
                  <a:pt x="0" y="38058"/>
                </a:lnTo>
                <a:cubicBezTo>
                  <a:pt x="0" y="39189"/>
                  <a:pt x="754" y="39942"/>
                  <a:pt x="1884" y="39942"/>
                </a:cubicBezTo>
                <a:lnTo>
                  <a:pt x="9797" y="39942"/>
                </a:lnTo>
                <a:lnTo>
                  <a:pt x="9797" y="194436"/>
                </a:lnTo>
                <a:cubicBezTo>
                  <a:pt x="9797" y="198204"/>
                  <a:pt x="12812" y="200842"/>
                  <a:pt x="16203" y="200842"/>
                </a:cubicBezTo>
                <a:lnTo>
                  <a:pt x="118319" y="200842"/>
                </a:lnTo>
                <a:cubicBezTo>
                  <a:pt x="122088" y="200842"/>
                  <a:pt x="124725" y="197827"/>
                  <a:pt x="124725" y="194436"/>
                </a:cubicBezTo>
                <a:lnTo>
                  <a:pt x="124725" y="39942"/>
                </a:lnTo>
                <a:lnTo>
                  <a:pt x="132638" y="39942"/>
                </a:lnTo>
                <a:cubicBezTo>
                  <a:pt x="133769" y="39942"/>
                  <a:pt x="134522" y="39189"/>
                  <a:pt x="134522" y="38058"/>
                </a:cubicBezTo>
                <a:lnTo>
                  <a:pt x="134522" y="6783"/>
                </a:lnTo>
                <a:cubicBezTo>
                  <a:pt x="134899" y="3015"/>
                  <a:pt x="131885" y="0"/>
                  <a:pt x="128116" y="0"/>
                </a:cubicBezTo>
                <a:close/>
                <a:moveTo>
                  <a:pt x="13565" y="62551"/>
                </a:moveTo>
                <a:lnTo>
                  <a:pt x="97971" y="62551"/>
                </a:lnTo>
                <a:lnTo>
                  <a:pt x="97971" y="158262"/>
                </a:lnTo>
                <a:lnTo>
                  <a:pt x="13565" y="158262"/>
                </a:lnTo>
                <a:close/>
                <a:moveTo>
                  <a:pt x="121334" y="194436"/>
                </a:moveTo>
                <a:cubicBezTo>
                  <a:pt x="121334" y="195943"/>
                  <a:pt x="120203" y="197073"/>
                  <a:pt x="118696" y="197073"/>
                </a:cubicBezTo>
                <a:lnTo>
                  <a:pt x="16580" y="197073"/>
                </a:lnTo>
                <a:cubicBezTo>
                  <a:pt x="15073" y="197073"/>
                  <a:pt x="13942" y="195943"/>
                  <a:pt x="13942" y="194436"/>
                </a:cubicBezTo>
                <a:lnTo>
                  <a:pt x="13942" y="162030"/>
                </a:lnTo>
                <a:lnTo>
                  <a:pt x="100232" y="162030"/>
                </a:lnTo>
                <a:cubicBezTo>
                  <a:pt x="101363" y="162030"/>
                  <a:pt x="102117" y="161276"/>
                  <a:pt x="102117" y="160146"/>
                </a:cubicBezTo>
                <a:lnTo>
                  <a:pt x="102117" y="60667"/>
                </a:lnTo>
                <a:cubicBezTo>
                  <a:pt x="102117" y="59537"/>
                  <a:pt x="101363" y="58783"/>
                  <a:pt x="100232" y="58783"/>
                </a:cubicBezTo>
                <a:lnTo>
                  <a:pt x="13565" y="58783"/>
                </a:lnTo>
                <a:lnTo>
                  <a:pt x="13565" y="39942"/>
                </a:lnTo>
                <a:lnTo>
                  <a:pt x="121334" y="39942"/>
                </a:lnTo>
                <a:close/>
                <a:moveTo>
                  <a:pt x="131131" y="36174"/>
                </a:moveTo>
                <a:lnTo>
                  <a:pt x="3768" y="36174"/>
                </a:lnTo>
                <a:lnTo>
                  <a:pt x="3768" y="6783"/>
                </a:lnTo>
                <a:cubicBezTo>
                  <a:pt x="3768" y="5275"/>
                  <a:pt x="5275" y="3768"/>
                  <a:pt x="6783" y="3768"/>
                </a:cubicBezTo>
                <a:lnTo>
                  <a:pt x="128116" y="3768"/>
                </a:lnTo>
                <a:cubicBezTo>
                  <a:pt x="129624" y="3768"/>
                  <a:pt x="131131" y="5275"/>
                  <a:pt x="131131" y="6783"/>
                </a:cubicBezTo>
                <a:close/>
                <a:moveTo>
                  <a:pt x="70087" y="90058"/>
                </a:moveTo>
                <a:cubicBezTo>
                  <a:pt x="70087" y="91189"/>
                  <a:pt x="69334" y="91943"/>
                  <a:pt x="68203" y="91943"/>
                </a:cubicBezTo>
                <a:lnTo>
                  <a:pt x="32029" y="91943"/>
                </a:lnTo>
                <a:cubicBezTo>
                  <a:pt x="30899" y="91943"/>
                  <a:pt x="30145" y="91189"/>
                  <a:pt x="30145" y="90058"/>
                </a:cubicBezTo>
                <a:cubicBezTo>
                  <a:pt x="30145" y="88928"/>
                  <a:pt x="30899" y="88174"/>
                  <a:pt x="32029" y="88174"/>
                </a:cubicBezTo>
                <a:lnTo>
                  <a:pt x="68203" y="88174"/>
                </a:lnTo>
                <a:cubicBezTo>
                  <a:pt x="69334" y="88174"/>
                  <a:pt x="70087" y="88928"/>
                  <a:pt x="70087" y="90058"/>
                </a:cubicBezTo>
                <a:close/>
                <a:moveTo>
                  <a:pt x="70087" y="110783"/>
                </a:moveTo>
                <a:cubicBezTo>
                  <a:pt x="70087" y="111914"/>
                  <a:pt x="69334" y="112667"/>
                  <a:pt x="68203" y="112667"/>
                </a:cubicBezTo>
                <a:lnTo>
                  <a:pt x="32029" y="112667"/>
                </a:lnTo>
                <a:cubicBezTo>
                  <a:pt x="30899" y="112667"/>
                  <a:pt x="30145" y="111914"/>
                  <a:pt x="30145" y="110783"/>
                </a:cubicBezTo>
                <a:cubicBezTo>
                  <a:pt x="30145" y="109653"/>
                  <a:pt x="30899" y="108899"/>
                  <a:pt x="32029" y="108899"/>
                </a:cubicBezTo>
                <a:lnTo>
                  <a:pt x="68203" y="108899"/>
                </a:lnTo>
                <a:cubicBezTo>
                  <a:pt x="69334" y="108899"/>
                  <a:pt x="70087" y="109653"/>
                  <a:pt x="70087" y="110783"/>
                </a:cubicBezTo>
                <a:close/>
                <a:moveTo>
                  <a:pt x="70087" y="131131"/>
                </a:moveTo>
                <a:cubicBezTo>
                  <a:pt x="70087" y="132262"/>
                  <a:pt x="69334" y="133015"/>
                  <a:pt x="68203" y="133015"/>
                </a:cubicBezTo>
                <a:lnTo>
                  <a:pt x="32029" y="133015"/>
                </a:lnTo>
                <a:cubicBezTo>
                  <a:pt x="30899" y="133015"/>
                  <a:pt x="30145" y="132262"/>
                  <a:pt x="30145" y="131131"/>
                </a:cubicBezTo>
                <a:cubicBezTo>
                  <a:pt x="30145" y="130001"/>
                  <a:pt x="30899" y="129247"/>
                  <a:pt x="32029" y="129247"/>
                </a:cubicBezTo>
                <a:lnTo>
                  <a:pt x="68203" y="129247"/>
                </a:lnTo>
                <a:cubicBezTo>
                  <a:pt x="69334" y="129624"/>
                  <a:pt x="70087" y="130378"/>
                  <a:pt x="70087" y="131131"/>
                </a:cubicBezTo>
                <a:close/>
                <a:moveTo>
                  <a:pt x="167305" y="134146"/>
                </a:moveTo>
                <a:cubicBezTo>
                  <a:pt x="182754" y="134146"/>
                  <a:pt x="195189" y="121711"/>
                  <a:pt x="195566" y="106261"/>
                </a:cubicBezTo>
                <a:cubicBezTo>
                  <a:pt x="195566" y="90812"/>
                  <a:pt x="183131" y="78377"/>
                  <a:pt x="167682" y="78000"/>
                </a:cubicBezTo>
                <a:cubicBezTo>
                  <a:pt x="152233" y="78000"/>
                  <a:pt x="139798" y="90435"/>
                  <a:pt x="139421" y="105885"/>
                </a:cubicBezTo>
                <a:cubicBezTo>
                  <a:pt x="139421" y="121334"/>
                  <a:pt x="151856" y="134146"/>
                  <a:pt x="167305" y="134146"/>
                </a:cubicBezTo>
                <a:close/>
                <a:moveTo>
                  <a:pt x="167305" y="81769"/>
                </a:moveTo>
                <a:cubicBezTo>
                  <a:pt x="180870" y="81769"/>
                  <a:pt x="191421" y="92696"/>
                  <a:pt x="191798" y="105885"/>
                </a:cubicBezTo>
                <a:cubicBezTo>
                  <a:pt x="191798" y="119450"/>
                  <a:pt x="180870" y="130001"/>
                  <a:pt x="167682" y="130378"/>
                </a:cubicBezTo>
                <a:cubicBezTo>
                  <a:pt x="154117" y="130378"/>
                  <a:pt x="143566" y="119450"/>
                  <a:pt x="143189" y="106261"/>
                </a:cubicBezTo>
                <a:cubicBezTo>
                  <a:pt x="142812" y="92696"/>
                  <a:pt x="153740" y="81769"/>
                  <a:pt x="167305" y="81769"/>
                </a:cubicBezTo>
                <a:close/>
                <a:moveTo>
                  <a:pt x="163914" y="94957"/>
                </a:moveTo>
                <a:cubicBezTo>
                  <a:pt x="163914" y="93827"/>
                  <a:pt x="165044" y="93073"/>
                  <a:pt x="165798" y="93073"/>
                </a:cubicBezTo>
                <a:cubicBezTo>
                  <a:pt x="172581" y="93450"/>
                  <a:pt x="177856" y="99479"/>
                  <a:pt x="177856" y="106261"/>
                </a:cubicBezTo>
                <a:cubicBezTo>
                  <a:pt x="177856" y="107392"/>
                  <a:pt x="177102" y="108145"/>
                  <a:pt x="175972" y="108145"/>
                </a:cubicBezTo>
                <a:cubicBezTo>
                  <a:pt x="174841" y="108145"/>
                  <a:pt x="174088" y="107392"/>
                  <a:pt x="174088" y="106261"/>
                </a:cubicBezTo>
                <a:cubicBezTo>
                  <a:pt x="174088" y="101363"/>
                  <a:pt x="170320" y="97218"/>
                  <a:pt x="165421" y="96841"/>
                </a:cubicBezTo>
                <a:cubicBezTo>
                  <a:pt x="164291" y="96841"/>
                  <a:pt x="163537" y="95711"/>
                  <a:pt x="163914" y="94957"/>
                </a:cubicBezTo>
                <a:close/>
                <a:moveTo>
                  <a:pt x="203479" y="154117"/>
                </a:moveTo>
                <a:lnTo>
                  <a:pt x="190668" y="140175"/>
                </a:lnTo>
                <a:cubicBezTo>
                  <a:pt x="188030" y="137160"/>
                  <a:pt x="183131" y="137160"/>
                  <a:pt x="180494" y="139798"/>
                </a:cubicBezTo>
                <a:lnTo>
                  <a:pt x="139044" y="177856"/>
                </a:lnTo>
                <a:cubicBezTo>
                  <a:pt x="137537" y="178986"/>
                  <a:pt x="136783" y="180870"/>
                  <a:pt x="136783" y="182754"/>
                </a:cubicBezTo>
                <a:cubicBezTo>
                  <a:pt x="136783" y="184638"/>
                  <a:pt x="137537" y="186523"/>
                  <a:pt x="138667" y="188030"/>
                </a:cubicBezTo>
                <a:lnTo>
                  <a:pt x="151479" y="201972"/>
                </a:lnTo>
                <a:cubicBezTo>
                  <a:pt x="152986" y="203479"/>
                  <a:pt x="154493" y="204233"/>
                  <a:pt x="156754" y="204233"/>
                </a:cubicBezTo>
                <a:lnTo>
                  <a:pt x="157131" y="204233"/>
                </a:lnTo>
                <a:cubicBezTo>
                  <a:pt x="159015" y="204233"/>
                  <a:pt x="160899" y="203479"/>
                  <a:pt x="162030" y="202349"/>
                </a:cubicBezTo>
                <a:lnTo>
                  <a:pt x="203479" y="164291"/>
                </a:lnTo>
                <a:cubicBezTo>
                  <a:pt x="205740" y="161653"/>
                  <a:pt x="206117" y="157131"/>
                  <a:pt x="203479" y="154117"/>
                </a:cubicBezTo>
                <a:close/>
                <a:moveTo>
                  <a:pt x="159015" y="199711"/>
                </a:moveTo>
                <a:cubicBezTo>
                  <a:pt x="157508" y="201218"/>
                  <a:pt x="155247" y="200842"/>
                  <a:pt x="154117" y="199711"/>
                </a:cubicBezTo>
                <a:lnTo>
                  <a:pt x="141305" y="185769"/>
                </a:lnTo>
                <a:cubicBezTo>
                  <a:pt x="140175" y="184262"/>
                  <a:pt x="140175" y="182001"/>
                  <a:pt x="141682" y="180870"/>
                </a:cubicBezTo>
                <a:lnTo>
                  <a:pt x="160899" y="163160"/>
                </a:lnTo>
                <a:lnTo>
                  <a:pt x="178610" y="182001"/>
                </a:lnTo>
                <a:close/>
                <a:moveTo>
                  <a:pt x="200465" y="161653"/>
                </a:moveTo>
                <a:lnTo>
                  <a:pt x="181247" y="179363"/>
                </a:lnTo>
                <a:lnTo>
                  <a:pt x="163537" y="160146"/>
                </a:lnTo>
                <a:lnTo>
                  <a:pt x="183131" y="142059"/>
                </a:lnTo>
                <a:cubicBezTo>
                  <a:pt x="184638" y="140552"/>
                  <a:pt x="186899" y="140928"/>
                  <a:pt x="188030" y="142059"/>
                </a:cubicBezTo>
                <a:lnTo>
                  <a:pt x="200842" y="156001"/>
                </a:lnTo>
                <a:cubicBezTo>
                  <a:pt x="201972" y="158262"/>
                  <a:pt x="201595" y="160523"/>
                  <a:pt x="200465" y="161653"/>
                </a:cubicBezTo>
                <a:close/>
              </a:path>
            </a:pathLst>
          </a:custGeom>
          <a:solidFill>
            <a:schemeClr val="accent5">
              <a:lumMod val="60000"/>
              <a:lumOff val="40000"/>
            </a:schemeClr>
          </a:solidFill>
          <a:ln w="12700" cap="flat" cmpd="sng">
            <a:solidFill>
              <a:schemeClr val="bg2">
                <a:lumMod val="50000"/>
              </a:schemeClr>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
        <p:nvSpPr>
          <p:cNvPr id="142" name="ZoneTexte 1680">
            <a:extLst>
              <a:ext uri="{FF2B5EF4-FFF2-40B4-BE49-F238E27FC236}">
                <a16:creationId xmlns:a16="http://schemas.microsoft.com/office/drawing/2014/main" id="{6A141E81-883A-B15F-8004-D9CB707C2488}"/>
              </a:ext>
            </a:extLst>
          </p:cNvPr>
          <p:cNvSpPr txBox="1">
            <a:spLocks noChangeArrowheads="1"/>
          </p:cNvSpPr>
          <p:nvPr>
            <p:custDataLst>
              <p:tags r:id="rId16"/>
            </p:custDataLst>
          </p:nvPr>
        </p:nvSpPr>
        <p:spPr bwMode="gray">
          <a:xfrm>
            <a:off x="10096314" y="3376859"/>
            <a:ext cx="7191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Pharmacie</a:t>
            </a:r>
          </a:p>
        </p:txBody>
      </p:sp>
      <p:pic>
        <p:nvPicPr>
          <p:cNvPr id="143" name="Image 142">
            <a:extLst>
              <a:ext uri="{FF2B5EF4-FFF2-40B4-BE49-F238E27FC236}">
                <a16:creationId xmlns:a16="http://schemas.microsoft.com/office/drawing/2014/main" id="{A316FEF2-CAF2-425C-C184-97CC0AE7CA62}"/>
              </a:ext>
            </a:extLst>
          </p:cNvPr>
          <p:cNvPicPr>
            <a:picLocks noChangeAspect="1"/>
          </p:cNvPicPr>
          <p:nvPr>
            <p:custDataLst>
              <p:tags r:id="rId17"/>
            </p:custDataLst>
          </p:nvPr>
        </p:nvPicPr>
        <p:blipFill>
          <a:blip r:embed="rId48"/>
          <a:stretch>
            <a:fillRect/>
          </a:stretch>
        </p:blipFill>
        <p:spPr>
          <a:xfrm>
            <a:off x="7750195" y="2798771"/>
            <a:ext cx="1012024" cy="993734"/>
          </a:xfrm>
          <a:prstGeom prst="rect">
            <a:avLst/>
          </a:prstGeom>
        </p:spPr>
      </p:pic>
      <p:sp>
        <p:nvSpPr>
          <p:cNvPr id="144" name="ZoneTexte 1651">
            <a:extLst>
              <a:ext uri="{FF2B5EF4-FFF2-40B4-BE49-F238E27FC236}">
                <a16:creationId xmlns:a16="http://schemas.microsoft.com/office/drawing/2014/main" id="{6D023E1B-3F7E-6D9A-097F-C364A417B8D1}"/>
              </a:ext>
            </a:extLst>
          </p:cNvPr>
          <p:cNvSpPr txBox="1">
            <a:spLocks noChangeArrowheads="1"/>
          </p:cNvSpPr>
          <p:nvPr>
            <p:custDataLst>
              <p:tags r:id="rId18"/>
            </p:custDataLst>
          </p:nvPr>
        </p:nvSpPr>
        <p:spPr bwMode="gray">
          <a:xfrm>
            <a:off x="8893554" y="3456353"/>
            <a:ext cx="10112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Réadaptation </a:t>
            </a:r>
            <a:r>
              <a:rPr lang="fr-CA" altLang="fr-FR" sz="1000" err="1">
                <a:solidFill>
                  <a:prstClr val="black"/>
                </a:solidFill>
                <a:latin typeface="Gill Sans MT" panose="020B0502020104020203" pitchFamily="34" charset="0"/>
              </a:rPr>
              <a:t>posthospitalière</a:t>
            </a:r>
            <a:endParaRPr lang="fr-CA" altLang="fr-FR" sz="1000">
              <a:solidFill>
                <a:prstClr val="black"/>
              </a:solidFill>
              <a:latin typeface="Gill Sans MT" panose="020B0502020104020203" pitchFamily="34" charset="0"/>
            </a:endParaRPr>
          </a:p>
        </p:txBody>
      </p:sp>
      <p:sp>
        <p:nvSpPr>
          <p:cNvPr id="145" name="Google Shape;6951;p103">
            <a:extLst>
              <a:ext uri="{FF2B5EF4-FFF2-40B4-BE49-F238E27FC236}">
                <a16:creationId xmlns:a16="http://schemas.microsoft.com/office/drawing/2014/main" id="{DAF86468-A2ED-AEAA-F82C-E305EB168CBA}"/>
              </a:ext>
            </a:extLst>
          </p:cNvPr>
          <p:cNvSpPr/>
          <p:nvPr>
            <p:custDataLst>
              <p:tags r:id="rId19"/>
            </p:custDataLst>
          </p:nvPr>
        </p:nvSpPr>
        <p:spPr>
          <a:xfrm>
            <a:off x="4562967" y="2354425"/>
            <a:ext cx="537103" cy="384561"/>
          </a:xfrm>
          <a:custGeom>
            <a:avLst/>
            <a:gdLst/>
            <a:ahLst/>
            <a:cxnLst/>
            <a:rect l="l" t="t" r="r" b="b"/>
            <a:pathLst>
              <a:path w="1206487" h="901690" extrusionOk="0">
                <a:moveTo>
                  <a:pt x="1119203" y="435929"/>
                </a:moveTo>
                <a:cubicBezTo>
                  <a:pt x="1167462" y="435929"/>
                  <a:pt x="1206832" y="396560"/>
                  <a:pt x="1206832" y="348300"/>
                </a:cubicBezTo>
                <a:cubicBezTo>
                  <a:pt x="1206832" y="300041"/>
                  <a:pt x="1167462" y="260671"/>
                  <a:pt x="1119203" y="260671"/>
                </a:cubicBezTo>
                <a:lnTo>
                  <a:pt x="973154" y="260671"/>
                </a:lnTo>
                <a:lnTo>
                  <a:pt x="973154" y="173042"/>
                </a:lnTo>
                <a:cubicBezTo>
                  <a:pt x="973154" y="156532"/>
                  <a:pt x="960454" y="143832"/>
                  <a:pt x="943945" y="143832"/>
                </a:cubicBezTo>
                <a:lnTo>
                  <a:pt x="476590" y="143832"/>
                </a:lnTo>
                <a:cubicBezTo>
                  <a:pt x="460080" y="143832"/>
                  <a:pt x="447380" y="156532"/>
                  <a:pt x="447380" y="173042"/>
                </a:cubicBezTo>
                <a:lnTo>
                  <a:pt x="447380" y="260671"/>
                </a:lnTo>
                <a:lnTo>
                  <a:pt x="325461" y="260671"/>
                </a:lnTo>
                <a:cubicBezTo>
                  <a:pt x="319111" y="260671"/>
                  <a:pt x="312761" y="258131"/>
                  <a:pt x="307682" y="254321"/>
                </a:cubicBezTo>
                <a:lnTo>
                  <a:pt x="347051" y="222571"/>
                </a:lnTo>
                <a:cubicBezTo>
                  <a:pt x="359751" y="212411"/>
                  <a:pt x="361021" y="193362"/>
                  <a:pt x="350861" y="181931"/>
                </a:cubicBezTo>
                <a:lnTo>
                  <a:pt x="211162" y="10483"/>
                </a:lnTo>
                <a:cubicBezTo>
                  <a:pt x="206083" y="4133"/>
                  <a:pt x="199733" y="323"/>
                  <a:pt x="190843" y="323"/>
                </a:cubicBezTo>
                <a:cubicBezTo>
                  <a:pt x="183222" y="-946"/>
                  <a:pt x="175603" y="1594"/>
                  <a:pt x="169253" y="6673"/>
                </a:cubicBezTo>
                <a:lnTo>
                  <a:pt x="119723" y="47313"/>
                </a:lnTo>
                <a:cubicBezTo>
                  <a:pt x="112103" y="44773"/>
                  <a:pt x="104484" y="42233"/>
                  <a:pt x="96863" y="40963"/>
                </a:cubicBezTo>
                <a:cubicBezTo>
                  <a:pt x="74004" y="38423"/>
                  <a:pt x="51144" y="46043"/>
                  <a:pt x="32094" y="60013"/>
                </a:cubicBezTo>
                <a:cubicBezTo>
                  <a:pt x="-4736" y="90493"/>
                  <a:pt x="-11085" y="146372"/>
                  <a:pt x="19395" y="183202"/>
                </a:cubicBezTo>
                <a:lnTo>
                  <a:pt x="94323" y="274641"/>
                </a:lnTo>
                <a:lnTo>
                  <a:pt x="94323" y="734376"/>
                </a:lnTo>
                <a:cubicBezTo>
                  <a:pt x="60034" y="747076"/>
                  <a:pt x="35904" y="778825"/>
                  <a:pt x="35904" y="816925"/>
                </a:cubicBezTo>
                <a:cubicBezTo>
                  <a:pt x="35904" y="865185"/>
                  <a:pt x="75273" y="904554"/>
                  <a:pt x="123534" y="904554"/>
                </a:cubicBezTo>
                <a:cubicBezTo>
                  <a:pt x="171793" y="904554"/>
                  <a:pt x="211162" y="865185"/>
                  <a:pt x="211162" y="816925"/>
                </a:cubicBezTo>
                <a:cubicBezTo>
                  <a:pt x="211162" y="778825"/>
                  <a:pt x="187033" y="747076"/>
                  <a:pt x="152743" y="734376"/>
                </a:cubicBezTo>
                <a:lnTo>
                  <a:pt x="152743" y="670876"/>
                </a:lnTo>
                <a:lnTo>
                  <a:pt x="1026494" y="670876"/>
                </a:lnTo>
                <a:lnTo>
                  <a:pt x="1026494" y="735646"/>
                </a:lnTo>
                <a:cubicBezTo>
                  <a:pt x="993475" y="748346"/>
                  <a:pt x="970614" y="780096"/>
                  <a:pt x="970614" y="816925"/>
                </a:cubicBezTo>
                <a:cubicBezTo>
                  <a:pt x="970614" y="865185"/>
                  <a:pt x="1009984" y="904554"/>
                  <a:pt x="1058244" y="904554"/>
                </a:cubicBezTo>
                <a:cubicBezTo>
                  <a:pt x="1106503" y="904554"/>
                  <a:pt x="1145873" y="865185"/>
                  <a:pt x="1145873" y="816925"/>
                </a:cubicBezTo>
                <a:cubicBezTo>
                  <a:pt x="1145873" y="777556"/>
                  <a:pt x="1120473" y="745806"/>
                  <a:pt x="1084913" y="734376"/>
                </a:cubicBezTo>
                <a:lnTo>
                  <a:pt x="1084913" y="437199"/>
                </a:lnTo>
                <a:lnTo>
                  <a:pt x="1119203" y="437199"/>
                </a:lnTo>
                <a:close/>
                <a:moveTo>
                  <a:pt x="1119203" y="319091"/>
                </a:moveTo>
                <a:cubicBezTo>
                  <a:pt x="1135713" y="319091"/>
                  <a:pt x="1148412" y="331791"/>
                  <a:pt x="1148412" y="348300"/>
                </a:cubicBezTo>
                <a:cubicBezTo>
                  <a:pt x="1148412" y="364810"/>
                  <a:pt x="1135713" y="377510"/>
                  <a:pt x="1119203" y="377510"/>
                </a:cubicBezTo>
                <a:lnTo>
                  <a:pt x="973154" y="377510"/>
                </a:lnTo>
                <a:lnTo>
                  <a:pt x="973154" y="319091"/>
                </a:lnTo>
                <a:lnTo>
                  <a:pt x="1119203" y="319091"/>
                </a:lnTo>
                <a:close/>
                <a:moveTo>
                  <a:pt x="505799" y="377510"/>
                </a:moveTo>
                <a:lnTo>
                  <a:pt x="505799" y="319091"/>
                </a:lnTo>
                <a:lnTo>
                  <a:pt x="681057" y="319091"/>
                </a:lnTo>
                <a:lnTo>
                  <a:pt x="681057" y="377510"/>
                </a:lnTo>
                <a:lnTo>
                  <a:pt x="505799" y="377510"/>
                </a:lnTo>
                <a:close/>
                <a:moveTo>
                  <a:pt x="739477" y="377510"/>
                </a:moveTo>
                <a:lnTo>
                  <a:pt x="739477" y="319091"/>
                </a:lnTo>
                <a:lnTo>
                  <a:pt x="914735" y="319091"/>
                </a:lnTo>
                <a:lnTo>
                  <a:pt x="914735" y="377510"/>
                </a:lnTo>
                <a:lnTo>
                  <a:pt x="739477" y="377510"/>
                </a:lnTo>
                <a:close/>
                <a:moveTo>
                  <a:pt x="914735" y="260671"/>
                </a:moveTo>
                <a:lnTo>
                  <a:pt x="739477" y="260671"/>
                </a:lnTo>
                <a:lnTo>
                  <a:pt x="739477" y="202252"/>
                </a:lnTo>
                <a:lnTo>
                  <a:pt x="914735" y="202252"/>
                </a:lnTo>
                <a:lnTo>
                  <a:pt x="914735" y="260671"/>
                </a:lnTo>
                <a:close/>
                <a:moveTo>
                  <a:pt x="505799" y="202252"/>
                </a:moveTo>
                <a:lnTo>
                  <a:pt x="681057" y="202252"/>
                </a:lnTo>
                <a:lnTo>
                  <a:pt x="681057" y="260671"/>
                </a:lnTo>
                <a:lnTo>
                  <a:pt x="505799" y="260671"/>
                </a:lnTo>
                <a:lnTo>
                  <a:pt x="505799" y="202252"/>
                </a:lnTo>
                <a:close/>
                <a:moveTo>
                  <a:pt x="184493" y="70173"/>
                </a:moveTo>
                <a:lnTo>
                  <a:pt x="287361" y="195902"/>
                </a:lnTo>
                <a:lnTo>
                  <a:pt x="269582" y="209871"/>
                </a:lnTo>
                <a:lnTo>
                  <a:pt x="166713" y="84143"/>
                </a:lnTo>
                <a:lnTo>
                  <a:pt x="184493" y="70173"/>
                </a:lnTo>
                <a:close/>
                <a:moveTo>
                  <a:pt x="70194" y="105732"/>
                </a:moveTo>
                <a:cubicBezTo>
                  <a:pt x="76544" y="100653"/>
                  <a:pt x="82894" y="98113"/>
                  <a:pt x="91784" y="99382"/>
                </a:cubicBezTo>
                <a:cubicBezTo>
                  <a:pt x="99404" y="100653"/>
                  <a:pt x="107023" y="104463"/>
                  <a:pt x="112103" y="109543"/>
                </a:cubicBezTo>
                <a:lnTo>
                  <a:pt x="242912" y="269561"/>
                </a:lnTo>
                <a:lnTo>
                  <a:pt x="242912" y="269561"/>
                </a:lnTo>
                <a:lnTo>
                  <a:pt x="242912" y="269561"/>
                </a:lnTo>
                <a:lnTo>
                  <a:pt x="258152" y="287341"/>
                </a:lnTo>
                <a:cubicBezTo>
                  <a:pt x="258152" y="287341"/>
                  <a:pt x="258152" y="287341"/>
                  <a:pt x="258152" y="287341"/>
                </a:cubicBezTo>
                <a:cubicBezTo>
                  <a:pt x="274662" y="307660"/>
                  <a:pt x="300061" y="319091"/>
                  <a:pt x="325461" y="319091"/>
                </a:cubicBezTo>
                <a:lnTo>
                  <a:pt x="447380" y="319091"/>
                </a:lnTo>
                <a:lnTo>
                  <a:pt x="447380" y="377510"/>
                </a:lnTo>
                <a:lnTo>
                  <a:pt x="256882" y="377510"/>
                </a:lnTo>
                <a:lnTo>
                  <a:pt x="67654" y="146372"/>
                </a:lnTo>
                <a:cubicBezTo>
                  <a:pt x="56224" y="133672"/>
                  <a:pt x="58764" y="115893"/>
                  <a:pt x="70194" y="105732"/>
                </a:cubicBezTo>
                <a:close/>
                <a:moveTo>
                  <a:pt x="124803" y="846135"/>
                </a:moveTo>
                <a:cubicBezTo>
                  <a:pt x="108294" y="846135"/>
                  <a:pt x="95594" y="833435"/>
                  <a:pt x="95594" y="816925"/>
                </a:cubicBezTo>
                <a:cubicBezTo>
                  <a:pt x="95594" y="800415"/>
                  <a:pt x="108294" y="787715"/>
                  <a:pt x="124803" y="787715"/>
                </a:cubicBezTo>
                <a:cubicBezTo>
                  <a:pt x="141313" y="787715"/>
                  <a:pt x="154013" y="800415"/>
                  <a:pt x="154013" y="816925"/>
                </a:cubicBezTo>
                <a:cubicBezTo>
                  <a:pt x="154013" y="833435"/>
                  <a:pt x="141313" y="846135"/>
                  <a:pt x="124803" y="846135"/>
                </a:cubicBezTo>
                <a:close/>
                <a:moveTo>
                  <a:pt x="1060784" y="846135"/>
                </a:moveTo>
                <a:cubicBezTo>
                  <a:pt x="1044274" y="846135"/>
                  <a:pt x="1031574" y="833435"/>
                  <a:pt x="1031574" y="816925"/>
                </a:cubicBezTo>
                <a:cubicBezTo>
                  <a:pt x="1031574" y="800415"/>
                  <a:pt x="1044274" y="787715"/>
                  <a:pt x="1060784" y="787715"/>
                </a:cubicBezTo>
                <a:cubicBezTo>
                  <a:pt x="1077293" y="787715"/>
                  <a:pt x="1089993" y="800415"/>
                  <a:pt x="1089993" y="816925"/>
                </a:cubicBezTo>
                <a:cubicBezTo>
                  <a:pt x="1089993" y="833435"/>
                  <a:pt x="1076024" y="846135"/>
                  <a:pt x="1060784" y="846135"/>
                </a:cubicBezTo>
                <a:close/>
                <a:moveTo>
                  <a:pt x="1029034" y="611188"/>
                </a:moveTo>
                <a:lnTo>
                  <a:pt x="155283" y="611188"/>
                </a:lnTo>
                <a:lnTo>
                  <a:pt x="155283" y="345760"/>
                </a:lnTo>
                <a:lnTo>
                  <a:pt x="220052" y="425769"/>
                </a:lnTo>
                <a:cubicBezTo>
                  <a:pt x="225133" y="432119"/>
                  <a:pt x="234022" y="435929"/>
                  <a:pt x="242912" y="435929"/>
                </a:cubicBezTo>
                <a:lnTo>
                  <a:pt x="472780" y="435929"/>
                </a:lnTo>
                <a:cubicBezTo>
                  <a:pt x="474050" y="435929"/>
                  <a:pt x="475319" y="437199"/>
                  <a:pt x="476590" y="437199"/>
                </a:cubicBezTo>
                <a:lnTo>
                  <a:pt x="943945" y="437199"/>
                </a:lnTo>
                <a:cubicBezTo>
                  <a:pt x="945214" y="437199"/>
                  <a:pt x="946485" y="437199"/>
                  <a:pt x="947755" y="435929"/>
                </a:cubicBezTo>
                <a:lnTo>
                  <a:pt x="1029034" y="435929"/>
                </a:lnTo>
                <a:lnTo>
                  <a:pt x="1029034" y="611188"/>
                </a:lnTo>
                <a:close/>
              </a:path>
            </a:pathLst>
          </a:custGeom>
          <a:solidFill>
            <a:schemeClr val="tx2">
              <a:lumMod val="75000"/>
            </a:schemeClr>
          </a:solidFill>
          <a:ln>
            <a:solidFill>
              <a:schemeClr val="bg1"/>
            </a:solidFill>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sp>
        <p:nvSpPr>
          <p:cNvPr id="146" name="Google Shape;6951;p103">
            <a:extLst>
              <a:ext uri="{FF2B5EF4-FFF2-40B4-BE49-F238E27FC236}">
                <a16:creationId xmlns:a16="http://schemas.microsoft.com/office/drawing/2014/main" id="{558D4D1C-B75D-B57E-3F11-3DB874E0BEFE}"/>
              </a:ext>
            </a:extLst>
          </p:cNvPr>
          <p:cNvSpPr/>
          <p:nvPr>
            <p:custDataLst>
              <p:tags r:id="rId20"/>
            </p:custDataLst>
          </p:nvPr>
        </p:nvSpPr>
        <p:spPr>
          <a:xfrm>
            <a:off x="6215594" y="2321033"/>
            <a:ext cx="537103" cy="384561"/>
          </a:xfrm>
          <a:custGeom>
            <a:avLst/>
            <a:gdLst/>
            <a:ahLst/>
            <a:cxnLst/>
            <a:rect l="l" t="t" r="r" b="b"/>
            <a:pathLst>
              <a:path w="1206487" h="901690" extrusionOk="0">
                <a:moveTo>
                  <a:pt x="1119203" y="435929"/>
                </a:moveTo>
                <a:cubicBezTo>
                  <a:pt x="1167462" y="435929"/>
                  <a:pt x="1206832" y="396560"/>
                  <a:pt x="1206832" y="348300"/>
                </a:cubicBezTo>
                <a:cubicBezTo>
                  <a:pt x="1206832" y="300041"/>
                  <a:pt x="1167462" y="260671"/>
                  <a:pt x="1119203" y="260671"/>
                </a:cubicBezTo>
                <a:lnTo>
                  <a:pt x="973154" y="260671"/>
                </a:lnTo>
                <a:lnTo>
                  <a:pt x="973154" y="173042"/>
                </a:lnTo>
                <a:cubicBezTo>
                  <a:pt x="973154" y="156532"/>
                  <a:pt x="960454" y="143832"/>
                  <a:pt x="943945" y="143832"/>
                </a:cubicBezTo>
                <a:lnTo>
                  <a:pt x="476590" y="143832"/>
                </a:lnTo>
                <a:cubicBezTo>
                  <a:pt x="460080" y="143832"/>
                  <a:pt x="447380" y="156532"/>
                  <a:pt x="447380" y="173042"/>
                </a:cubicBezTo>
                <a:lnTo>
                  <a:pt x="447380" y="260671"/>
                </a:lnTo>
                <a:lnTo>
                  <a:pt x="325461" y="260671"/>
                </a:lnTo>
                <a:cubicBezTo>
                  <a:pt x="319111" y="260671"/>
                  <a:pt x="312761" y="258131"/>
                  <a:pt x="307682" y="254321"/>
                </a:cubicBezTo>
                <a:lnTo>
                  <a:pt x="347051" y="222571"/>
                </a:lnTo>
                <a:cubicBezTo>
                  <a:pt x="359751" y="212411"/>
                  <a:pt x="361021" y="193362"/>
                  <a:pt x="350861" y="181931"/>
                </a:cubicBezTo>
                <a:lnTo>
                  <a:pt x="211162" y="10483"/>
                </a:lnTo>
                <a:cubicBezTo>
                  <a:pt x="206083" y="4133"/>
                  <a:pt x="199733" y="323"/>
                  <a:pt x="190843" y="323"/>
                </a:cubicBezTo>
                <a:cubicBezTo>
                  <a:pt x="183222" y="-946"/>
                  <a:pt x="175603" y="1594"/>
                  <a:pt x="169253" y="6673"/>
                </a:cubicBezTo>
                <a:lnTo>
                  <a:pt x="119723" y="47313"/>
                </a:lnTo>
                <a:cubicBezTo>
                  <a:pt x="112103" y="44773"/>
                  <a:pt x="104484" y="42233"/>
                  <a:pt x="96863" y="40963"/>
                </a:cubicBezTo>
                <a:cubicBezTo>
                  <a:pt x="74004" y="38423"/>
                  <a:pt x="51144" y="46043"/>
                  <a:pt x="32094" y="60013"/>
                </a:cubicBezTo>
                <a:cubicBezTo>
                  <a:pt x="-4736" y="90493"/>
                  <a:pt x="-11085" y="146372"/>
                  <a:pt x="19395" y="183202"/>
                </a:cubicBezTo>
                <a:lnTo>
                  <a:pt x="94323" y="274641"/>
                </a:lnTo>
                <a:lnTo>
                  <a:pt x="94323" y="734376"/>
                </a:lnTo>
                <a:cubicBezTo>
                  <a:pt x="60034" y="747076"/>
                  <a:pt x="35904" y="778825"/>
                  <a:pt x="35904" y="816925"/>
                </a:cubicBezTo>
                <a:cubicBezTo>
                  <a:pt x="35904" y="865185"/>
                  <a:pt x="75273" y="904554"/>
                  <a:pt x="123534" y="904554"/>
                </a:cubicBezTo>
                <a:cubicBezTo>
                  <a:pt x="171793" y="904554"/>
                  <a:pt x="211162" y="865185"/>
                  <a:pt x="211162" y="816925"/>
                </a:cubicBezTo>
                <a:cubicBezTo>
                  <a:pt x="211162" y="778825"/>
                  <a:pt x="187033" y="747076"/>
                  <a:pt x="152743" y="734376"/>
                </a:cubicBezTo>
                <a:lnTo>
                  <a:pt x="152743" y="670876"/>
                </a:lnTo>
                <a:lnTo>
                  <a:pt x="1026494" y="670876"/>
                </a:lnTo>
                <a:lnTo>
                  <a:pt x="1026494" y="735646"/>
                </a:lnTo>
                <a:cubicBezTo>
                  <a:pt x="993475" y="748346"/>
                  <a:pt x="970614" y="780096"/>
                  <a:pt x="970614" y="816925"/>
                </a:cubicBezTo>
                <a:cubicBezTo>
                  <a:pt x="970614" y="865185"/>
                  <a:pt x="1009984" y="904554"/>
                  <a:pt x="1058244" y="904554"/>
                </a:cubicBezTo>
                <a:cubicBezTo>
                  <a:pt x="1106503" y="904554"/>
                  <a:pt x="1145873" y="865185"/>
                  <a:pt x="1145873" y="816925"/>
                </a:cubicBezTo>
                <a:cubicBezTo>
                  <a:pt x="1145873" y="777556"/>
                  <a:pt x="1120473" y="745806"/>
                  <a:pt x="1084913" y="734376"/>
                </a:cubicBezTo>
                <a:lnTo>
                  <a:pt x="1084913" y="437199"/>
                </a:lnTo>
                <a:lnTo>
                  <a:pt x="1119203" y="437199"/>
                </a:lnTo>
                <a:close/>
                <a:moveTo>
                  <a:pt x="1119203" y="319091"/>
                </a:moveTo>
                <a:cubicBezTo>
                  <a:pt x="1135713" y="319091"/>
                  <a:pt x="1148412" y="331791"/>
                  <a:pt x="1148412" y="348300"/>
                </a:cubicBezTo>
                <a:cubicBezTo>
                  <a:pt x="1148412" y="364810"/>
                  <a:pt x="1135713" y="377510"/>
                  <a:pt x="1119203" y="377510"/>
                </a:cubicBezTo>
                <a:lnTo>
                  <a:pt x="973154" y="377510"/>
                </a:lnTo>
                <a:lnTo>
                  <a:pt x="973154" y="319091"/>
                </a:lnTo>
                <a:lnTo>
                  <a:pt x="1119203" y="319091"/>
                </a:lnTo>
                <a:close/>
                <a:moveTo>
                  <a:pt x="505799" y="377510"/>
                </a:moveTo>
                <a:lnTo>
                  <a:pt x="505799" y="319091"/>
                </a:lnTo>
                <a:lnTo>
                  <a:pt x="681057" y="319091"/>
                </a:lnTo>
                <a:lnTo>
                  <a:pt x="681057" y="377510"/>
                </a:lnTo>
                <a:lnTo>
                  <a:pt x="505799" y="377510"/>
                </a:lnTo>
                <a:close/>
                <a:moveTo>
                  <a:pt x="739477" y="377510"/>
                </a:moveTo>
                <a:lnTo>
                  <a:pt x="739477" y="319091"/>
                </a:lnTo>
                <a:lnTo>
                  <a:pt x="914735" y="319091"/>
                </a:lnTo>
                <a:lnTo>
                  <a:pt x="914735" y="377510"/>
                </a:lnTo>
                <a:lnTo>
                  <a:pt x="739477" y="377510"/>
                </a:lnTo>
                <a:close/>
                <a:moveTo>
                  <a:pt x="914735" y="260671"/>
                </a:moveTo>
                <a:lnTo>
                  <a:pt x="739477" y="260671"/>
                </a:lnTo>
                <a:lnTo>
                  <a:pt x="739477" y="202252"/>
                </a:lnTo>
                <a:lnTo>
                  <a:pt x="914735" y="202252"/>
                </a:lnTo>
                <a:lnTo>
                  <a:pt x="914735" y="260671"/>
                </a:lnTo>
                <a:close/>
                <a:moveTo>
                  <a:pt x="505799" y="202252"/>
                </a:moveTo>
                <a:lnTo>
                  <a:pt x="681057" y="202252"/>
                </a:lnTo>
                <a:lnTo>
                  <a:pt x="681057" y="260671"/>
                </a:lnTo>
                <a:lnTo>
                  <a:pt x="505799" y="260671"/>
                </a:lnTo>
                <a:lnTo>
                  <a:pt x="505799" y="202252"/>
                </a:lnTo>
                <a:close/>
                <a:moveTo>
                  <a:pt x="184493" y="70173"/>
                </a:moveTo>
                <a:lnTo>
                  <a:pt x="287361" y="195902"/>
                </a:lnTo>
                <a:lnTo>
                  <a:pt x="269582" y="209871"/>
                </a:lnTo>
                <a:lnTo>
                  <a:pt x="166713" y="84143"/>
                </a:lnTo>
                <a:lnTo>
                  <a:pt x="184493" y="70173"/>
                </a:lnTo>
                <a:close/>
                <a:moveTo>
                  <a:pt x="70194" y="105732"/>
                </a:moveTo>
                <a:cubicBezTo>
                  <a:pt x="76544" y="100653"/>
                  <a:pt x="82894" y="98113"/>
                  <a:pt x="91784" y="99382"/>
                </a:cubicBezTo>
                <a:cubicBezTo>
                  <a:pt x="99404" y="100653"/>
                  <a:pt x="107023" y="104463"/>
                  <a:pt x="112103" y="109543"/>
                </a:cubicBezTo>
                <a:lnTo>
                  <a:pt x="242912" y="269561"/>
                </a:lnTo>
                <a:lnTo>
                  <a:pt x="242912" y="269561"/>
                </a:lnTo>
                <a:lnTo>
                  <a:pt x="242912" y="269561"/>
                </a:lnTo>
                <a:lnTo>
                  <a:pt x="258152" y="287341"/>
                </a:lnTo>
                <a:cubicBezTo>
                  <a:pt x="258152" y="287341"/>
                  <a:pt x="258152" y="287341"/>
                  <a:pt x="258152" y="287341"/>
                </a:cubicBezTo>
                <a:cubicBezTo>
                  <a:pt x="274662" y="307660"/>
                  <a:pt x="300061" y="319091"/>
                  <a:pt x="325461" y="319091"/>
                </a:cubicBezTo>
                <a:lnTo>
                  <a:pt x="447380" y="319091"/>
                </a:lnTo>
                <a:lnTo>
                  <a:pt x="447380" y="377510"/>
                </a:lnTo>
                <a:lnTo>
                  <a:pt x="256882" y="377510"/>
                </a:lnTo>
                <a:lnTo>
                  <a:pt x="67654" y="146372"/>
                </a:lnTo>
                <a:cubicBezTo>
                  <a:pt x="56224" y="133672"/>
                  <a:pt x="58764" y="115893"/>
                  <a:pt x="70194" y="105732"/>
                </a:cubicBezTo>
                <a:close/>
                <a:moveTo>
                  <a:pt x="124803" y="846135"/>
                </a:moveTo>
                <a:cubicBezTo>
                  <a:pt x="108294" y="846135"/>
                  <a:pt x="95594" y="833435"/>
                  <a:pt x="95594" y="816925"/>
                </a:cubicBezTo>
                <a:cubicBezTo>
                  <a:pt x="95594" y="800415"/>
                  <a:pt x="108294" y="787715"/>
                  <a:pt x="124803" y="787715"/>
                </a:cubicBezTo>
                <a:cubicBezTo>
                  <a:pt x="141313" y="787715"/>
                  <a:pt x="154013" y="800415"/>
                  <a:pt x="154013" y="816925"/>
                </a:cubicBezTo>
                <a:cubicBezTo>
                  <a:pt x="154013" y="833435"/>
                  <a:pt x="141313" y="846135"/>
                  <a:pt x="124803" y="846135"/>
                </a:cubicBezTo>
                <a:close/>
                <a:moveTo>
                  <a:pt x="1060784" y="846135"/>
                </a:moveTo>
                <a:cubicBezTo>
                  <a:pt x="1044274" y="846135"/>
                  <a:pt x="1031574" y="833435"/>
                  <a:pt x="1031574" y="816925"/>
                </a:cubicBezTo>
                <a:cubicBezTo>
                  <a:pt x="1031574" y="800415"/>
                  <a:pt x="1044274" y="787715"/>
                  <a:pt x="1060784" y="787715"/>
                </a:cubicBezTo>
                <a:cubicBezTo>
                  <a:pt x="1077293" y="787715"/>
                  <a:pt x="1089993" y="800415"/>
                  <a:pt x="1089993" y="816925"/>
                </a:cubicBezTo>
                <a:cubicBezTo>
                  <a:pt x="1089993" y="833435"/>
                  <a:pt x="1076024" y="846135"/>
                  <a:pt x="1060784" y="846135"/>
                </a:cubicBezTo>
                <a:close/>
                <a:moveTo>
                  <a:pt x="1029034" y="611188"/>
                </a:moveTo>
                <a:lnTo>
                  <a:pt x="155283" y="611188"/>
                </a:lnTo>
                <a:lnTo>
                  <a:pt x="155283" y="345760"/>
                </a:lnTo>
                <a:lnTo>
                  <a:pt x="220052" y="425769"/>
                </a:lnTo>
                <a:cubicBezTo>
                  <a:pt x="225133" y="432119"/>
                  <a:pt x="234022" y="435929"/>
                  <a:pt x="242912" y="435929"/>
                </a:cubicBezTo>
                <a:lnTo>
                  <a:pt x="472780" y="435929"/>
                </a:lnTo>
                <a:cubicBezTo>
                  <a:pt x="474050" y="435929"/>
                  <a:pt x="475319" y="437199"/>
                  <a:pt x="476590" y="437199"/>
                </a:cubicBezTo>
                <a:lnTo>
                  <a:pt x="943945" y="437199"/>
                </a:lnTo>
                <a:cubicBezTo>
                  <a:pt x="945214" y="437199"/>
                  <a:pt x="946485" y="437199"/>
                  <a:pt x="947755" y="435929"/>
                </a:cubicBezTo>
                <a:lnTo>
                  <a:pt x="1029034" y="435929"/>
                </a:lnTo>
                <a:lnTo>
                  <a:pt x="1029034" y="611188"/>
                </a:lnTo>
                <a:close/>
              </a:path>
            </a:pathLst>
          </a:custGeom>
          <a:solidFill>
            <a:schemeClr val="tx2">
              <a:lumMod val="75000"/>
            </a:schemeClr>
          </a:solidFill>
          <a:ln>
            <a:solidFill>
              <a:schemeClr val="bg1"/>
            </a:solidFill>
          </a:ln>
        </p:spPr>
        <p:txBody>
          <a:bodyPr spcFirstLastPara="1" wrap="square" lIns="91425" tIns="45700" rIns="91425" bIns="45700" anchor="ctr" anchorCtr="0">
            <a:noAutofit/>
          </a:bodyPr>
          <a:lstStyle/>
          <a:p>
            <a:pPr marL="0" marR="0" lvl="0" indent="0" algn="l" rtl="0">
              <a:spcBef>
                <a:spcPts val="0"/>
              </a:spcBef>
              <a:spcAft>
                <a:spcPts val="0"/>
              </a:spcAft>
              <a:buNone/>
            </a:pPr>
            <a:endParaRPr sz="800">
              <a:solidFill>
                <a:schemeClr val="dk1"/>
              </a:solidFill>
              <a:latin typeface="Calibri"/>
              <a:ea typeface="Calibri"/>
              <a:cs typeface="Calibri"/>
              <a:sym typeface="Calibri"/>
            </a:endParaRPr>
          </a:p>
        </p:txBody>
      </p:sp>
      <p:pic>
        <p:nvPicPr>
          <p:cNvPr id="147" name="Image 146">
            <a:extLst>
              <a:ext uri="{FF2B5EF4-FFF2-40B4-BE49-F238E27FC236}">
                <a16:creationId xmlns:a16="http://schemas.microsoft.com/office/drawing/2014/main" id="{AB18619C-9DD1-AAFB-CD69-1F5F54BE426A}"/>
              </a:ext>
            </a:extLst>
          </p:cNvPr>
          <p:cNvPicPr>
            <a:picLocks noChangeAspect="1"/>
          </p:cNvPicPr>
          <p:nvPr>
            <p:custDataLst>
              <p:tags r:id="rId21"/>
            </p:custDataLst>
          </p:nvPr>
        </p:nvPicPr>
        <p:blipFill>
          <a:blip r:embed="rId49" cstate="print">
            <a:extLst>
              <a:ext uri="{28A0092B-C50C-407E-A947-70E740481C1C}">
                <a14:useLocalDpi xmlns:a14="http://schemas.microsoft.com/office/drawing/2010/main" val="0"/>
              </a:ext>
            </a:extLst>
          </a:blip>
          <a:stretch>
            <a:fillRect/>
          </a:stretch>
        </p:blipFill>
        <p:spPr>
          <a:xfrm>
            <a:off x="6540148" y="3165924"/>
            <a:ext cx="597400" cy="597400"/>
          </a:xfrm>
          <a:prstGeom prst="rect">
            <a:avLst/>
          </a:prstGeom>
        </p:spPr>
      </p:pic>
      <p:sp>
        <p:nvSpPr>
          <p:cNvPr id="148" name="ZoneTexte 1651">
            <a:extLst>
              <a:ext uri="{FF2B5EF4-FFF2-40B4-BE49-F238E27FC236}">
                <a16:creationId xmlns:a16="http://schemas.microsoft.com/office/drawing/2014/main" id="{B1D3E3AF-998A-9081-BF03-AC9878DABE6A}"/>
              </a:ext>
            </a:extLst>
          </p:cNvPr>
          <p:cNvSpPr txBox="1">
            <a:spLocks noChangeArrowheads="1"/>
          </p:cNvSpPr>
          <p:nvPr>
            <p:custDataLst>
              <p:tags r:id="rId22"/>
            </p:custDataLst>
          </p:nvPr>
        </p:nvSpPr>
        <p:spPr bwMode="gray">
          <a:xfrm>
            <a:off x="6286820" y="3808140"/>
            <a:ext cx="10112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algn="ctr" defTabSz="457200" eaLnBrk="0" fontAlgn="base" hangingPunct="0">
              <a:spcBef>
                <a:spcPct val="0"/>
              </a:spcBef>
              <a:spcAft>
                <a:spcPct val="0"/>
              </a:spcAft>
              <a:buNone/>
            </a:pPr>
            <a:r>
              <a:rPr lang="fr-CA" altLang="fr-FR" sz="1000">
                <a:solidFill>
                  <a:prstClr val="black"/>
                </a:solidFill>
                <a:latin typeface="Gill Sans MT" panose="020B0502020104020203" pitchFamily="34" charset="0"/>
              </a:rPr>
              <a:t>Réadaptation hospitalière</a:t>
            </a:r>
          </a:p>
        </p:txBody>
      </p:sp>
      <p:grpSp>
        <p:nvGrpSpPr>
          <p:cNvPr id="150" name="Groupe 149">
            <a:extLst>
              <a:ext uri="{FF2B5EF4-FFF2-40B4-BE49-F238E27FC236}">
                <a16:creationId xmlns:a16="http://schemas.microsoft.com/office/drawing/2014/main" id="{753C6451-6BF0-081E-6B4F-29CF53ECB781}"/>
              </a:ext>
            </a:extLst>
          </p:cNvPr>
          <p:cNvGrpSpPr/>
          <p:nvPr>
            <p:custDataLst>
              <p:tags r:id="rId23"/>
            </p:custDataLst>
          </p:nvPr>
        </p:nvGrpSpPr>
        <p:grpSpPr>
          <a:xfrm>
            <a:off x="6936530" y="2243373"/>
            <a:ext cx="745953" cy="539879"/>
            <a:chOff x="9397547" y="2198237"/>
            <a:chExt cx="906462" cy="619125"/>
          </a:xfrm>
        </p:grpSpPr>
        <p:grpSp>
          <p:nvGrpSpPr>
            <p:cNvPr id="151" name="Group 686">
              <a:extLst>
                <a:ext uri="{FF2B5EF4-FFF2-40B4-BE49-F238E27FC236}">
                  <a16:creationId xmlns:a16="http://schemas.microsoft.com/office/drawing/2014/main" id="{A114A7EA-8DD6-3C01-5D4B-EE8560FF404C}"/>
                </a:ext>
              </a:extLst>
            </p:cNvPr>
            <p:cNvGrpSpPr>
              <a:grpSpLocks/>
            </p:cNvGrpSpPr>
            <p:nvPr>
              <p:custDataLst>
                <p:tags r:id="rId41"/>
              </p:custDataLst>
            </p:nvPr>
          </p:nvGrpSpPr>
          <p:grpSpPr bwMode="auto">
            <a:xfrm>
              <a:off x="9397547" y="2198237"/>
              <a:ext cx="906462" cy="619125"/>
              <a:chOff x="3158" y="2884"/>
              <a:chExt cx="452" cy="309"/>
            </a:xfrm>
          </p:grpSpPr>
          <p:sp>
            <p:nvSpPr>
              <p:cNvPr id="153" name="Freeform 669">
                <a:extLst>
                  <a:ext uri="{FF2B5EF4-FFF2-40B4-BE49-F238E27FC236}">
                    <a16:creationId xmlns:a16="http://schemas.microsoft.com/office/drawing/2014/main" id="{2636F863-D224-28B0-4B01-6456033E71DB}"/>
                  </a:ext>
                </a:extLst>
              </p:cNvPr>
              <p:cNvSpPr>
                <a:spLocks/>
              </p:cNvSpPr>
              <p:nvPr/>
            </p:nvSpPr>
            <p:spPr bwMode="gray">
              <a:xfrm>
                <a:off x="3279" y="2938"/>
                <a:ext cx="331" cy="255"/>
              </a:xfrm>
              <a:custGeom>
                <a:avLst/>
                <a:gdLst>
                  <a:gd name="T0" fmla="*/ 0 w 663"/>
                  <a:gd name="T1" fmla="*/ 0 h 508"/>
                  <a:gd name="T2" fmla="*/ 0 w 663"/>
                  <a:gd name="T3" fmla="*/ 0 h 508"/>
                  <a:gd name="T4" fmla="*/ 0 w 663"/>
                  <a:gd name="T5" fmla="*/ 1 h 508"/>
                  <a:gd name="T6" fmla="*/ 0 w 663"/>
                  <a:gd name="T7" fmla="*/ 1 h 508"/>
                  <a:gd name="T8" fmla="*/ 0 w 663"/>
                  <a:gd name="T9" fmla="*/ 1 h 508"/>
                  <a:gd name="T10" fmla="*/ 0 w 663"/>
                  <a:gd name="T11" fmla="*/ 1 h 508"/>
                  <a:gd name="T12" fmla="*/ 0 w 663"/>
                  <a:gd name="T13" fmla="*/ 1 h 508"/>
                  <a:gd name="T14" fmla="*/ 0 w 663"/>
                  <a:gd name="T15" fmla="*/ 1 h 508"/>
                  <a:gd name="T16" fmla="*/ 0 w 663"/>
                  <a:gd name="T17" fmla="*/ 1 h 508"/>
                  <a:gd name="T18" fmla="*/ 0 w 663"/>
                  <a:gd name="T19" fmla="*/ 1 h 508"/>
                  <a:gd name="T20" fmla="*/ 0 w 663"/>
                  <a:gd name="T21" fmla="*/ 1 h 508"/>
                  <a:gd name="T22" fmla="*/ 0 w 663"/>
                  <a:gd name="T23" fmla="*/ 1 h 508"/>
                  <a:gd name="T24" fmla="*/ 0 w 663"/>
                  <a:gd name="T25" fmla="*/ 1 h 508"/>
                  <a:gd name="T26" fmla="*/ 0 w 663"/>
                  <a:gd name="T27" fmla="*/ 1 h 508"/>
                  <a:gd name="T28" fmla="*/ 0 w 663"/>
                  <a:gd name="T29" fmla="*/ 1 h 508"/>
                  <a:gd name="T30" fmla="*/ 0 w 663"/>
                  <a:gd name="T31" fmla="*/ 1 h 508"/>
                  <a:gd name="T32" fmla="*/ 0 w 663"/>
                  <a:gd name="T33" fmla="*/ 1 h 508"/>
                  <a:gd name="T34" fmla="*/ 0 w 663"/>
                  <a:gd name="T35" fmla="*/ 1 h 508"/>
                  <a:gd name="T36" fmla="*/ 0 w 663"/>
                  <a:gd name="T37" fmla="*/ 1 h 508"/>
                  <a:gd name="T38" fmla="*/ 0 w 663"/>
                  <a:gd name="T39" fmla="*/ 1 h 508"/>
                  <a:gd name="T40" fmla="*/ 0 w 663"/>
                  <a:gd name="T41" fmla="*/ 0 h 5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63" h="508">
                    <a:moveTo>
                      <a:pt x="663" y="0"/>
                    </a:moveTo>
                    <a:lnTo>
                      <a:pt x="32" y="0"/>
                    </a:lnTo>
                    <a:lnTo>
                      <a:pt x="19" y="7"/>
                    </a:lnTo>
                    <a:lnTo>
                      <a:pt x="10" y="15"/>
                    </a:lnTo>
                    <a:lnTo>
                      <a:pt x="4" y="25"/>
                    </a:lnTo>
                    <a:lnTo>
                      <a:pt x="2" y="36"/>
                    </a:lnTo>
                    <a:lnTo>
                      <a:pt x="0" y="48"/>
                    </a:lnTo>
                    <a:lnTo>
                      <a:pt x="0" y="61"/>
                    </a:lnTo>
                    <a:lnTo>
                      <a:pt x="2" y="76"/>
                    </a:lnTo>
                    <a:lnTo>
                      <a:pt x="2" y="91"/>
                    </a:lnTo>
                    <a:lnTo>
                      <a:pt x="2" y="418"/>
                    </a:lnTo>
                    <a:lnTo>
                      <a:pt x="3" y="433"/>
                    </a:lnTo>
                    <a:lnTo>
                      <a:pt x="7" y="448"/>
                    </a:lnTo>
                    <a:lnTo>
                      <a:pt x="14" y="461"/>
                    </a:lnTo>
                    <a:lnTo>
                      <a:pt x="23" y="474"/>
                    </a:lnTo>
                    <a:lnTo>
                      <a:pt x="35" y="484"/>
                    </a:lnTo>
                    <a:lnTo>
                      <a:pt x="48" y="493"/>
                    </a:lnTo>
                    <a:lnTo>
                      <a:pt x="61" y="501"/>
                    </a:lnTo>
                    <a:lnTo>
                      <a:pt x="76" y="508"/>
                    </a:lnTo>
                    <a:lnTo>
                      <a:pt x="663" y="508"/>
                    </a:lnTo>
                    <a:lnTo>
                      <a:pt x="663"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54" name="Freeform 670">
                <a:extLst>
                  <a:ext uri="{FF2B5EF4-FFF2-40B4-BE49-F238E27FC236}">
                    <a16:creationId xmlns:a16="http://schemas.microsoft.com/office/drawing/2014/main" id="{C076E829-E7E8-3B3F-9C12-D72EA4364A43}"/>
                  </a:ext>
                </a:extLst>
              </p:cNvPr>
              <p:cNvSpPr>
                <a:spLocks/>
              </p:cNvSpPr>
              <p:nvPr/>
            </p:nvSpPr>
            <p:spPr bwMode="gray">
              <a:xfrm>
                <a:off x="3158" y="2938"/>
                <a:ext cx="395" cy="255"/>
              </a:xfrm>
              <a:custGeom>
                <a:avLst/>
                <a:gdLst>
                  <a:gd name="T0" fmla="*/ 1 w 788"/>
                  <a:gd name="T1" fmla="*/ 0 h 508"/>
                  <a:gd name="T2" fmla="*/ 1 w 788"/>
                  <a:gd name="T3" fmla="*/ 1 h 508"/>
                  <a:gd name="T4" fmla="*/ 1 w 788"/>
                  <a:gd name="T5" fmla="*/ 1 h 508"/>
                  <a:gd name="T6" fmla="*/ 1 w 788"/>
                  <a:gd name="T7" fmla="*/ 1 h 508"/>
                  <a:gd name="T8" fmla="*/ 1 w 788"/>
                  <a:gd name="T9" fmla="*/ 1 h 508"/>
                  <a:gd name="T10" fmla="*/ 1 w 788"/>
                  <a:gd name="T11" fmla="*/ 1 h 508"/>
                  <a:gd name="T12" fmla="*/ 1 w 788"/>
                  <a:gd name="T13" fmla="*/ 1 h 508"/>
                  <a:gd name="T14" fmla="*/ 1 w 788"/>
                  <a:gd name="T15" fmla="*/ 1 h 508"/>
                  <a:gd name="T16" fmla="*/ 0 w 788"/>
                  <a:gd name="T17" fmla="*/ 1 h 508"/>
                  <a:gd name="T18" fmla="*/ 0 w 788"/>
                  <a:gd name="T19" fmla="*/ 1 h 508"/>
                  <a:gd name="T20" fmla="*/ 1 w 788"/>
                  <a:gd name="T21" fmla="*/ 1 h 508"/>
                  <a:gd name="T22" fmla="*/ 1 w 788"/>
                  <a:gd name="T23" fmla="*/ 1 h 508"/>
                  <a:gd name="T24" fmla="*/ 1 w 788"/>
                  <a:gd name="T25" fmla="*/ 1 h 508"/>
                  <a:gd name="T26" fmla="*/ 1 w 788"/>
                  <a:gd name="T27" fmla="*/ 1 h 508"/>
                  <a:gd name="T28" fmla="*/ 1 w 788"/>
                  <a:gd name="T29" fmla="*/ 1 h 508"/>
                  <a:gd name="T30" fmla="*/ 1 w 788"/>
                  <a:gd name="T31" fmla="*/ 1 h 508"/>
                  <a:gd name="T32" fmla="*/ 1 w 788"/>
                  <a:gd name="T33" fmla="*/ 1 h 508"/>
                  <a:gd name="T34" fmla="*/ 1 w 788"/>
                  <a:gd name="T35" fmla="*/ 1 h 508"/>
                  <a:gd name="T36" fmla="*/ 1 w 788"/>
                  <a:gd name="T37" fmla="*/ 1 h 508"/>
                  <a:gd name="T38" fmla="*/ 1 w 788"/>
                  <a:gd name="T39" fmla="*/ 1 h 508"/>
                  <a:gd name="T40" fmla="*/ 1 w 788"/>
                  <a:gd name="T41" fmla="*/ 1 h 508"/>
                  <a:gd name="T42" fmla="*/ 1 w 788"/>
                  <a:gd name="T43" fmla="*/ 1 h 508"/>
                  <a:gd name="T44" fmla="*/ 1 w 788"/>
                  <a:gd name="T45" fmla="*/ 1 h 508"/>
                  <a:gd name="T46" fmla="*/ 1 w 788"/>
                  <a:gd name="T47" fmla="*/ 1 h 508"/>
                  <a:gd name="T48" fmla="*/ 1 w 788"/>
                  <a:gd name="T49" fmla="*/ 1 h 508"/>
                  <a:gd name="T50" fmla="*/ 1 w 788"/>
                  <a:gd name="T51" fmla="*/ 1 h 508"/>
                  <a:gd name="T52" fmla="*/ 1 w 788"/>
                  <a:gd name="T53" fmla="*/ 1 h 508"/>
                  <a:gd name="T54" fmla="*/ 1 w 788"/>
                  <a:gd name="T55" fmla="*/ 1 h 508"/>
                  <a:gd name="T56" fmla="*/ 1 w 788"/>
                  <a:gd name="T57" fmla="*/ 1 h 508"/>
                  <a:gd name="T58" fmla="*/ 1 w 788"/>
                  <a:gd name="T59" fmla="*/ 1 h 508"/>
                  <a:gd name="T60" fmla="*/ 1 w 788"/>
                  <a:gd name="T61" fmla="*/ 1 h 508"/>
                  <a:gd name="T62" fmla="*/ 1 w 788"/>
                  <a:gd name="T63" fmla="*/ 1 h 508"/>
                  <a:gd name="T64" fmla="*/ 1 w 788"/>
                  <a:gd name="T65" fmla="*/ 1 h 508"/>
                  <a:gd name="T66" fmla="*/ 1 w 788"/>
                  <a:gd name="T67" fmla="*/ 1 h 508"/>
                  <a:gd name="T68" fmla="*/ 1 w 788"/>
                  <a:gd name="T69" fmla="*/ 1 h 508"/>
                  <a:gd name="T70" fmla="*/ 1 w 788"/>
                  <a:gd name="T71" fmla="*/ 0 h 508"/>
                  <a:gd name="T72" fmla="*/ 1 w 788"/>
                  <a:gd name="T73" fmla="*/ 0 h 50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88" h="508">
                    <a:moveTo>
                      <a:pt x="91" y="0"/>
                    </a:moveTo>
                    <a:lnTo>
                      <a:pt x="72" y="2"/>
                    </a:lnTo>
                    <a:lnTo>
                      <a:pt x="56" y="7"/>
                    </a:lnTo>
                    <a:lnTo>
                      <a:pt x="40" y="16"/>
                    </a:lnTo>
                    <a:lnTo>
                      <a:pt x="26" y="26"/>
                    </a:lnTo>
                    <a:lnTo>
                      <a:pt x="16" y="40"/>
                    </a:lnTo>
                    <a:lnTo>
                      <a:pt x="7" y="56"/>
                    </a:lnTo>
                    <a:lnTo>
                      <a:pt x="2" y="73"/>
                    </a:lnTo>
                    <a:lnTo>
                      <a:pt x="0" y="91"/>
                    </a:lnTo>
                    <a:lnTo>
                      <a:pt x="0" y="418"/>
                    </a:lnTo>
                    <a:lnTo>
                      <a:pt x="2" y="437"/>
                    </a:lnTo>
                    <a:lnTo>
                      <a:pt x="7" y="453"/>
                    </a:lnTo>
                    <a:lnTo>
                      <a:pt x="16" y="469"/>
                    </a:lnTo>
                    <a:lnTo>
                      <a:pt x="26" y="482"/>
                    </a:lnTo>
                    <a:lnTo>
                      <a:pt x="40" y="493"/>
                    </a:lnTo>
                    <a:lnTo>
                      <a:pt x="56" y="501"/>
                    </a:lnTo>
                    <a:lnTo>
                      <a:pt x="72" y="506"/>
                    </a:lnTo>
                    <a:lnTo>
                      <a:pt x="91" y="508"/>
                    </a:lnTo>
                    <a:lnTo>
                      <a:pt x="697" y="508"/>
                    </a:lnTo>
                    <a:lnTo>
                      <a:pt x="716" y="506"/>
                    </a:lnTo>
                    <a:lnTo>
                      <a:pt x="733" y="501"/>
                    </a:lnTo>
                    <a:lnTo>
                      <a:pt x="748" y="493"/>
                    </a:lnTo>
                    <a:lnTo>
                      <a:pt x="762" y="482"/>
                    </a:lnTo>
                    <a:lnTo>
                      <a:pt x="773" y="469"/>
                    </a:lnTo>
                    <a:lnTo>
                      <a:pt x="782" y="453"/>
                    </a:lnTo>
                    <a:lnTo>
                      <a:pt x="786" y="437"/>
                    </a:lnTo>
                    <a:lnTo>
                      <a:pt x="788" y="418"/>
                    </a:lnTo>
                    <a:lnTo>
                      <a:pt x="788" y="91"/>
                    </a:lnTo>
                    <a:lnTo>
                      <a:pt x="786" y="73"/>
                    </a:lnTo>
                    <a:lnTo>
                      <a:pt x="782" y="56"/>
                    </a:lnTo>
                    <a:lnTo>
                      <a:pt x="773" y="40"/>
                    </a:lnTo>
                    <a:lnTo>
                      <a:pt x="762" y="26"/>
                    </a:lnTo>
                    <a:lnTo>
                      <a:pt x="748" y="16"/>
                    </a:lnTo>
                    <a:lnTo>
                      <a:pt x="733" y="7"/>
                    </a:lnTo>
                    <a:lnTo>
                      <a:pt x="716" y="2"/>
                    </a:lnTo>
                    <a:lnTo>
                      <a:pt x="697" y="0"/>
                    </a:lnTo>
                    <a:lnTo>
                      <a:pt x="91"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55" name="Freeform 671">
                <a:extLst>
                  <a:ext uri="{FF2B5EF4-FFF2-40B4-BE49-F238E27FC236}">
                    <a16:creationId xmlns:a16="http://schemas.microsoft.com/office/drawing/2014/main" id="{F1873E17-7501-1756-C1EB-391E7FBE72B7}"/>
                  </a:ext>
                </a:extLst>
              </p:cNvPr>
              <p:cNvSpPr>
                <a:spLocks/>
              </p:cNvSpPr>
              <p:nvPr/>
            </p:nvSpPr>
            <p:spPr bwMode="gray">
              <a:xfrm>
                <a:off x="3174" y="2954"/>
                <a:ext cx="363" cy="224"/>
              </a:xfrm>
              <a:custGeom>
                <a:avLst/>
                <a:gdLst>
                  <a:gd name="T0" fmla="*/ 0 w 726"/>
                  <a:gd name="T1" fmla="*/ 1 h 447"/>
                  <a:gd name="T2" fmla="*/ 0 w 726"/>
                  <a:gd name="T3" fmla="*/ 1 h 447"/>
                  <a:gd name="T4" fmla="*/ 1 w 726"/>
                  <a:gd name="T5" fmla="*/ 1 h 447"/>
                  <a:gd name="T6" fmla="*/ 1 w 726"/>
                  <a:gd name="T7" fmla="*/ 1 h 447"/>
                  <a:gd name="T8" fmla="*/ 1 w 726"/>
                  <a:gd name="T9" fmla="*/ 1 h 447"/>
                  <a:gd name="T10" fmla="*/ 1 w 726"/>
                  <a:gd name="T11" fmla="*/ 1 h 447"/>
                  <a:gd name="T12" fmla="*/ 1 w 726"/>
                  <a:gd name="T13" fmla="*/ 1 h 447"/>
                  <a:gd name="T14" fmla="*/ 1 w 726"/>
                  <a:gd name="T15" fmla="*/ 1 h 447"/>
                  <a:gd name="T16" fmla="*/ 1 w 726"/>
                  <a:gd name="T17" fmla="*/ 1 h 447"/>
                  <a:gd name="T18" fmla="*/ 1 w 726"/>
                  <a:gd name="T19" fmla="*/ 0 h 447"/>
                  <a:gd name="T20" fmla="*/ 1 w 726"/>
                  <a:gd name="T21" fmla="*/ 0 h 447"/>
                  <a:gd name="T22" fmla="*/ 1 w 726"/>
                  <a:gd name="T23" fmla="*/ 1 h 447"/>
                  <a:gd name="T24" fmla="*/ 1 w 726"/>
                  <a:gd name="T25" fmla="*/ 1 h 447"/>
                  <a:gd name="T26" fmla="*/ 1 w 726"/>
                  <a:gd name="T27" fmla="*/ 1 h 447"/>
                  <a:gd name="T28" fmla="*/ 1 w 726"/>
                  <a:gd name="T29" fmla="*/ 1 h 447"/>
                  <a:gd name="T30" fmla="*/ 1 w 726"/>
                  <a:gd name="T31" fmla="*/ 1 h 447"/>
                  <a:gd name="T32" fmla="*/ 1 w 726"/>
                  <a:gd name="T33" fmla="*/ 1 h 447"/>
                  <a:gd name="T34" fmla="*/ 1 w 726"/>
                  <a:gd name="T35" fmla="*/ 1 h 447"/>
                  <a:gd name="T36" fmla="*/ 1 w 726"/>
                  <a:gd name="T37" fmla="*/ 1 h 447"/>
                  <a:gd name="T38" fmla="*/ 1 w 726"/>
                  <a:gd name="T39" fmla="*/ 1 h 447"/>
                  <a:gd name="T40" fmla="*/ 1 w 726"/>
                  <a:gd name="T41" fmla="*/ 1 h 447"/>
                  <a:gd name="T42" fmla="*/ 1 w 726"/>
                  <a:gd name="T43" fmla="*/ 1 h 447"/>
                  <a:gd name="T44" fmla="*/ 1 w 726"/>
                  <a:gd name="T45" fmla="*/ 1 h 447"/>
                  <a:gd name="T46" fmla="*/ 1 w 726"/>
                  <a:gd name="T47" fmla="*/ 1 h 447"/>
                  <a:gd name="T48" fmla="*/ 1 w 726"/>
                  <a:gd name="T49" fmla="*/ 1 h 447"/>
                  <a:gd name="T50" fmla="*/ 1 w 726"/>
                  <a:gd name="T51" fmla="*/ 1 h 447"/>
                  <a:gd name="T52" fmla="*/ 1 w 726"/>
                  <a:gd name="T53" fmla="*/ 1 h 447"/>
                  <a:gd name="T54" fmla="*/ 1 w 726"/>
                  <a:gd name="T55" fmla="*/ 1 h 447"/>
                  <a:gd name="T56" fmla="*/ 1 w 726"/>
                  <a:gd name="T57" fmla="*/ 1 h 447"/>
                  <a:gd name="T58" fmla="*/ 1 w 726"/>
                  <a:gd name="T59" fmla="*/ 1 h 447"/>
                  <a:gd name="T60" fmla="*/ 1 w 726"/>
                  <a:gd name="T61" fmla="*/ 1 h 447"/>
                  <a:gd name="T62" fmla="*/ 1 w 726"/>
                  <a:gd name="T63" fmla="*/ 1 h 447"/>
                  <a:gd name="T64" fmla="*/ 1 w 726"/>
                  <a:gd name="T65" fmla="*/ 1 h 447"/>
                  <a:gd name="T66" fmla="*/ 1 w 726"/>
                  <a:gd name="T67" fmla="*/ 1 h 447"/>
                  <a:gd name="T68" fmla="*/ 1 w 726"/>
                  <a:gd name="T69" fmla="*/ 1 h 447"/>
                  <a:gd name="T70" fmla="*/ 1 w 726"/>
                  <a:gd name="T71" fmla="*/ 1 h 447"/>
                  <a:gd name="T72" fmla="*/ 0 w 726"/>
                  <a:gd name="T73" fmla="*/ 1 h 4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26" h="447">
                    <a:moveTo>
                      <a:pt x="0" y="387"/>
                    </a:moveTo>
                    <a:lnTo>
                      <a:pt x="0" y="60"/>
                    </a:lnTo>
                    <a:lnTo>
                      <a:pt x="1" y="47"/>
                    </a:lnTo>
                    <a:lnTo>
                      <a:pt x="4" y="37"/>
                    </a:lnTo>
                    <a:lnTo>
                      <a:pt x="10" y="27"/>
                    </a:lnTo>
                    <a:lnTo>
                      <a:pt x="17" y="17"/>
                    </a:lnTo>
                    <a:lnTo>
                      <a:pt x="26" y="10"/>
                    </a:lnTo>
                    <a:lnTo>
                      <a:pt x="37" y="5"/>
                    </a:lnTo>
                    <a:lnTo>
                      <a:pt x="47" y="1"/>
                    </a:lnTo>
                    <a:lnTo>
                      <a:pt x="60" y="0"/>
                    </a:lnTo>
                    <a:lnTo>
                      <a:pt x="666" y="0"/>
                    </a:lnTo>
                    <a:lnTo>
                      <a:pt x="679" y="1"/>
                    </a:lnTo>
                    <a:lnTo>
                      <a:pt x="689" y="5"/>
                    </a:lnTo>
                    <a:lnTo>
                      <a:pt x="700" y="10"/>
                    </a:lnTo>
                    <a:lnTo>
                      <a:pt x="709" y="17"/>
                    </a:lnTo>
                    <a:lnTo>
                      <a:pt x="716" y="27"/>
                    </a:lnTo>
                    <a:lnTo>
                      <a:pt x="722" y="37"/>
                    </a:lnTo>
                    <a:lnTo>
                      <a:pt x="725" y="47"/>
                    </a:lnTo>
                    <a:lnTo>
                      <a:pt x="726" y="60"/>
                    </a:lnTo>
                    <a:lnTo>
                      <a:pt x="726" y="387"/>
                    </a:lnTo>
                    <a:lnTo>
                      <a:pt x="725" y="399"/>
                    </a:lnTo>
                    <a:lnTo>
                      <a:pt x="722" y="410"/>
                    </a:lnTo>
                    <a:lnTo>
                      <a:pt x="716" y="421"/>
                    </a:lnTo>
                    <a:lnTo>
                      <a:pt x="709" y="429"/>
                    </a:lnTo>
                    <a:lnTo>
                      <a:pt x="700" y="437"/>
                    </a:lnTo>
                    <a:lnTo>
                      <a:pt x="689" y="443"/>
                    </a:lnTo>
                    <a:lnTo>
                      <a:pt x="679" y="446"/>
                    </a:lnTo>
                    <a:lnTo>
                      <a:pt x="666" y="447"/>
                    </a:lnTo>
                    <a:lnTo>
                      <a:pt x="60" y="447"/>
                    </a:lnTo>
                    <a:lnTo>
                      <a:pt x="47" y="446"/>
                    </a:lnTo>
                    <a:lnTo>
                      <a:pt x="37" y="443"/>
                    </a:lnTo>
                    <a:lnTo>
                      <a:pt x="26" y="437"/>
                    </a:lnTo>
                    <a:lnTo>
                      <a:pt x="17" y="429"/>
                    </a:lnTo>
                    <a:lnTo>
                      <a:pt x="10" y="421"/>
                    </a:lnTo>
                    <a:lnTo>
                      <a:pt x="4" y="410"/>
                    </a:lnTo>
                    <a:lnTo>
                      <a:pt x="1" y="399"/>
                    </a:lnTo>
                    <a:lnTo>
                      <a:pt x="0" y="3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56" name="Freeform 672">
                <a:extLst>
                  <a:ext uri="{FF2B5EF4-FFF2-40B4-BE49-F238E27FC236}">
                    <a16:creationId xmlns:a16="http://schemas.microsoft.com/office/drawing/2014/main" id="{88293B5A-2C41-BFAF-EEA4-27EFB2F5E0DE}"/>
                  </a:ext>
                </a:extLst>
              </p:cNvPr>
              <p:cNvSpPr>
                <a:spLocks/>
              </p:cNvSpPr>
              <p:nvPr/>
            </p:nvSpPr>
            <p:spPr bwMode="gray">
              <a:xfrm>
                <a:off x="3326" y="2947"/>
                <a:ext cx="49" cy="114"/>
              </a:xfrm>
              <a:custGeom>
                <a:avLst/>
                <a:gdLst>
                  <a:gd name="T0" fmla="*/ 1 w 97"/>
                  <a:gd name="T1" fmla="*/ 0 h 229"/>
                  <a:gd name="T2" fmla="*/ 1 w 97"/>
                  <a:gd name="T3" fmla="*/ 0 h 229"/>
                  <a:gd name="T4" fmla="*/ 1 w 97"/>
                  <a:gd name="T5" fmla="*/ 0 h 229"/>
                  <a:gd name="T6" fmla="*/ 1 w 97"/>
                  <a:gd name="T7" fmla="*/ 0 h 229"/>
                  <a:gd name="T8" fmla="*/ 1 w 97"/>
                  <a:gd name="T9" fmla="*/ 0 h 229"/>
                  <a:gd name="T10" fmla="*/ 1 w 97"/>
                  <a:gd name="T11" fmla="*/ 0 h 229"/>
                  <a:gd name="T12" fmla="*/ 1 w 97"/>
                  <a:gd name="T13" fmla="*/ 0 h 229"/>
                  <a:gd name="T14" fmla="*/ 1 w 97"/>
                  <a:gd name="T15" fmla="*/ 0 h 229"/>
                  <a:gd name="T16" fmla="*/ 1 w 97"/>
                  <a:gd name="T17" fmla="*/ 0 h 229"/>
                  <a:gd name="T18" fmla="*/ 1 w 97"/>
                  <a:gd name="T19" fmla="*/ 0 h 229"/>
                  <a:gd name="T20" fmla="*/ 1 w 97"/>
                  <a:gd name="T21" fmla="*/ 0 h 229"/>
                  <a:gd name="T22" fmla="*/ 1 w 97"/>
                  <a:gd name="T23" fmla="*/ 0 h 229"/>
                  <a:gd name="T24" fmla="*/ 1 w 97"/>
                  <a:gd name="T25" fmla="*/ 0 h 229"/>
                  <a:gd name="T26" fmla="*/ 1 w 97"/>
                  <a:gd name="T27" fmla="*/ 0 h 229"/>
                  <a:gd name="T28" fmla="*/ 1 w 97"/>
                  <a:gd name="T29" fmla="*/ 0 h 229"/>
                  <a:gd name="T30" fmla="*/ 1 w 97"/>
                  <a:gd name="T31" fmla="*/ 0 h 229"/>
                  <a:gd name="T32" fmla="*/ 1 w 97"/>
                  <a:gd name="T33" fmla="*/ 0 h 229"/>
                  <a:gd name="T34" fmla="*/ 0 w 97"/>
                  <a:gd name="T35" fmla="*/ 0 h 229"/>
                  <a:gd name="T36" fmla="*/ 0 w 97"/>
                  <a:gd name="T37" fmla="*/ 0 h 229"/>
                  <a:gd name="T38" fmla="*/ 1 w 97"/>
                  <a:gd name="T39" fmla="*/ 0 h 229"/>
                  <a:gd name="T40" fmla="*/ 1 w 97"/>
                  <a:gd name="T41" fmla="*/ 0 h 229"/>
                  <a:gd name="T42" fmla="*/ 1 w 97"/>
                  <a:gd name="T43" fmla="*/ 0 h 2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7" h="229">
                    <a:moveTo>
                      <a:pt x="83" y="0"/>
                    </a:moveTo>
                    <a:lnTo>
                      <a:pt x="83" y="31"/>
                    </a:lnTo>
                    <a:lnTo>
                      <a:pt x="83" y="102"/>
                    </a:lnTo>
                    <a:lnTo>
                      <a:pt x="83" y="175"/>
                    </a:lnTo>
                    <a:lnTo>
                      <a:pt x="83" y="214"/>
                    </a:lnTo>
                    <a:lnTo>
                      <a:pt x="77" y="214"/>
                    </a:lnTo>
                    <a:lnTo>
                      <a:pt x="69" y="214"/>
                    </a:lnTo>
                    <a:lnTo>
                      <a:pt x="60" y="214"/>
                    </a:lnTo>
                    <a:lnTo>
                      <a:pt x="49" y="214"/>
                    </a:lnTo>
                    <a:lnTo>
                      <a:pt x="39" y="214"/>
                    </a:lnTo>
                    <a:lnTo>
                      <a:pt x="29" y="214"/>
                    </a:lnTo>
                    <a:lnTo>
                      <a:pt x="22" y="214"/>
                    </a:lnTo>
                    <a:lnTo>
                      <a:pt x="16" y="214"/>
                    </a:lnTo>
                    <a:lnTo>
                      <a:pt x="16" y="175"/>
                    </a:lnTo>
                    <a:lnTo>
                      <a:pt x="16" y="102"/>
                    </a:lnTo>
                    <a:lnTo>
                      <a:pt x="16" y="31"/>
                    </a:lnTo>
                    <a:lnTo>
                      <a:pt x="16" y="0"/>
                    </a:lnTo>
                    <a:lnTo>
                      <a:pt x="0" y="0"/>
                    </a:lnTo>
                    <a:lnTo>
                      <a:pt x="0" y="229"/>
                    </a:lnTo>
                    <a:lnTo>
                      <a:pt x="97" y="229"/>
                    </a:lnTo>
                    <a:lnTo>
                      <a:pt x="97" y="0"/>
                    </a:lnTo>
                    <a:lnTo>
                      <a:pt x="83"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57" name="Freeform 673">
                <a:extLst>
                  <a:ext uri="{FF2B5EF4-FFF2-40B4-BE49-F238E27FC236}">
                    <a16:creationId xmlns:a16="http://schemas.microsoft.com/office/drawing/2014/main" id="{F905CFE5-93A0-44BB-1DAC-B1C7BA160C2E}"/>
                  </a:ext>
                </a:extLst>
              </p:cNvPr>
              <p:cNvSpPr>
                <a:spLocks/>
              </p:cNvSpPr>
              <p:nvPr/>
            </p:nvSpPr>
            <p:spPr bwMode="gray">
              <a:xfrm>
                <a:off x="3280" y="2884"/>
                <a:ext cx="147" cy="65"/>
              </a:xfrm>
              <a:custGeom>
                <a:avLst/>
                <a:gdLst>
                  <a:gd name="T0" fmla="*/ 1 w 293"/>
                  <a:gd name="T1" fmla="*/ 0 h 132"/>
                  <a:gd name="T2" fmla="*/ 1 w 293"/>
                  <a:gd name="T3" fmla="*/ 0 h 132"/>
                  <a:gd name="T4" fmla="*/ 1 w 293"/>
                  <a:gd name="T5" fmla="*/ 0 h 132"/>
                  <a:gd name="T6" fmla="*/ 1 w 293"/>
                  <a:gd name="T7" fmla="*/ 0 h 132"/>
                  <a:gd name="T8" fmla="*/ 1 w 293"/>
                  <a:gd name="T9" fmla="*/ 0 h 132"/>
                  <a:gd name="T10" fmla="*/ 1 w 293"/>
                  <a:gd name="T11" fmla="*/ 0 h 132"/>
                  <a:gd name="T12" fmla="*/ 1 w 293"/>
                  <a:gd name="T13" fmla="*/ 0 h 132"/>
                  <a:gd name="T14" fmla="*/ 1 w 293"/>
                  <a:gd name="T15" fmla="*/ 0 h 132"/>
                  <a:gd name="T16" fmla="*/ 0 w 293"/>
                  <a:gd name="T17" fmla="*/ 0 h 132"/>
                  <a:gd name="T18" fmla="*/ 0 w 293"/>
                  <a:gd name="T19" fmla="*/ 0 h 132"/>
                  <a:gd name="T20" fmla="*/ 1 w 293"/>
                  <a:gd name="T21" fmla="*/ 0 h 132"/>
                  <a:gd name="T22" fmla="*/ 1 w 293"/>
                  <a:gd name="T23" fmla="*/ 0 h 132"/>
                  <a:gd name="T24" fmla="*/ 1 w 293"/>
                  <a:gd name="T25" fmla="*/ 0 h 132"/>
                  <a:gd name="T26" fmla="*/ 1 w 293"/>
                  <a:gd name="T27" fmla="*/ 0 h 132"/>
                  <a:gd name="T28" fmla="*/ 1 w 293"/>
                  <a:gd name="T29" fmla="*/ 0 h 132"/>
                  <a:gd name="T30" fmla="*/ 1 w 293"/>
                  <a:gd name="T31" fmla="*/ 0 h 132"/>
                  <a:gd name="T32" fmla="*/ 1 w 293"/>
                  <a:gd name="T33" fmla="*/ 0 h 132"/>
                  <a:gd name="T34" fmla="*/ 1 w 293"/>
                  <a:gd name="T35" fmla="*/ 0 h 132"/>
                  <a:gd name="T36" fmla="*/ 1 w 293"/>
                  <a:gd name="T37" fmla="*/ 0 h 132"/>
                  <a:gd name="T38" fmla="*/ 1 w 293"/>
                  <a:gd name="T39" fmla="*/ 0 h 132"/>
                  <a:gd name="T40" fmla="*/ 1 w 293"/>
                  <a:gd name="T41" fmla="*/ 0 h 132"/>
                  <a:gd name="T42" fmla="*/ 1 w 293"/>
                  <a:gd name="T43" fmla="*/ 0 h 132"/>
                  <a:gd name="T44" fmla="*/ 1 w 293"/>
                  <a:gd name="T45" fmla="*/ 0 h 132"/>
                  <a:gd name="T46" fmla="*/ 1 w 293"/>
                  <a:gd name="T47" fmla="*/ 0 h 132"/>
                  <a:gd name="T48" fmla="*/ 1 w 293"/>
                  <a:gd name="T49" fmla="*/ 0 h 132"/>
                  <a:gd name="T50" fmla="*/ 1 w 293"/>
                  <a:gd name="T51" fmla="*/ 0 h 132"/>
                  <a:gd name="T52" fmla="*/ 1 w 293"/>
                  <a:gd name="T53" fmla="*/ 0 h 132"/>
                  <a:gd name="T54" fmla="*/ 1 w 293"/>
                  <a:gd name="T55" fmla="*/ 0 h 132"/>
                  <a:gd name="T56" fmla="*/ 1 w 293"/>
                  <a:gd name="T57" fmla="*/ 0 h 132"/>
                  <a:gd name="T58" fmla="*/ 1 w 293"/>
                  <a:gd name="T59" fmla="*/ 0 h 132"/>
                  <a:gd name="T60" fmla="*/ 1 w 293"/>
                  <a:gd name="T61" fmla="*/ 0 h 132"/>
                  <a:gd name="T62" fmla="*/ 1 w 293"/>
                  <a:gd name="T63" fmla="*/ 0 h 132"/>
                  <a:gd name="T64" fmla="*/ 1 w 293"/>
                  <a:gd name="T65" fmla="*/ 0 h 132"/>
                  <a:gd name="T66" fmla="*/ 1 w 293"/>
                  <a:gd name="T67" fmla="*/ 0 h 132"/>
                  <a:gd name="T68" fmla="*/ 1 w 293"/>
                  <a:gd name="T69" fmla="*/ 0 h 132"/>
                  <a:gd name="T70" fmla="*/ 1 w 293"/>
                  <a:gd name="T71" fmla="*/ 0 h 132"/>
                  <a:gd name="T72" fmla="*/ 1 w 293"/>
                  <a:gd name="T73" fmla="*/ 0 h 132"/>
                  <a:gd name="T74" fmla="*/ 1 w 293"/>
                  <a:gd name="T75" fmla="*/ 0 h 132"/>
                  <a:gd name="T76" fmla="*/ 1 w 293"/>
                  <a:gd name="T77" fmla="*/ 0 h 132"/>
                  <a:gd name="T78" fmla="*/ 1 w 293"/>
                  <a:gd name="T79" fmla="*/ 0 h 132"/>
                  <a:gd name="T80" fmla="*/ 1 w 293"/>
                  <a:gd name="T81" fmla="*/ 0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93" h="132">
                    <a:moveTo>
                      <a:pt x="91" y="0"/>
                    </a:moveTo>
                    <a:lnTo>
                      <a:pt x="72" y="3"/>
                    </a:lnTo>
                    <a:lnTo>
                      <a:pt x="55" y="7"/>
                    </a:lnTo>
                    <a:lnTo>
                      <a:pt x="40" y="17"/>
                    </a:lnTo>
                    <a:lnTo>
                      <a:pt x="26" y="27"/>
                    </a:lnTo>
                    <a:lnTo>
                      <a:pt x="15" y="41"/>
                    </a:lnTo>
                    <a:lnTo>
                      <a:pt x="7" y="57"/>
                    </a:lnTo>
                    <a:lnTo>
                      <a:pt x="2" y="73"/>
                    </a:lnTo>
                    <a:lnTo>
                      <a:pt x="0" y="92"/>
                    </a:lnTo>
                    <a:lnTo>
                      <a:pt x="0" y="132"/>
                    </a:lnTo>
                    <a:lnTo>
                      <a:pt x="31" y="132"/>
                    </a:lnTo>
                    <a:lnTo>
                      <a:pt x="31" y="92"/>
                    </a:lnTo>
                    <a:lnTo>
                      <a:pt x="32" y="79"/>
                    </a:lnTo>
                    <a:lnTo>
                      <a:pt x="35" y="68"/>
                    </a:lnTo>
                    <a:lnTo>
                      <a:pt x="41" y="58"/>
                    </a:lnTo>
                    <a:lnTo>
                      <a:pt x="48" y="49"/>
                    </a:lnTo>
                    <a:lnTo>
                      <a:pt x="57" y="42"/>
                    </a:lnTo>
                    <a:lnTo>
                      <a:pt x="68" y="36"/>
                    </a:lnTo>
                    <a:lnTo>
                      <a:pt x="78" y="33"/>
                    </a:lnTo>
                    <a:lnTo>
                      <a:pt x="91" y="32"/>
                    </a:lnTo>
                    <a:lnTo>
                      <a:pt x="202" y="32"/>
                    </a:lnTo>
                    <a:lnTo>
                      <a:pt x="215" y="33"/>
                    </a:lnTo>
                    <a:lnTo>
                      <a:pt x="225" y="36"/>
                    </a:lnTo>
                    <a:lnTo>
                      <a:pt x="236" y="42"/>
                    </a:lnTo>
                    <a:lnTo>
                      <a:pt x="245" y="49"/>
                    </a:lnTo>
                    <a:lnTo>
                      <a:pt x="252" y="58"/>
                    </a:lnTo>
                    <a:lnTo>
                      <a:pt x="258" y="68"/>
                    </a:lnTo>
                    <a:lnTo>
                      <a:pt x="261" y="79"/>
                    </a:lnTo>
                    <a:lnTo>
                      <a:pt x="262" y="92"/>
                    </a:lnTo>
                    <a:lnTo>
                      <a:pt x="262" y="121"/>
                    </a:lnTo>
                    <a:lnTo>
                      <a:pt x="293" y="121"/>
                    </a:lnTo>
                    <a:lnTo>
                      <a:pt x="293" y="92"/>
                    </a:lnTo>
                    <a:lnTo>
                      <a:pt x="291" y="73"/>
                    </a:lnTo>
                    <a:lnTo>
                      <a:pt x="286" y="57"/>
                    </a:lnTo>
                    <a:lnTo>
                      <a:pt x="278" y="41"/>
                    </a:lnTo>
                    <a:lnTo>
                      <a:pt x="267" y="27"/>
                    </a:lnTo>
                    <a:lnTo>
                      <a:pt x="253" y="17"/>
                    </a:lnTo>
                    <a:lnTo>
                      <a:pt x="238" y="7"/>
                    </a:lnTo>
                    <a:lnTo>
                      <a:pt x="221" y="3"/>
                    </a:lnTo>
                    <a:lnTo>
                      <a:pt x="202" y="0"/>
                    </a:lnTo>
                    <a:lnTo>
                      <a:pt x="91"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58" name="Freeform 674">
                <a:extLst>
                  <a:ext uri="{FF2B5EF4-FFF2-40B4-BE49-F238E27FC236}">
                    <a16:creationId xmlns:a16="http://schemas.microsoft.com/office/drawing/2014/main" id="{50634802-7D72-8B27-F259-F15D3F0A8B3E}"/>
                  </a:ext>
                </a:extLst>
              </p:cNvPr>
              <p:cNvSpPr>
                <a:spLocks/>
              </p:cNvSpPr>
              <p:nvPr/>
            </p:nvSpPr>
            <p:spPr bwMode="gray">
              <a:xfrm>
                <a:off x="3477" y="2943"/>
                <a:ext cx="73" cy="77"/>
              </a:xfrm>
              <a:custGeom>
                <a:avLst/>
                <a:gdLst>
                  <a:gd name="T0" fmla="*/ 0 w 147"/>
                  <a:gd name="T1" fmla="*/ 0 h 156"/>
                  <a:gd name="T2" fmla="*/ 0 w 147"/>
                  <a:gd name="T3" fmla="*/ 0 h 156"/>
                  <a:gd name="T4" fmla="*/ 0 w 147"/>
                  <a:gd name="T5" fmla="*/ 0 h 156"/>
                  <a:gd name="T6" fmla="*/ 0 w 147"/>
                  <a:gd name="T7" fmla="*/ 0 h 156"/>
                  <a:gd name="T8" fmla="*/ 0 w 147"/>
                  <a:gd name="T9" fmla="*/ 0 h 156"/>
                  <a:gd name="T10" fmla="*/ 0 w 147"/>
                  <a:gd name="T11" fmla="*/ 0 h 156"/>
                  <a:gd name="T12" fmla="*/ 0 w 147"/>
                  <a:gd name="T13" fmla="*/ 0 h 156"/>
                  <a:gd name="T14" fmla="*/ 0 w 147"/>
                  <a:gd name="T15" fmla="*/ 0 h 156"/>
                  <a:gd name="T16" fmla="*/ 0 w 147"/>
                  <a:gd name="T17" fmla="*/ 0 h 156"/>
                  <a:gd name="T18" fmla="*/ 0 w 147"/>
                  <a:gd name="T19" fmla="*/ 0 h 156"/>
                  <a:gd name="T20" fmla="*/ 0 w 147"/>
                  <a:gd name="T21" fmla="*/ 0 h 156"/>
                  <a:gd name="T22" fmla="*/ 0 w 147"/>
                  <a:gd name="T23" fmla="*/ 0 h 156"/>
                  <a:gd name="T24" fmla="*/ 0 w 147"/>
                  <a:gd name="T25" fmla="*/ 0 h 156"/>
                  <a:gd name="T26" fmla="*/ 0 w 147"/>
                  <a:gd name="T27" fmla="*/ 0 h 156"/>
                  <a:gd name="T28" fmla="*/ 0 w 147"/>
                  <a:gd name="T29" fmla="*/ 0 h 156"/>
                  <a:gd name="T30" fmla="*/ 0 w 147"/>
                  <a:gd name="T31" fmla="*/ 0 h 156"/>
                  <a:gd name="T32" fmla="*/ 0 w 147"/>
                  <a:gd name="T33" fmla="*/ 0 h 156"/>
                  <a:gd name="T34" fmla="*/ 0 w 147"/>
                  <a:gd name="T35" fmla="*/ 0 h 156"/>
                  <a:gd name="T36" fmla="*/ 0 w 147"/>
                  <a:gd name="T37" fmla="*/ 0 h 156"/>
                  <a:gd name="T38" fmla="*/ 0 w 147"/>
                  <a:gd name="T39" fmla="*/ 0 h 156"/>
                  <a:gd name="T40" fmla="*/ 0 w 147"/>
                  <a:gd name="T41" fmla="*/ 0 h 156"/>
                  <a:gd name="T42" fmla="*/ 0 w 147"/>
                  <a:gd name="T43" fmla="*/ 0 h 156"/>
                  <a:gd name="T44" fmla="*/ 0 w 147"/>
                  <a:gd name="T45" fmla="*/ 0 h 156"/>
                  <a:gd name="T46" fmla="*/ 0 w 147"/>
                  <a:gd name="T47" fmla="*/ 0 h 156"/>
                  <a:gd name="T48" fmla="*/ 0 w 147"/>
                  <a:gd name="T49" fmla="*/ 0 h 156"/>
                  <a:gd name="T50" fmla="*/ 0 w 147"/>
                  <a:gd name="T51" fmla="*/ 0 h 156"/>
                  <a:gd name="T52" fmla="*/ 0 w 147"/>
                  <a:gd name="T53" fmla="*/ 0 h 156"/>
                  <a:gd name="T54" fmla="*/ 0 w 147"/>
                  <a:gd name="T55" fmla="*/ 0 h 156"/>
                  <a:gd name="T56" fmla="*/ 0 w 147"/>
                  <a:gd name="T57" fmla="*/ 0 h 156"/>
                  <a:gd name="T58" fmla="*/ 0 w 147"/>
                  <a:gd name="T59" fmla="*/ 0 h 156"/>
                  <a:gd name="T60" fmla="*/ 0 w 147"/>
                  <a:gd name="T61" fmla="*/ 0 h 156"/>
                  <a:gd name="T62" fmla="*/ 0 w 147"/>
                  <a:gd name="T63" fmla="*/ 0 h 156"/>
                  <a:gd name="T64" fmla="*/ 0 w 147"/>
                  <a:gd name="T65" fmla="*/ 0 h 156"/>
                  <a:gd name="T66" fmla="*/ 0 w 147"/>
                  <a:gd name="T67" fmla="*/ 0 h 156"/>
                  <a:gd name="T68" fmla="*/ 0 w 147"/>
                  <a:gd name="T69" fmla="*/ 0 h 156"/>
                  <a:gd name="T70" fmla="*/ 0 w 147"/>
                  <a:gd name="T71" fmla="*/ 0 h 156"/>
                  <a:gd name="T72" fmla="*/ 0 w 147"/>
                  <a:gd name="T73" fmla="*/ 0 h 156"/>
                  <a:gd name="T74" fmla="*/ 0 w 147"/>
                  <a:gd name="T75" fmla="*/ 0 h 156"/>
                  <a:gd name="T76" fmla="*/ 0 w 147"/>
                  <a:gd name="T77" fmla="*/ 0 h 156"/>
                  <a:gd name="T78" fmla="*/ 0 w 147"/>
                  <a:gd name="T79" fmla="*/ 0 h 156"/>
                  <a:gd name="T80" fmla="*/ 0 w 147"/>
                  <a:gd name="T81" fmla="*/ 0 h 156"/>
                  <a:gd name="T82" fmla="*/ 0 w 147"/>
                  <a:gd name="T83" fmla="*/ 0 h 156"/>
                  <a:gd name="T84" fmla="*/ 0 w 147"/>
                  <a:gd name="T85" fmla="*/ 0 h 1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 h="156">
                    <a:moveTo>
                      <a:pt x="0" y="55"/>
                    </a:moveTo>
                    <a:lnTo>
                      <a:pt x="3" y="76"/>
                    </a:lnTo>
                    <a:lnTo>
                      <a:pt x="8" y="95"/>
                    </a:lnTo>
                    <a:lnTo>
                      <a:pt x="18" y="112"/>
                    </a:lnTo>
                    <a:lnTo>
                      <a:pt x="30" y="126"/>
                    </a:lnTo>
                    <a:lnTo>
                      <a:pt x="45" y="138"/>
                    </a:lnTo>
                    <a:lnTo>
                      <a:pt x="63" y="148"/>
                    </a:lnTo>
                    <a:lnTo>
                      <a:pt x="81" y="153"/>
                    </a:lnTo>
                    <a:lnTo>
                      <a:pt x="102" y="156"/>
                    </a:lnTo>
                    <a:lnTo>
                      <a:pt x="108" y="156"/>
                    </a:lnTo>
                    <a:lnTo>
                      <a:pt x="113" y="154"/>
                    </a:lnTo>
                    <a:lnTo>
                      <a:pt x="119" y="154"/>
                    </a:lnTo>
                    <a:lnTo>
                      <a:pt x="125" y="153"/>
                    </a:lnTo>
                    <a:lnTo>
                      <a:pt x="131" y="151"/>
                    </a:lnTo>
                    <a:lnTo>
                      <a:pt x="136" y="150"/>
                    </a:lnTo>
                    <a:lnTo>
                      <a:pt x="141" y="148"/>
                    </a:lnTo>
                    <a:lnTo>
                      <a:pt x="147" y="145"/>
                    </a:lnTo>
                    <a:lnTo>
                      <a:pt x="140" y="131"/>
                    </a:lnTo>
                    <a:lnTo>
                      <a:pt x="135" y="134"/>
                    </a:lnTo>
                    <a:lnTo>
                      <a:pt x="131" y="135"/>
                    </a:lnTo>
                    <a:lnTo>
                      <a:pt x="126" y="137"/>
                    </a:lnTo>
                    <a:lnTo>
                      <a:pt x="121" y="138"/>
                    </a:lnTo>
                    <a:lnTo>
                      <a:pt x="116" y="139"/>
                    </a:lnTo>
                    <a:lnTo>
                      <a:pt x="111" y="139"/>
                    </a:lnTo>
                    <a:lnTo>
                      <a:pt x="106" y="141"/>
                    </a:lnTo>
                    <a:lnTo>
                      <a:pt x="102" y="141"/>
                    </a:lnTo>
                    <a:lnTo>
                      <a:pt x="84" y="138"/>
                    </a:lnTo>
                    <a:lnTo>
                      <a:pt x="68" y="134"/>
                    </a:lnTo>
                    <a:lnTo>
                      <a:pt x="55" y="126"/>
                    </a:lnTo>
                    <a:lnTo>
                      <a:pt x="42" y="115"/>
                    </a:lnTo>
                    <a:lnTo>
                      <a:pt x="32" y="103"/>
                    </a:lnTo>
                    <a:lnTo>
                      <a:pt x="23" y="88"/>
                    </a:lnTo>
                    <a:lnTo>
                      <a:pt x="18" y="73"/>
                    </a:lnTo>
                    <a:lnTo>
                      <a:pt x="17" y="55"/>
                    </a:lnTo>
                    <a:lnTo>
                      <a:pt x="18" y="43"/>
                    </a:lnTo>
                    <a:lnTo>
                      <a:pt x="20" y="30"/>
                    </a:lnTo>
                    <a:lnTo>
                      <a:pt x="25" y="18"/>
                    </a:lnTo>
                    <a:lnTo>
                      <a:pt x="30" y="8"/>
                    </a:lnTo>
                    <a:lnTo>
                      <a:pt x="17" y="0"/>
                    </a:lnTo>
                    <a:lnTo>
                      <a:pt x="10" y="13"/>
                    </a:lnTo>
                    <a:lnTo>
                      <a:pt x="5" y="27"/>
                    </a:lnTo>
                    <a:lnTo>
                      <a:pt x="2" y="40"/>
                    </a:lnTo>
                    <a:lnTo>
                      <a:pt x="0" y="55"/>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59" name="Freeform 675">
                <a:extLst>
                  <a:ext uri="{FF2B5EF4-FFF2-40B4-BE49-F238E27FC236}">
                    <a16:creationId xmlns:a16="http://schemas.microsoft.com/office/drawing/2014/main" id="{A6F270DC-5796-3CE5-7C57-2763CD9DC86C}"/>
                  </a:ext>
                </a:extLst>
              </p:cNvPr>
              <p:cNvSpPr>
                <a:spLocks/>
              </p:cNvSpPr>
              <p:nvPr/>
            </p:nvSpPr>
            <p:spPr bwMode="gray">
              <a:xfrm>
                <a:off x="3163" y="2943"/>
                <a:ext cx="73" cy="77"/>
              </a:xfrm>
              <a:custGeom>
                <a:avLst/>
                <a:gdLst>
                  <a:gd name="T0" fmla="*/ 1 w 145"/>
                  <a:gd name="T1" fmla="*/ 0 h 156"/>
                  <a:gd name="T2" fmla="*/ 1 w 145"/>
                  <a:gd name="T3" fmla="*/ 0 h 156"/>
                  <a:gd name="T4" fmla="*/ 1 w 145"/>
                  <a:gd name="T5" fmla="*/ 0 h 156"/>
                  <a:gd name="T6" fmla="*/ 1 w 145"/>
                  <a:gd name="T7" fmla="*/ 0 h 156"/>
                  <a:gd name="T8" fmla="*/ 1 w 145"/>
                  <a:gd name="T9" fmla="*/ 0 h 156"/>
                  <a:gd name="T10" fmla="*/ 1 w 145"/>
                  <a:gd name="T11" fmla="*/ 0 h 156"/>
                  <a:gd name="T12" fmla="*/ 1 w 145"/>
                  <a:gd name="T13" fmla="*/ 0 h 156"/>
                  <a:gd name="T14" fmla="*/ 1 w 145"/>
                  <a:gd name="T15" fmla="*/ 0 h 156"/>
                  <a:gd name="T16" fmla="*/ 1 w 145"/>
                  <a:gd name="T17" fmla="*/ 0 h 156"/>
                  <a:gd name="T18" fmla="*/ 1 w 145"/>
                  <a:gd name="T19" fmla="*/ 0 h 156"/>
                  <a:gd name="T20" fmla="*/ 1 w 145"/>
                  <a:gd name="T21" fmla="*/ 0 h 156"/>
                  <a:gd name="T22" fmla="*/ 1 w 145"/>
                  <a:gd name="T23" fmla="*/ 0 h 156"/>
                  <a:gd name="T24" fmla="*/ 1 w 145"/>
                  <a:gd name="T25" fmla="*/ 0 h 156"/>
                  <a:gd name="T26" fmla="*/ 1 w 145"/>
                  <a:gd name="T27" fmla="*/ 0 h 156"/>
                  <a:gd name="T28" fmla="*/ 1 w 145"/>
                  <a:gd name="T29" fmla="*/ 0 h 156"/>
                  <a:gd name="T30" fmla="*/ 1 w 145"/>
                  <a:gd name="T31" fmla="*/ 0 h 156"/>
                  <a:gd name="T32" fmla="*/ 1 w 145"/>
                  <a:gd name="T33" fmla="*/ 0 h 156"/>
                  <a:gd name="T34" fmla="*/ 1 w 145"/>
                  <a:gd name="T35" fmla="*/ 0 h 156"/>
                  <a:gd name="T36" fmla="*/ 1 w 145"/>
                  <a:gd name="T37" fmla="*/ 0 h 156"/>
                  <a:gd name="T38" fmla="*/ 1 w 145"/>
                  <a:gd name="T39" fmla="*/ 0 h 156"/>
                  <a:gd name="T40" fmla="*/ 1 w 145"/>
                  <a:gd name="T41" fmla="*/ 0 h 156"/>
                  <a:gd name="T42" fmla="*/ 0 w 145"/>
                  <a:gd name="T43" fmla="*/ 0 h 156"/>
                  <a:gd name="T44" fmla="*/ 1 w 145"/>
                  <a:gd name="T45" fmla="*/ 0 h 156"/>
                  <a:gd name="T46" fmla="*/ 1 w 145"/>
                  <a:gd name="T47" fmla="*/ 0 h 156"/>
                  <a:gd name="T48" fmla="*/ 1 w 145"/>
                  <a:gd name="T49" fmla="*/ 0 h 156"/>
                  <a:gd name="T50" fmla="*/ 1 w 145"/>
                  <a:gd name="T51" fmla="*/ 0 h 156"/>
                  <a:gd name="T52" fmla="*/ 1 w 145"/>
                  <a:gd name="T53" fmla="*/ 0 h 156"/>
                  <a:gd name="T54" fmla="*/ 1 w 145"/>
                  <a:gd name="T55" fmla="*/ 0 h 156"/>
                  <a:gd name="T56" fmla="*/ 1 w 145"/>
                  <a:gd name="T57" fmla="*/ 0 h 156"/>
                  <a:gd name="T58" fmla="*/ 1 w 145"/>
                  <a:gd name="T59" fmla="*/ 0 h 156"/>
                  <a:gd name="T60" fmla="*/ 1 w 145"/>
                  <a:gd name="T61" fmla="*/ 0 h 156"/>
                  <a:gd name="T62" fmla="*/ 1 w 145"/>
                  <a:gd name="T63" fmla="*/ 0 h 156"/>
                  <a:gd name="T64" fmla="*/ 1 w 145"/>
                  <a:gd name="T65" fmla="*/ 0 h 156"/>
                  <a:gd name="T66" fmla="*/ 1 w 145"/>
                  <a:gd name="T67" fmla="*/ 0 h 156"/>
                  <a:gd name="T68" fmla="*/ 1 w 145"/>
                  <a:gd name="T69" fmla="*/ 0 h 156"/>
                  <a:gd name="T70" fmla="*/ 1 w 145"/>
                  <a:gd name="T71" fmla="*/ 0 h 156"/>
                  <a:gd name="T72" fmla="*/ 1 w 145"/>
                  <a:gd name="T73" fmla="*/ 0 h 156"/>
                  <a:gd name="T74" fmla="*/ 1 w 145"/>
                  <a:gd name="T75" fmla="*/ 0 h 156"/>
                  <a:gd name="T76" fmla="*/ 1 w 145"/>
                  <a:gd name="T77" fmla="*/ 0 h 156"/>
                  <a:gd name="T78" fmla="*/ 1 w 145"/>
                  <a:gd name="T79" fmla="*/ 0 h 156"/>
                  <a:gd name="T80" fmla="*/ 1 w 145"/>
                  <a:gd name="T81" fmla="*/ 0 h 156"/>
                  <a:gd name="T82" fmla="*/ 1 w 145"/>
                  <a:gd name="T83" fmla="*/ 0 h 156"/>
                  <a:gd name="T84" fmla="*/ 1 w 145"/>
                  <a:gd name="T85" fmla="*/ 0 h 1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56">
                    <a:moveTo>
                      <a:pt x="116" y="8"/>
                    </a:moveTo>
                    <a:lnTo>
                      <a:pt x="122" y="18"/>
                    </a:lnTo>
                    <a:lnTo>
                      <a:pt x="127" y="30"/>
                    </a:lnTo>
                    <a:lnTo>
                      <a:pt x="129" y="43"/>
                    </a:lnTo>
                    <a:lnTo>
                      <a:pt x="130" y="55"/>
                    </a:lnTo>
                    <a:lnTo>
                      <a:pt x="128" y="73"/>
                    </a:lnTo>
                    <a:lnTo>
                      <a:pt x="123" y="88"/>
                    </a:lnTo>
                    <a:lnTo>
                      <a:pt x="115" y="103"/>
                    </a:lnTo>
                    <a:lnTo>
                      <a:pt x="105" y="115"/>
                    </a:lnTo>
                    <a:lnTo>
                      <a:pt x="92" y="126"/>
                    </a:lnTo>
                    <a:lnTo>
                      <a:pt x="77" y="134"/>
                    </a:lnTo>
                    <a:lnTo>
                      <a:pt x="62" y="138"/>
                    </a:lnTo>
                    <a:lnTo>
                      <a:pt x="45" y="141"/>
                    </a:lnTo>
                    <a:lnTo>
                      <a:pt x="40" y="141"/>
                    </a:lnTo>
                    <a:lnTo>
                      <a:pt x="35" y="139"/>
                    </a:lnTo>
                    <a:lnTo>
                      <a:pt x="30" y="139"/>
                    </a:lnTo>
                    <a:lnTo>
                      <a:pt x="25" y="138"/>
                    </a:lnTo>
                    <a:lnTo>
                      <a:pt x="20" y="137"/>
                    </a:lnTo>
                    <a:lnTo>
                      <a:pt x="15" y="135"/>
                    </a:lnTo>
                    <a:lnTo>
                      <a:pt x="10" y="134"/>
                    </a:lnTo>
                    <a:lnTo>
                      <a:pt x="6" y="131"/>
                    </a:lnTo>
                    <a:lnTo>
                      <a:pt x="0" y="145"/>
                    </a:lnTo>
                    <a:lnTo>
                      <a:pt x="6" y="148"/>
                    </a:lnTo>
                    <a:lnTo>
                      <a:pt x="10" y="150"/>
                    </a:lnTo>
                    <a:lnTo>
                      <a:pt x="16" y="151"/>
                    </a:lnTo>
                    <a:lnTo>
                      <a:pt x="22" y="153"/>
                    </a:lnTo>
                    <a:lnTo>
                      <a:pt x="28" y="154"/>
                    </a:lnTo>
                    <a:lnTo>
                      <a:pt x="33" y="154"/>
                    </a:lnTo>
                    <a:lnTo>
                      <a:pt x="39" y="156"/>
                    </a:lnTo>
                    <a:lnTo>
                      <a:pt x="45" y="156"/>
                    </a:lnTo>
                    <a:lnTo>
                      <a:pt x="66" y="153"/>
                    </a:lnTo>
                    <a:lnTo>
                      <a:pt x="84" y="148"/>
                    </a:lnTo>
                    <a:lnTo>
                      <a:pt x="101" y="138"/>
                    </a:lnTo>
                    <a:lnTo>
                      <a:pt x="116" y="126"/>
                    </a:lnTo>
                    <a:lnTo>
                      <a:pt x="128" y="112"/>
                    </a:lnTo>
                    <a:lnTo>
                      <a:pt x="137" y="95"/>
                    </a:lnTo>
                    <a:lnTo>
                      <a:pt x="143" y="76"/>
                    </a:lnTo>
                    <a:lnTo>
                      <a:pt x="145" y="55"/>
                    </a:lnTo>
                    <a:lnTo>
                      <a:pt x="144" y="40"/>
                    </a:lnTo>
                    <a:lnTo>
                      <a:pt x="140" y="27"/>
                    </a:lnTo>
                    <a:lnTo>
                      <a:pt x="136" y="13"/>
                    </a:lnTo>
                    <a:lnTo>
                      <a:pt x="129" y="0"/>
                    </a:lnTo>
                    <a:lnTo>
                      <a:pt x="116" y="8"/>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60" name="Freeform 676">
                <a:extLst>
                  <a:ext uri="{FF2B5EF4-FFF2-40B4-BE49-F238E27FC236}">
                    <a16:creationId xmlns:a16="http://schemas.microsoft.com/office/drawing/2014/main" id="{063B74B0-29DD-311F-6AFE-E806BC44EDD4}"/>
                  </a:ext>
                </a:extLst>
              </p:cNvPr>
              <p:cNvSpPr>
                <a:spLocks/>
              </p:cNvSpPr>
              <p:nvPr/>
            </p:nvSpPr>
            <p:spPr bwMode="gray">
              <a:xfrm>
                <a:off x="3477" y="3107"/>
                <a:ext cx="73" cy="78"/>
              </a:xfrm>
              <a:custGeom>
                <a:avLst/>
                <a:gdLst>
                  <a:gd name="T0" fmla="*/ 0 w 147"/>
                  <a:gd name="T1" fmla="*/ 1 h 155"/>
                  <a:gd name="T2" fmla="*/ 0 w 147"/>
                  <a:gd name="T3" fmla="*/ 1 h 155"/>
                  <a:gd name="T4" fmla="*/ 0 w 147"/>
                  <a:gd name="T5" fmla="*/ 1 h 155"/>
                  <a:gd name="T6" fmla="*/ 0 w 147"/>
                  <a:gd name="T7" fmla="*/ 1 h 155"/>
                  <a:gd name="T8" fmla="*/ 0 w 147"/>
                  <a:gd name="T9" fmla="*/ 1 h 155"/>
                  <a:gd name="T10" fmla="*/ 0 w 147"/>
                  <a:gd name="T11" fmla="*/ 1 h 155"/>
                  <a:gd name="T12" fmla="*/ 0 w 147"/>
                  <a:gd name="T13" fmla="*/ 1 h 155"/>
                  <a:gd name="T14" fmla="*/ 0 w 147"/>
                  <a:gd name="T15" fmla="*/ 1 h 155"/>
                  <a:gd name="T16" fmla="*/ 0 w 147"/>
                  <a:gd name="T17" fmla="*/ 1 h 155"/>
                  <a:gd name="T18" fmla="*/ 0 w 147"/>
                  <a:gd name="T19" fmla="*/ 1 h 155"/>
                  <a:gd name="T20" fmla="*/ 0 w 147"/>
                  <a:gd name="T21" fmla="*/ 1 h 155"/>
                  <a:gd name="T22" fmla="*/ 0 w 147"/>
                  <a:gd name="T23" fmla="*/ 1 h 155"/>
                  <a:gd name="T24" fmla="*/ 0 w 147"/>
                  <a:gd name="T25" fmla="*/ 1 h 155"/>
                  <a:gd name="T26" fmla="*/ 0 w 147"/>
                  <a:gd name="T27" fmla="*/ 1 h 155"/>
                  <a:gd name="T28" fmla="*/ 0 w 147"/>
                  <a:gd name="T29" fmla="*/ 1 h 155"/>
                  <a:gd name="T30" fmla="*/ 0 w 147"/>
                  <a:gd name="T31" fmla="*/ 1 h 155"/>
                  <a:gd name="T32" fmla="*/ 0 w 147"/>
                  <a:gd name="T33" fmla="*/ 1 h 155"/>
                  <a:gd name="T34" fmla="*/ 0 w 147"/>
                  <a:gd name="T35" fmla="*/ 1 h 155"/>
                  <a:gd name="T36" fmla="*/ 0 w 147"/>
                  <a:gd name="T37" fmla="*/ 1 h 155"/>
                  <a:gd name="T38" fmla="*/ 0 w 147"/>
                  <a:gd name="T39" fmla="*/ 1 h 155"/>
                  <a:gd name="T40" fmla="*/ 0 w 147"/>
                  <a:gd name="T41" fmla="*/ 1 h 155"/>
                  <a:gd name="T42" fmla="*/ 0 w 147"/>
                  <a:gd name="T43" fmla="*/ 1 h 155"/>
                  <a:gd name="T44" fmla="*/ 0 w 147"/>
                  <a:gd name="T45" fmla="*/ 1 h 155"/>
                  <a:gd name="T46" fmla="*/ 0 w 147"/>
                  <a:gd name="T47" fmla="*/ 1 h 155"/>
                  <a:gd name="T48" fmla="*/ 0 w 147"/>
                  <a:gd name="T49" fmla="*/ 1 h 155"/>
                  <a:gd name="T50" fmla="*/ 0 w 147"/>
                  <a:gd name="T51" fmla="*/ 1 h 155"/>
                  <a:gd name="T52" fmla="*/ 0 w 147"/>
                  <a:gd name="T53" fmla="*/ 1 h 155"/>
                  <a:gd name="T54" fmla="*/ 0 w 147"/>
                  <a:gd name="T55" fmla="*/ 1 h 155"/>
                  <a:gd name="T56" fmla="*/ 0 w 147"/>
                  <a:gd name="T57" fmla="*/ 1 h 155"/>
                  <a:gd name="T58" fmla="*/ 0 w 147"/>
                  <a:gd name="T59" fmla="*/ 1 h 155"/>
                  <a:gd name="T60" fmla="*/ 0 w 147"/>
                  <a:gd name="T61" fmla="*/ 1 h 155"/>
                  <a:gd name="T62" fmla="*/ 0 w 147"/>
                  <a:gd name="T63" fmla="*/ 1 h 155"/>
                  <a:gd name="T64" fmla="*/ 0 w 147"/>
                  <a:gd name="T65" fmla="*/ 1 h 155"/>
                  <a:gd name="T66" fmla="*/ 0 w 147"/>
                  <a:gd name="T67" fmla="*/ 0 h 155"/>
                  <a:gd name="T68" fmla="*/ 0 w 147"/>
                  <a:gd name="T69" fmla="*/ 0 h 155"/>
                  <a:gd name="T70" fmla="*/ 0 w 147"/>
                  <a:gd name="T71" fmla="*/ 1 h 155"/>
                  <a:gd name="T72" fmla="*/ 0 w 147"/>
                  <a:gd name="T73" fmla="*/ 1 h 155"/>
                  <a:gd name="T74" fmla="*/ 0 w 147"/>
                  <a:gd name="T75" fmla="*/ 1 h 155"/>
                  <a:gd name="T76" fmla="*/ 0 w 147"/>
                  <a:gd name="T77" fmla="*/ 1 h 155"/>
                  <a:gd name="T78" fmla="*/ 0 w 147"/>
                  <a:gd name="T79" fmla="*/ 1 h 155"/>
                  <a:gd name="T80" fmla="*/ 0 w 147"/>
                  <a:gd name="T81" fmla="*/ 1 h 155"/>
                  <a:gd name="T82" fmla="*/ 0 w 147"/>
                  <a:gd name="T83" fmla="*/ 1 h 155"/>
                  <a:gd name="T84" fmla="*/ 0 w 147"/>
                  <a:gd name="T85" fmla="*/ 1 h 1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 h="155">
                    <a:moveTo>
                      <a:pt x="0" y="101"/>
                    </a:moveTo>
                    <a:lnTo>
                      <a:pt x="2" y="116"/>
                    </a:lnTo>
                    <a:lnTo>
                      <a:pt x="5" y="130"/>
                    </a:lnTo>
                    <a:lnTo>
                      <a:pt x="10" y="143"/>
                    </a:lnTo>
                    <a:lnTo>
                      <a:pt x="17" y="155"/>
                    </a:lnTo>
                    <a:lnTo>
                      <a:pt x="30" y="147"/>
                    </a:lnTo>
                    <a:lnTo>
                      <a:pt x="25" y="137"/>
                    </a:lnTo>
                    <a:lnTo>
                      <a:pt x="20" y="125"/>
                    </a:lnTo>
                    <a:lnTo>
                      <a:pt x="18" y="113"/>
                    </a:lnTo>
                    <a:lnTo>
                      <a:pt x="17" y="101"/>
                    </a:lnTo>
                    <a:lnTo>
                      <a:pt x="18" y="84"/>
                    </a:lnTo>
                    <a:lnTo>
                      <a:pt x="23" y="68"/>
                    </a:lnTo>
                    <a:lnTo>
                      <a:pt x="32" y="54"/>
                    </a:lnTo>
                    <a:lnTo>
                      <a:pt x="42" y="41"/>
                    </a:lnTo>
                    <a:lnTo>
                      <a:pt x="55" y="31"/>
                    </a:lnTo>
                    <a:lnTo>
                      <a:pt x="68" y="23"/>
                    </a:lnTo>
                    <a:lnTo>
                      <a:pt x="84" y="17"/>
                    </a:lnTo>
                    <a:lnTo>
                      <a:pt x="102" y="16"/>
                    </a:lnTo>
                    <a:lnTo>
                      <a:pt x="106" y="16"/>
                    </a:lnTo>
                    <a:lnTo>
                      <a:pt x="111" y="16"/>
                    </a:lnTo>
                    <a:lnTo>
                      <a:pt x="116" y="17"/>
                    </a:lnTo>
                    <a:lnTo>
                      <a:pt x="121" y="18"/>
                    </a:lnTo>
                    <a:lnTo>
                      <a:pt x="126" y="19"/>
                    </a:lnTo>
                    <a:lnTo>
                      <a:pt x="131" y="20"/>
                    </a:lnTo>
                    <a:lnTo>
                      <a:pt x="135" y="22"/>
                    </a:lnTo>
                    <a:lnTo>
                      <a:pt x="140" y="24"/>
                    </a:lnTo>
                    <a:lnTo>
                      <a:pt x="147" y="11"/>
                    </a:lnTo>
                    <a:lnTo>
                      <a:pt x="141" y="9"/>
                    </a:lnTo>
                    <a:lnTo>
                      <a:pt x="136" y="5"/>
                    </a:lnTo>
                    <a:lnTo>
                      <a:pt x="131" y="4"/>
                    </a:lnTo>
                    <a:lnTo>
                      <a:pt x="125" y="2"/>
                    </a:lnTo>
                    <a:lnTo>
                      <a:pt x="119" y="1"/>
                    </a:lnTo>
                    <a:lnTo>
                      <a:pt x="113" y="1"/>
                    </a:lnTo>
                    <a:lnTo>
                      <a:pt x="108" y="0"/>
                    </a:lnTo>
                    <a:lnTo>
                      <a:pt x="102" y="0"/>
                    </a:lnTo>
                    <a:lnTo>
                      <a:pt x="81" y="2"/>
                    </a:lnTo>
                    <a:lnTo>
                      <a:pt x="63" y="8"/>
                    </a:lnTo>
                    <a:lnTo>
                      <a:pt x="45" y="17"/>
                    </a:lnTo>
                    <a:lnTo>
                      <a:pt x="30" y="30"/>
                    </a:lnTo>
                    <a:lnTo>
                      <a:pt x="18" y="45"/>
                    </a:lnTo>
                    <a:lnTo>
                      <a:pt x="8" y="62"/>
                    </a:lnTo>
                    <a:lnTo>
                      <a:pt x="3" y="80"/>
                    </a:lnTo>
                    <a:lnTo>
                      <a:pt x="0" y="101"/>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61" name="Freeform 677">
                <a:extLst>
                  <a:ext uri="{FF2B5EF4-FFF2-40B4-BE49-F238E27FC236}">
                    <a16:creationId xmlns:a16="http://schemas.microsoft.com/office/drawing/2014/main" id="{0C1CE21F-A32F-AE1B-84B8-3023F43AD82A}"/>
                  </a:ext>
                </a:extLst>
              </p:cNvPr>
              <p:cNvSpPr>
                <a:spLocks/>
              </p:cNvSpPr>
              <p:nvPr/>
            </p:nvSpPr>
            <p:spPr bwMode="gray">
              <a:xfrm>
                <a:off x="3163" y="3107"/>
                <a:ext cx="73" cy="78"/>
              </a:xfrm>
              <a:custGeom>
                <a:avLst/>
                <a:gdLst>
                  <a:gd name="T0" fmla="*/ 0 w 145"/>
                  <a:gd name="T1" fmla="*/ 1 h 155"/>
                  <a:gd name="T2" fmla="*/ 1 w 145"/>
                  <a:gd name="T3" fmla="*/ 1 h 155"/>
                  <a:gd name="T4" fmla="*/ 1 w 145"/>
                  <a:gd name="T5" fmla="*/ 1 h 155"/>
                  <a:gd name="T6" fmla="*/ 1 w 145"/>
                  <a:gd name="T7" fmla="*/ 1 h 155"/>
                  <a:gd name="T8" fmla="*/ 1 w 145"/>
                  <a:gd name="T9" fmla="*/ 1 h 155"/>
                  <a:gd name="T10" fmla="*/ 1 w 145"/>
                  <a:gd name="T11" fmla="*/ 1 h 155"/>
                  <a:gd name="T12" fmla="*/ 1 w 145"/>
                  <a:gd name="T13" fmla="*/ 1 h 155"/>
                  <a:gd name="T14" fmla="*/ 1 w 145"/>
                  <a:gd name="T15" fmla="*/ 1 h 155"/>
                  <a:gd name="T16" fmla="*/ 1 w 145"/>
                  <a:gd name="T17" fmla="*/ 1 h 155"/>
                  <a:gd name="T18" fmla="*/ 1 w 145"/>
                  <a:gd name="T19" fmla="*/ 1 h 155"/>
                  <a:gd name="T20" fmla="*/ 1 w 145"/>
                  <a:gd name="T21" fmla="*/ 1 h 155"/>
                  <a:gd name="T22" fmla="*/ 1 w 145"/>
                  <a:gd name="T23" fmla="*/ 1 h 155"/>
                  <a:gd name="T24" fmla="*/ 1 w 145"/>
                  <a:gd name="T25" fmla="*/ 1 h 155"/>
                  <a:gd name="T26" fmla="*/ 1 w 145"/>
                  <a:gd name="T27" fmla="*/ 1 h 155"/>
                  <a:gd name="T28" fmla="*/ 1 w 145"/>
                  <a:gd name="T29" fmla="*/ 1 h 155"/>
                  <a:gd name="T30" fmla="*/ 1 w 145"/>
                  <a:gd name="T31" fmla="*/ 1 h 155"/>
                  <a:gd name="T32" fmla="*/ 1 w 145"/>
                  <a:gd name="T33" fmla="*/ 1 h 155"/>
                  <a:gd name="T34" fmla="*/ 1 w 145"/>
                  <a:gd name="T35" fmla="*/ 1 h 155"/>
                  <a:gd name="T36" fmla="*/ 1 w 145"/>
                  <a:gd name="T37" fmla="*/ 1 h 155"/>
                  <a:gd name="T38" fmla="*/ 1 w 145"/>
                  <a:gd name="T39" fmla="*/ 1 h 155"/>
                  <a:gd name="T40" fmla="*/ 1 w 145"/>
                  <a:gd name="T41" fmla="*/ 1 h 155"/>
                  <a:gd name="T42" fmla="*/ 1 w 145"/>
                  <a:gd name="T43" fmla="*/ 1 h 155"/>
                  <a:gd name="T44" fmla="*/ 1 w 145"/>
                  <a:gd name="T45" fmla="*/ 1 h 155"/>
                  <a:gd name="T46" fmla="*/ 1 w 145"/>
                  <a:gd name="T47" fmla="*/ 1 h 155"/>
                  <a:gd name="T48" fmla="*/ 1 w 145"/>
                  <a:gd name="T49" fmla="*/ 1 h 155"/>
                  <a:gd name="T50" fmla="*/ 1 w 145"/>
                  <a:gd name="T51" fmla="*/ 1 h 155"/>
                  <a:gd name="T52" fmla="*/ 1 w 145"/>
                  <a:gd name="T53" fmla="*/ 1 h 155"/>
                  <a:gd name="T54" fmla="*/ 1 w 145"/>
                  <a:gd name="T55" fmla="*/ 1 h 155"/>
                  <a:gd name="T56" fmla="*/ 1 w 145"/>
                  <a:gd name="T57" fmla="*/ 1 h 155"/>
                  <a:gd name="T58" fmla="*/ 1 w 145"/>
                  <a:gd name="T59" fmla="*/ 1 h 155"/>
                  <a:gd name="T60" fmla="*/ 1 w 145"/>
                  <a:gd name="T61" fmla="*/ 1 h 155"/>
                  <a:gd name="T62" fmla="*/ 1 w 145"/>
                  <a:gd name="T63" fmla="*/ 1 h 155"/>
                  <a:gd name="T64" fmla="*/ 1 w 145"/>
                  <a:gd name="T65" fmla="*/ 1 h 155"/>
                  <a:gd name="T66" fmla="*/ 1 w 145"/>
                  <a:gd name="T67" fmla="*/ 1 h 155"/>
                  <a:gd name="T68" fmla="*/ 1 w 145"/>
                  <a:gd name="T69" fmla="*/ 0 h 155"/>
                  <a:gd name="T70" fmla="*/ 1 w 145"/>
                  <a:gd name="T71" fmla="*/ 0 h 155"/>
                  <a:gd name="T72" fmla="*/ 1 w 145"/>
                  <a:gd name="T73" fmla="*/ 1 h 155"/>
                  <a:gd name="T74" fmla="*/ 1 w 145"/>
                  <a:gd name="T75" fmla="*/ 1 h 155"/>
                  <a:gd name="T76" fmla="*/ 1 w 145"/>
                  <a:gd name="T77" fmla="*/ 1 h 155"/>
                  <a:gd name="T78" fmla="*/ 1 w 145"/>
                  <a:gd name="T79" fmla="*/ 1 h 155"/>
                  <a:gd name="T80" fmla="*/ 1 w 145"/>
                  <a:gd name="T81" fmla="*/ 1 h 155"/>
                  <a:gd name="T82" fmla="*/ 1 w 145"/>
                  <a:gd name="T83" fmla="*/ 1 h 155"/>
                  <a:gd name="T84" fmla="*/ 0 w 145"/>
                  <a:gd name="T85" fmla="*/ 1 h 1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55">
                    <a:moveTo>
                      <a:pt x="0" y="11"/>
                    </a:moveTo>
                    <a:lnTo>
                      <a:pt x="6" y="24"/>
                    </a:lnTo>
                    <a:lnTo>
                      <a:pt x="10" y="22"/>
                    </a:lnTo>
                    <a:lnTo>
                      <a:pt x="15" y="20"/>
                    </a:lnTo>
                    <a:lnTo>
                      <a:pt x="20" y="19"/>
                    </a:lnTo>
                    <a:lnTo>
                      <a:pt x="25" y="18"/>
                    </a:lnTo>
                    <a:lnTo>
                      <a:pt x="30" y="17"/>
                    </a:lnTo>
                    <a:lnTo>
                      <a:pt x="35" y="16"/>
                    </a:lnTo>
                    <a:lnTo>
                      <a:pt x="40" y="16"/>
                    </a:lnTo>
                    <a:lnTo>
                      <a:pt x="45" y="16"/>
                    </a:lnTo>
                    <a:lnTo>
                      <a:pt x="62" y="17"/>
                    </a:lnTo>
                    <a:lnTo>
                      <a:pt x="77" y="23"/>
                    </a:lnTo>
                    <a:lnTo>
                      <a:pt x="92" y="31"/>
                    </a:lnTo>
                    <a:lnTo>
                      <a:pt x="105" y="41"/>
                    </a:lnTo>
                    <a:lnTo>
                      <a:pt x="115" y="54"/>
                    </a:lnTo>
                    <a:lnTo>
                      <a:pt x="123" y="68"/>
                    </a:lnTo>
                    <a:lnTo>
                      <a:pt x="128" y="84"/>
                    </a:lnTo>
                    <a:lnTo>
                      <a:pt x="130" y="101"/>
                    </a:lnTo>
                    <a:lnTo>
                      <a:pt x="129" y="113"/>
                    </a:lnTo>
                    <a:lnTo>
                      <a:pt x="127" y="125"/>
                    </a:lnTo>
                    <a:lnTo>
                      <a:pt x="122" y="137"/>
                    </a:lnTo>
                    <a:lnTo>
                      <a:pt x="116" y="147"/>
                    </a:lnTo>
                    <a:lnTo>
                      <a:pt x="129" y="155"/>
                    </a:lnTo>
                    <a:lnTo>
                      <a:pt x="136" y="143"/>
                    </a:lnTo>
                    <a:lnTo>
                      <a:pt x="140" y="130"/>
                    </a:lnTo>
                    <a:lnTo>
                      <a:pt x="144" y="116"/>
                    </a:lnTo>
                    <a:lnTo>
                      <a:pt x="145" y="101"/>
                    </a:lnTo>
                    <a:lnTo>
                      <a:pt x="143" y="80"/>
                    </a:lnTo>
                    <a:lnTo>
                      <a:pt x="137" y="62"/>
                    </a:lnTo>
                    <a:lnTo>
                      <a:pt x="128" y="45"/>
                    </a:lnTo>
                    <a:lnTo>
                      <a:pt x="116" y="30"/>
                    </a:lnTo>
                    <a:lnTo>
                      <a:pt x="101" y="17"/>
                    </a:lnTo>
                    <a:lnTo>
                      <a:pt x="84" y="8"/>
                    </a:lnTo>
                    <a:lnTo>
                      <a:pt x="66" y="2"/>
                    </a:lnTo>
                    <a:lnTo>
                      <a:pt x="45" y="0"/>
                    </a:lnTo>
                    <a:lnTo>
                      <a:pt x="39" y="0"/>
                    </a:lnTo>
                    <a:lnTo>
                      <a:pt x="33" y="1"/>
                    </a:lnTo>
                    <a:lnTo>
                      <a:pt x="28" y="1"/>
                    </a:lnTo>
                    <a:lnTo>
                      <a:pt x="22" y="2"/>
                    </a:lnTo>
                    <a:lnTo>
                      <a:pt x="16" y="4"/>
                    </a:lnTo>
                    <a:lnTo>
                      <a:pt x="10" y="5"/>
                    </a:lnTo>
                    <a:lnTo>
                      <a:pt x="6" y="9"/>
                    </a:lnTo>
                    <a:lnTo>
                      <a:pt x="0" y="11"/>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62" name="Freeform 678">
                <a:extLst>
                  <a:ext uri="{FF2B5EF4-FFF2-40B4-BE49-F238E27FC236}">
                    <a16:creationId xmlns:a16="http://schemas.microsoft.com/office/drawing/2014/main" id="{EDA85824-D751-6D41-8DEE-86CB6F1095D9}"/>
                  </a:ext>
                </a:extLst>
              </p:cNvPr>
              <p:cNvSpPr>
                <a:spLocks/>
              </p:cNvSpPr>
              <p:nvPr/>
            </p:nvSpPr>
            <p:spPr bwMode="gray">
              <a:xfrm>
                <a:off x="3302" y="2998"/>
                <a:ext cx="99" cy="36"/>
              </a:xfrm>
              <a:custGeom>
                <a:avLst/>
                <a:gdLst>
                  <a:gd name="T0" fmla="*/ 1 w 198"/>
                  <a:gd name="T1" fmla="*/ 0 h 70"/>
                  <a:gd name="T2" fmla="*/ 0 w 198"/>
                  <a:gd name="T3" fmla="*/ 0 h 70"/>
                  <a:gd name="T4" fmla="*/ 0 w 198"/>
                  <a:gd name="T5" fmla="*/ 1 h 70"/>
                  <a:gd name="T6" fmla="*/ 1 w 198"/>
                  <a:gd name="T7" fmla="*/ 1 h 70"/>
                  <a:gd name="T8" fmla="*/ 1 w 198"/>
                  <a:gd name="T9" fmla="*/ 0 h 70"/>
                  <a:gd name="T10" fmla="*/ 1 w 198"/>
                  <a:gd name="T11" fmla="*/ 0 h 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8" h="70">
                    <a:moveTo>
                      <a:pt x="192" y="0"/>
                    </a:moveTo>
                    <a:lnTo>
                      <a:pt x="0" y="0"/>
                    </a:lnTo>
                    <a:lnTo>
                      <a:pt x="0" y="70"/>
                    </a:lnTo>
                    <a:lnTo>
                      <a:pt x="198" y="70"/>
                    </a:lnTo>
                    <a:lnTo>
                      <a:pt x="198" y="0"/>
                    </a:lnTo>
                    <a:lnTo>
                      <a:pt x="192"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63" name="Freeform 679">
                <a:extLst>
                  <a:ext uri="{FF2B5EF4-FFF2-40B4-BE49-F238E27FC236}">
                    <a16:creationId xmlns:a16="http://schemas.microsoft.com/office/drawing/2014/main" id="{9AACCCFC-479C-7557-8245-585645E56381}"/>
                  </a:ext>
                </a:extLst>
              </p:cNvPr>
              <p:cNvSpPr>
                <a:spLocks/>
              </p:cNvSpPr>
              <p:nvPr/>
            </p:nvSpPr>
            <p:spPr bwMode="gray">
              <a:xfrm>
                <a:off x="3310" y="3006"/>
                <a:ext cx="83" cy="19"/>
              </a:xfrm>
              <a:custGeom>
                <a:avLst/>
                <a:gdLst>
                  <a:gd name="T0" fmla="*/ 0 w 167"/>
                  <a:gd name="T1" fmla="*/ 0 h 39"/>
                  <a:gd name="T2" fmla="*/ 0 w 167"/>
                  <a:gd name="T3" fmla="*/ 0 h 39"/>
                  <a:gd name="T4" fmla="*/ 0 w 167"/>
                  <a:gd name="T5" fmla="*/ 0 h 39"/>
                  <a:gd name="T6" fmla="*/ 0 w 167"/>
                  <a:gd name="T7" fmla="*/ 0 h 39"/>
                  <a:gd name="T8" fmla="*/ 0 w 167"/>
                  <a:gd name="T9" fmla="*/ 0 h 39"/>
                  <a:gd name="T10" fmla="*/ 0 w 167"/>
                  <a:gd name="T11" fmla="*/ 0 h 39"/>
                  <a:gd name="T12" fmla="*/ 0 w 167"/>
                  <a:gd name="T13" fmla="*/ 0 h 39"/>
                  <a:gd name="T14" fmla="*/ 0 w 167"/>
                  <a:gd name="T15" fmla="*/ 0 h 39"/>
                  <a:gd name="T16" fmla="*/ 0 w 167"/>
                  <a:gd name="T17" fmla="*/ 0 h 39"/>
                  <a:gd name="T18" fmla="*/ 0 w 167"/>
                  <a:gd name="T19" fmla="*/ 0 h 39"/>
                  <a:gd name="T20" fmla="*/ 0 w 167"/>
                  <a:gd name="T21" fmla="*/ 0 h 39"/>
                  <a:gd name="T22" fmla="*/ 0 w 167"/>
                  <a:gd name="T23" fmla="*/ 0 h 39"/>
                  <a:gd name="T24" fmla="*/ 0 w 167"/>
                  <a:gd name="T25" fmla="*/ 0 h 39"/>
                  <a:gd name="T26" fmla="*/ 0 w 167"/>
                  <a:gd name="T27" fmla="*/ 0 h 39"/>
                  <a:gd name="T28" fmla="*/ 0 w 167"/>
                  <a:gd name="T29" fmla="*/ 0 h 39"/>
                  <a:gd name="T30" fmla="*/ 0 w 167"/>
                  <a:gd name="T31" fmla="*/ 0 h 39"/>
                  <a:gd name="T32" fmla="*/ 0 w 167"/>
                  <a:gd name="T33" fmla="*/ 0 h 39"/>
                  <a:gd name="T34" fmla="*/ 0 w 167"/>
                  <a:gd name="T35" fmla="*/ 0 h 39"/>
                  <a:gd name="T36" fmla="*/ 0 w 167"/>
                  <a:gd name="T37" fmla="*/ 0 h 39"/>
                  <a:gd name="T38" fmla="*/ 0 w 167"/>
                  <a:gd name="T39" fmla="*/ 0 h 39"/>
                  <a:gd name="T40" fmla="*/ 0 w 167"/>
                  <a:gd name="T41" fmla="*/ 0 h 39"/>
                  <a:gd name="T42" fmla="*/ 0 w 167"/>
                  <a:gd name="T43" fmla="*/ 0 h 39"/>
                  <a:gd name="T44" fmla="*/ 0 w 167"/>
                  <a:gd name="T45" fmla="*/ 0 h 39"/>
                  <a:gd name="T46" fmla="*/ 0 w 167"/>
                  <a:gd name="T47" fmla="*/ 0 h 39"/>
                  <a:gd name="T48" fmla="*/ 0 w 167"/>
                  <a:gd name="T49" fmla="*/ 0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7" h="39">
                    <a:moveTo>
                      <a:pt x="167" y="0"/>
                    </a:moveTo>
                    <a:lnTo>
                      <a:pt x="167" y="9"/>
                    </a:lnTo>
                    <a:lnTo>
                      <a:pt x="167" y="19"/>
                    </a:lnTo>
                    <a:lnTo>
                      <a:pt x="167" y="31"/>
                    </a:lnTo>
                    <a:lnTo>
                      <a:pt x="167" y="39"/>
                    </a:lnTo>
                    <a:lnTo>
                      <a:pt x="157" y="39"/>
                    </a:lnTo>
                    <a:lnTo>
                      <a:pt x="138" y="39"/>
                    </a:lnTo>
                    <a:lnTo>
                      <a:pt x="112" y="39"/>
                    </a:lnTo>
                    <a:lnTo>
                      <a:pt x="83" y="39"/>
                    </a:lnTo>
                    <a:lnTo>
                      <a:pt x="56" y="39"/>
                    </a:lnTo>
                    <a:lnTo>
                      <a:pt x="30" y="39"/>
                    </a:lnTo>
                    <a:lnTo>
                      <a:pt x="11" y="39"/>
                    </a:lnTo>
                    <a:lnTo>
                      <a:pt x="0" y="39"/>
                    </a:lnTo>
                    <a:lnTo>
                      <a:pt x="0" y="31"/>
                    </a:lnTo>
                    <a:lnTo>
                      <a:pt x="0" y="19"/>
                    </a:lnTo>
                    <a:lnTo>
                      <a:pt x="0" y="9"/>
                    </a:lnTo>
                    <a:lnTo>
                      <a:pt x="0" y="0"/>
                    </a:lnTo>
                    <a:lnTo>
                      <a:pt x="11" y="0"/>
                    </a:lnTo>
                    <a:lnTo>
                      <a:pt x="30" y="0"/>
                    </a:lnTo>
                    <a:lnTo>
                      <a:pt x="56" y="0"/>
                    </a:lnTo>
                    <a:lnTo>
                      <a:pt x="83" y="0"/>
                    </a:lnTo>
                    <a:lnTo>
                      <a:pt x="112" y="0"/>
                    </a:lnTo>
                    <a:lnTo>
                      <a:pt x="138" y="0"/>
                    </a:lnTo>
                    <a:lnTo>
                      <a:pt x="157" y="0"/>
                    </a:lnTo>
                    <a:lnTo>
                      <a:pt x="1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sp>
          <p:nvSpPr>
            <p:cNvPr id="152" name="ZoneTexte 1640">
              <a:extLst>
                <a:ext uri="{FF2B5EF4-FFF2-40B4-BE49-F238E27FC236}">
                  <a16:creationId xmlns:a16="http://schemas.microsoft.com/office/drawing/2014/main" id="{8F423E72-EDEA-3E34-8677-B12D4B543EB9}"/>
                </a:ext>
              </a:extLst>
            </p:cNvPr>
            <p:cNvSpPr txBox="1">
              <a:spLocks noChangeArrowheads="1"/>
            </p:cNvSpPr>
            <p:nvPr>
              <p:custDataLst>
                <p:tags r:id="rId42"/>
              </p:custDataLst>
            </p:nvPr>
          </p:nvSpPr>
          <p:spPr bwMode="gray">
            <a:xfrm>
              <a:off x="9441524" y="2483425"/>
              <a:ext cx="820467" cy="29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50">
                  <a:solidFill>
                    <a:prstClr val="black"/>
                  </a:solidFill>
                  <a:latin typeface="Gill Sans MT" panose="020B0502020104020203" pitchFamily="34" charset="0"/>
                </a:rPr>
                <a:t>DÉPART</a:t>
              </a:r>
            </a:p>
          </p:txBody>
        </p:sp>
      </p:grpSp>
      <p:grpSp>
        <p:nvGrpSpPr>
          <p:cNvPr id="164" name="Groupe 163">
            <a:extLst>
              <a:ext uri="{FF2B5EF4-FFF2-40B4-BE49-F238E27FC236}">
                <a16:creationId xmlns:a16="http://schemas.microsoft.com/office/drawing/2014/main" id="{7BBA371C-0072-9C1D-0FBE-FE2E1F27B708}"/>
              </a:ext>
            </a:extLst>
          </p:cNvPr>
          <p:cNvGrpSpPr/>
          <p:nvPr>
            <p:custDataLst>
              <p:tags r:id="rId24"/>
            </p:custDataLst>
          </p:nvPr>
        </p:nvGrpSpPr>
        <p:grpSpPr>
          <a:xfrm>
            <a:off x="3705768" y="2317181"/>
            <a:ext cx="745953" cy="539879"/>
            <a:chOff x="9397547" y="2198237"/>
            <a:chExt cx="906462" cy="619125"/>
          </a:xfrm>
        </p:grpSpPr>
        <p:grpSp>
          <p:nvGrpSpPr>
            <p:cNvPr id="165" name="Group 686">
              <a:extLst>
                <a:ext uri="{FF2B5EF4-FFF2-40B4-BE49-F238E27FC236}">
                  <a16:creationId xmlns:a16="http://schemas.microsoft.com/office/drawing/2014/main" id="{E64B77EE-92AC-D182-79B9-F874A29E6784}"/>
                </a:ext>
              </a:extLst>
            </p:cNvPr>
            <p:cNvGrpSpPr>
              <a:grpSpLocks/>
            </p:cNvGrpSpPr>
            <p:nvPr>
              <p:custDataLst>
                <p:tags r:id="rId39"/>
              </p:custDataLst>
            </p:nvPr>
          </p:nvGrpSpPr>
          <p:grpSpPr bwMode="auto">
            <a:xfrm>
              <a:off x="9397547" y="2198237"/>
              <a:ext cx="906462" cy="619125"/>
              <a:chOff x="3158" y="2884"/>
              <a:chExt cx="452" cy="309"/>
            </a:xfrm>
          </p:grpSpPr>
          <p:sp>
            <p:nvSpPr>
              <p:cNvPr id="167" name="Freeform 669">
                <a:extLst>
                  <a:ext uri="{FF2B5EF4-FFF2-40B4-BE49-F238E27FC236}">
                    <a16:creationId xmlns:a16="http://schemas.microsoft.com/office/drawing/2014/main" id="{5A475FEF-A9BC-C3A7-D1C7-F601E01F56B1}"/>
                  </a:ext>
                </a:extLst>
              </p:cNvPr>
              <p:cNvSpPr>
                <a:spLocks/>
              </p:cNvSpPr>
              <p:nvPr/>
            </p:nvSpPr>
            <p:spPr bwMode="gray">
              <a:xfrm>
                <a:off x="3279" y="2938"/>
                <a:ext cx="331" cy="255"/>
              </a:xfrm>
              <a:custGeom>
                <a:avLst/>
                <a:gdLst>
                  <a:gd name="T0" fmla="*/ 0 w 663"/>
                  <a:gd name="T1" fmla="*/ 0 h 508"/>
                  <a:gd name="T2" fmla="*/ 0 w 663"/>
                  <a:gd name="T3" fmla="*/ 0 h 508"/>
                  <a:gd name="T4" fmla="*/ 0 w 663"/>
                  <a:gd name="T5" fmla="*/ 1 h 508"/>
                  <a:gd name="T6" fmla="*/ 0 w 663"/>
                  <a:gd name="T7" fmla="*/ 1 h 508"/>
                  <a:gd name="T8" fmla="*/ 0 w 663"/>
                  <a:gd name="T9" fmla="*/ 1 h 508"/>
                  <a:gd name="T10" fmla="*/ 0 w 663"/>
                  <a:gd name="T11" fmla="*/ 1 h 508"/>
                  <a:gd name="T12" fmla="*/ 0 w 663"/>
                  <a:gd name="T13" fmla="*/ 1 h 508"/>
                  <a:gd name="T14" fmla="*/ 0 w 663"/>
                  <a:gd name="T15" fmla="*/ 1 h 508"/>
                  <a:gd name="T16" fmla="*/ 0 w 663"/>
                  <a:gd name="T17" fmla="*/ 1 h 508"/>
                  <a:gd name="T18" fmla="*/ 0 w 663"/>
                  <a:gd name="T19" fmla="*/ 1 h 508"/>
                  <a:gd name="T20" fmla="*/ 0 w 663"/>
                  <a:gd name="T21" fmla="*/ 1 h 508"/>
                  <a:gd name="T22" fmla="*/ 0 w 663"/>
                  <a:gd name="T23" fmla="*/ 1 h 508"/>
                  <a:gd name="T24" fmla="*/ 0 w 663"/>
                  <a:gd name="T25" fmla="*/ 1 h 508"/>
                  <a:gd name="T26" fmla="*/ 0 w 663"/>
                  <a:gd name="T27" fmla="*/ 1 h 508"/>
                  <a:gd name="T28" fmla="*/ 0 w 663"/>
                  <a:gd name="T29" fmla="*/ 1 h 508"/>
                  <a:gd name="T30" fmla="*/ 0 w 663"/>
                  <a:gd name="T31" fmla="*/ 1 h 508"/>
                  <a:gd name="T32" fmla="*/ 0 w 663"/>
                  <a:gd name="T33" fmla="*/ 1 h 508"/>
                  <a:gd name="T34" fmla="*/ 0 w 663"/>
                  <a:gd name="T35" fmla="*/ 1 h 508"/>
                  <a:gd name="T36" fmla="*/ 0 w 663"/>
                  <a:gd name="T37" fmla="*/ 1 h 508"/>
                  <a:gd name="T38" fmla="*/ 0 w 663"/>
                  <a:gd name="T39" fmla="*/ 1 h 508"/>
                  <a:gd name="T40" fmla="*/ 0 w 663"/>
                  <a:gd name="T41" fmla="*/ 0 h 5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63" h="508">
                    <a:moveTo>
                      <a:pt x="663" y="0"/>
                    </a:moveTo>
                    <a:lnTo>
                      <a:pt x="32" y="0"/>
                    </a:lnTo>
                    <a:lnTo>
                      <a:pt x="19" y="7"/>
                    </a:lnTo>
                    <a:lnTo>
                      <a:pt x="10" y="15"/>
                    </a:lnTo>
                    <a:lnTo>
                      <a:pt x="4" y="25"/>
                    </a:lnTo>
                    <a:lnTo>
                      <a:pt x="2" y="36"/>
                    </a:lnTo>
                    <a:lnTo>
                      <a:pt x="0" y="48"/>
                    </a:lnTo>
                    <a:lnTo>
                      <a:pt x="0" y="61"/>
                    </a:lnTo>
                    <a:lnTo>
                      <a:pt x="2" y="76"/>
                    </a:lnTo>
                    <a:lnTo>
                      <a:pt x="2" y="91"/>
                    </a:lnTo>
                    <a:lnTo>
                      <a:pt x="2" y="418"/>
                    </a:lnTo>
                    <a:lnTo>
                      <a:pt x="3" y="433"/>
                    </a:lnTo>
                    <a:lnTo>
                      <a:pt x="7" y="448"/>
                    </a:lnTo>
                    <a:lnTo>
                      <a:pt x="14" y="461"/>
                    </a:lnTo>
                    <a:lnTo>
                      <a:pt x="23" y="474"/>
                    </a:lnTo>
                    <a:lnTo>
                      <a:pt x="35" y="484"/>
                    </a:lnTo>
                    <a:lnTo>
                      <a:pt x="48" y="493"/>
                    </a:lnTo>
                    <a:lnTo>
                      <a:pt x="61" y="501"/>
                    </a:lnTo>
                    <a:lnTo>
                      <a:pt x="76" y="508"/>
                    </a:lnTo>
                    <a:lnTo>
                      <a:pt x="663" y="508"/>
                    </a:lnTo>
                    <a:lnTo>
                      <a:pt x="663"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68" name="Freeform 670">
                <a:extLst>
                  <a:ext uri="{FF2B5EF4-FFF2-40B4-BE49-F238E27FC236}">
                    <a16:creationId xmlns:a16="http://schemas.microsoft.com/office/drawing/2014/main" id="{914B5DE8-B08C-8F64-08DA-A6DA4B50C7EB}"/>
                  </a:ext>
                </a:extLst>
              </p:cNvPr>
              <p:cNvSpPr>
                <a:spLocks/>
              </p:cNvSpPr>
              <p:nvPr/>
            </p:nvSpPr>
            <p:spPr bwMode="gray">
              <a:xfrm>
                <a:off x="3158" y="2938"/>
                <a:ext cx="395" cy="255"/>
              </a:xfrm>
              <a:custGeom>
                <a:avLst/>
                <a:gdLst>
                  <a:gd name="T0" fmla="*/ 1 w 788"/>
                  <a:gd name="T1" fmla="*/ 0 h 508"/>
                  <a:gd name="T2" fmla="*/ 1 w 788"/>
                  <a:gd name="T3" fmla="*/ 1 h 508"/>
                  <a:gd name="T4" fmla="*/ 1 w 788"/>
                  <a:gd name="T5" fmla="*/ 1 h 508"/>
                  <a:gd name="T6" fmla="*/ 1 w 788"/>
                  <a:gd name="T7" fmla="*/ 1 h 508"/>
                  <a:gd name="T8" fmla="*/ 1 w 788"/>
                  <a:gd name="T9" fmla="*/ 1 h 508"/>
                  <a:gd name="T10" fmla="*/ 1 w 788"/>
                  <a:gd name="T11" fmla="*/ 1 h 508"/>
                  <a:gd name="T12" fmla="*/ 1 w 788"/>
                  <a:gd name="T13" fmla="*/ 1 h 508"/>
                  <a:gd name="T14" fmla="*/ 1 w 788"/>
                  <a:gd name="T15" fmla="*/ 1 h 508"/>
                  <a:gd name="T16" fmla="*/ 0 w 788"/>
                  <a:gd name="T17" fmla="*/ 1 h 508"/>
                  <a:gd name="T18" fmla="*/ 0 w 788"/>
                  <a:gd name="T19" fmla="*/ 1 h 508"/>
                  <a:gd name="T20" fmla="*/ 1 w 788"/>
                  <a:gd name="T21" fmla="*/ 1 h 508"/>
                  <a:gd name="T22" fmla="*/ 1 w 788"/>
                  <a:gd name="T23" fmla="*/ 1 h 508"/>
                  <a:gd name="T24" fmla="*/ 1 w 788"/>
                  <a:gd name="T25" fmla="*/ 1 h 508"/>
                  <a:gd name="T26" fmla="*/ 1 w 788"/>
                  <a:gd name="T27" fmla="*/ 1 h 508"/>
                  <a:gd name="T28" fmla="*/ 1 w 788"/>
                  <a:gd name="T29" fmla="*/ 1 h 508"/>
                  <a:gd name="T30" fmla="*/ 1 w 788"/>
                  <a:gd name="T31" fmla="*/ 1 h 508"/>
                  <a:gd name="T32" fmla="*/ 1 w 788"/>
                  <a:gd name="T33" fmla="*/ 1 h 508"/>
                  <a:gd name="T34" fmla="*/ 1 w 788"/>
                  <a:gd name="T35" fmla="*/ 1 h 508"/>
                  <a:gd name="T36" fmla="*/ 1 w 788"/>
                  <a:gd name="T37" fmla="*/ 1 h 508"/>
                  <a:gd name="T38" fmla="*/ 1 w 788"/>
                  <a:gd name="T39" fmla="*/ 1 h 508"/>
                  <a:gd name="T40" fmla="*/ 1 w 788"/>
                  <a:gd name="T41" fmla="*/ 1 h 508"/>
                  <a:gd name="T42" fmla="*/ 1 w 788"/>
                  <a:gd name="T43" fmla="*/ 1 h 508"/>
                  <a:gd name="T44" fmla="*/ 1 w 788"/>
                  <a:gd name="T45" fmla="*/ 1 h 508"/>
                  <a:gd name="T46" fmla="*/ 1 w 788"/>
                  <a:gd name="T47" fmla="*/ 1 h 508"/>
                  <a:gd name="T48" fmla="*/ 1 w 788"/>
                  <a:gd name="T49" fmla="*/ 1 h 508"/>
                  <a:gd name="T50" fmla="*/ 1 w 788"/>
                  <a:gd name="T51" fmla="*/ 1 h 508"/>
                  <a:gd name="T52" fmla="*/ 1 w 788"/>
                  <a:gd name="T53" fmla="*/ 1 h 508"/>
                  <a:gd name="T54" fmla="*/ 1 w 788"/>
                  <a:gd name="T55" fmla="*/ 1 h 508"/>
                  <a:gd name="T56" fmla="*/ 1 w 788"/>
                  <a:gd name="T57" fmla="*/ 1 h 508"/>
                  <a:gd name="T58" fmla="*/ 1 w 788"/>
                  <a:gd name="T59" fmla="*/ 1 h 508"/>
                  <a:gd name="T60" fmla="*/ 1 w 788"/>
                  <a:gd name="T61" fmla="*/ 1 h 508"/>
                  <a:gd name="T62" fmla="*/ 1 w 788"/>
                  <a:gd name="T63" fmla="*/ 1 h 508"/>
                  <a:gd name="T64" fmla="*/ 1 w 788"/>
                  <a:gd name="T65" fmla="*/ 1 h 508"/>
                  <a:gd name="T66" fmla="*/ 1 w 788"/>
                  <a:gd name="T67" fmla="*/ 1 h 508"/>
                  <a:gd name="T68" fmla="*/ 1 w 788"/>
                  <a:gd name="T69" fmla="*/ 1 h 508"/>
                  <a:gd name="T70" fmla="*/ 1 w 788"/>
                  <a:gd name="T71" fmla="*/ 0 h 508"/>
                  <a:gd name="T72" fmla="*/ 1 w 788"/>
                  <a:gd name="T73" fmla="*/ 0 h 50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88" h="508">
                    <a:moveTo>
                      <a:pt x="91" y="0"/>
                    </a:moveTo>
                    <a:lnTo>
                      <a:pt x="72" y="2"/>
                    </a:lnTo>
                    <a:lnTo>
                      <a:pt x="56" y="7"/>
                    </a:lnTo>
                    <a:lnTo>
                      <a:pt x="40" y="16"/>
                    </a:lnTo>
                    <a:lnTo>
                      <a:pt x="26" y="26"/>
                    </a:lnTo>
                    <a:lnTo>
                      <a:pt x="16" y="40"/>
                    </a:lnTo>
                    <a:lnTo>
                      <a:pt x="7" y="56"/>
                    </a:lnTo>
                    <a:lnTo>
                      <a:pt x="2" y="73"/>
                    </a:lnTo>
                    <a:lnTo>
                      <a:pt x="0" y="91"/>
                    </a:lnTo>
                    <a:lnTo>
                      <a:pt x="0" y="418"/>
                    </a:lnTo>
                    <a:lnTo>
                      <a:pt x="2" y="437"/>
                    </a:lnTo>
                    <a:lnTo>
                      <a:pt x="7" y="453"/>
                    </a:lnTo>
                    <a:lnTo>
                      <a:pt x="16" y="469"/>
                    </a:lnTo>
                    <a:lnTo>
                      <a:pt x="26" y="482"/>
                    </a:lnTo>
                    <a:lnTo>
                      <a:pt x="40" y="493"/>
                    </a:lnTo>
                    <a:lnTo>
                      <a:pt x="56" y="501"/>
                    </a:lnTo>
                    <a:lnTo>
                      <a:pt x="72" y="506"/>
                    </a:lnTo>
                    <a:lnTo>
                      <a:pt x="91" y="508"/>
                    </a:lnTo>
                    <a:lnTo>
                      <a:pt x="697" y="508"/>
                    </a:lnTo>
                    <a:lnTo>
                      <a:pt x="716" y="506"/>
                    </a:lnTo>
                    <a:lnTo>
                      <a:pt x="733" y="501"/>
                    </a:lnTo>
                    <a:lnTo>
                      <a:pt x="748" y="493"/>
                    </a:lnTo>
                    <a:lnTo>
                      <a:pt x="762" y="482"/>
                    </a:lnTo>
                    <a:lnTo>
                      <a:pt x="773" y="469"/>
                    </a:lnTo>
                    <a:lnTo>
                      <a:pt x="782" y="453"/>
                    </a:lnTo>
                    <a:lnTo>
                      <a:pt x="786" y="437"/>
                    </a:lnTo>
                    <a:lnTo>
                      <a:pt x="788" y="418"/>
                    </a:lnTo>
                    <a:lnTo>
                      <a:pt x="788" y="91"/>
                    </a:lnTo>
                    <a:lnTo>
                      <a:pt x="786" y="73"/>
                    </a:lnTo>
                    <a:lnTo>
                      <a:pt x="782" y="56"/>
                    </a:lnTo>
                    <a:lnTo>
                      <a:pt x="773" y="40"/>
                    </a:lnTo>
                    <a:lnTo>
                      <a:pt x="762" y="26"/>
                    </a:lnTo>
                    <a:lnTo>
                      <a:pt x="748" y="16"/>
                    </a:lnTo>
                    <a:lnTo>
                      <a:pt x="733" y="7"/>
                    </a:lnTo>
                    <a:lnTo>
                      <a:pt x="716" y="2"/>
                    </a:lnTo>
                    <a:lnTo>
                      <a:pt x="697" y="0"/>
                    </a:lnTo>
                    <a:lnTo>
                      <a:pt x="91"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69" name="Freeform 671">
                <a:extLst>
                  <a:ext uri="{FF2B5EF4-FFF2-40B4-BE49-F238E27FC236}">
                    <a16:creationId xmlns:a16="http://schemas.microsoft.com/office/drawing/2014/main" id="{A8285899-E301-F9FC-F92E-53C1DB935F35}"/>
                  </a:ext>
                </a:extLst>
              </p:cNvPr>
              <p:cNvSpPr>
                <a:spLocks/>
              </p:cNvSpPr>
              <p:nvPr/>
            </p:nvSpPr>
            <p:spPr bwMode="gray">
              <a:xfrm>
                <a:off x="3174" y="2954"/>
                <a:ext cx="363" cy="224"/>
              </a:xfrm>
              <a:custGeom>
                <a:avLst/>
                <a:gdLst>
                  <a:gd name="T0" fmla="*/ 0 w 726"/>
                  <a:gd name="T1" fmla="*/ 1 h 447"/>
                  <a:gd name="T2" fmla="*/ 0 w 726"/>
                  <a:gd name="T3" fmla="*/ 1 h 447"/>
                  <a:gd name="T4" fmla="*/ 1 w 726"/>
                  <a:gd name="T5" fmla="*/ 1 h 447"/>
                  <a:gd name="T6" fmla="*/ 1 w 726"/>
                  <a:gd name="T7" fmla="*/ 1 h 447"/>
                  <a:gd name="T8" fmla="*/ 1 w 726"/>
                  <a:gd name="T9" fmla="*/ 1 h 447"/>
                  <a:gd name="T10" fmla="*/ 1 w 726"/>
                  <a:gd name="T11" fmla="*/ 1 h 447"/>
                  <a:gd name="T12" fmla="*/ 1 w 726"/>
                  <a:gd name="T13" fmla="*/ 1 h 447"/>
                  <a:gd name="T14" fmla="*/ 1 w 726"/>
                  <a:gd name="T15" fmla="*/ 1 h 447"/>
                  <a:gd name="T16" fmla="*/ 1 w 726"/>
                  <a:gd name="T17" fmla="*/ 1 h 447"/>
                  <a:gd name="T18" fmla="*/ 1 w 726"/>
                  <a:gd name="T19" fmla="*/ 0 h 447"/>
                  <a:gd name="T20" fmla="*/ 1 w 726"/>
                  <a:gd name="T21" fmla="*/ 0 h 447"/>
                  <a:gd name="T22" fmla="*/ 1 w 726"/>
                  <a:gd name="T23" fmla="*/ 1 h 447"/>
                  <a:gd name="T24" fmla="*/ 1 w 726"/>
                  <a:gd name="T25" fmla="*/ 1 h 447"/>
                  <a:gd name="T26" fmla="*/ 1 w 726"/>
                  <a:gd name="T27" fmla="*/ 1 h 447"/>
                  <a:gd name="T28" fmla="*/ 1 w 726"/>
                  <a:gd name="T29" fmla="*/ 1 h 447"/>
                  <a:gd name="T30" fmla="*/ 1 w 726"/>
                  <a:gd name="T31" fmla="*/ 1 h 447"/>
                  <a:gd name="T32" fmla="*/ 1 w 726"/>
                  <a:gd name="T33" fmla="*/ 1 h 447"/>
                  <a:gd name="T34" fmla="*/ 1 w 726"/>
                  <a:gd name="T35" fmla="*/ 1 h 447"/>
                  <a:gd name="T36" fmla="*/ 1 w 726"/>
                  <a:gd name="T37" fmla="*/ 1 h 447"/>
                  <a:gd name="T38" fmla="*/ 1 w 726"/>
                  <a:gd name="T39" fmla="*/ 1 h 447"/>
                  <a:gd name="T40" fmla="*/ 1 w 726"/>
                  <a:gd name="T41" fmla="*/ 1 h 447"/>
                  <a:gd name="T42" fmla="*/ 1 w 726"/>
                  <a:gd name="T43" fmla="*/ 1 h 447"/>
                  <a:gd name="T44" fmla="*/ 1 w 726"/>
                  <a:gd name="T45" fmla="*/ 1 h 447"/>
                  <a:gd name="T46" fmla="*/ 1 w 726"/>
                  <a:gd name="T47" fmla="*/ 1 h 447"/>
                  <a:gd name="T48" fmla="*/ 1 w 726"/>
                  <a:gd name="T49" fmla="*/ 1 h 447"/>
                  <a:gd name="T50" fmla="*/ 1 w 726"/>
                  <a:gd name="T51" fmla="*/ 1 h 447"/>
                  <a:gd name="T52" fmla="*/ 1 w 726"/>
                  <a:gd name="T53" fmla="*/ 1 h 447"/>
                  <a:gd name="T54" fmla="*/ 1 w 726"/>
                  <a:gd name="T55" fmla="*/ 1 h 447"/>
                  <a:gd name="T56" fmla="*/ 1 w 726"/>
                  <a:gd name="T57" fmla="*/ 1 h 447"/>
                  <a:gd name="T58" fmla="*/ 1 w 726"/>
                  <a:gd name="T59" fmla="*/ 1 h 447"/>
                  <a:gd name="T60" fmla="*/ 1 w 726"/>
                  <a:gd name="T61" fmla="*/ 1 h 447"/>
                  <a:gd name="T62" fmla="*/ 1 w 726"/>
                  <a:gd name="T63" fmla="*/ 1 h 447"/>
                  <a:gd name="T64" fmla="*/ 1 w 726"/>
                  <a:gd name="T65" fmla="*/ 1 h 447"/>
                  <a:gd name="T66" fmla="*/ 1 w 726"/>
                  <a:gd name="T67" fmla="*/ 1 h 447"/>
                  <a:gd name="T68" fmla="*/ 1 w 726"/>
                  <a:gd name="T69" fmla="*/ 1 h 447"/>
                  <a:gd name="T70" fmla="*/ 1 w 726"/>
                  <a:gd name="T71" fmla="*/ 1 h 447"/>
                  <a:gd name="T72" fmla="*/ 0 w 726"/>
                  <a:gd name="T73" fmla="*/ 1 h 4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26" h="447">
                    <a:moveTo>
                      <a:pt x="0" y="387"/>
                    </a:moveTo>
                    <a:lnTo>
                      <a:pt x="0" y="60"/>
                    </a:lnTo>
                    <a:lnTo>
                      <a:pt x="1" y="47"/>
                    </a:lnTo>
                    <a:lnTo>
                      <a:pt x="4" y="37"/>
                    </a:lnTo>
                    <a:lnTo>
                      <a:pt x="10" y="27"/>
                    </a:lnTo>
                    <a:lnTo>
                      <a:pt x="17" y="17"/>
                    </a:lnTo>
                    <a:lnTo>
                      <a:pt x="26" y="10"/>
                    </a:lnTo>
                    <a:lnTo>
                      <a:pt x="37" y="5"/>
                    </a:lnTo>
                    <a:lnTo>
                      <a:pt x="47" y="1"/>
                    </a:lnTo>
                    <a:lnTo>
                      <a:pt x="60" y="0"/>
                    </a:lnTo>
                    <a:lnTo>
                      <a:pt x="666" y="0"/>
                    </a:lnTo>
                    <a:lnTo>
                      <a:pt x="679" y="1"/>
                    </a:lnTo>
                    <a:lnTo>
                      <a:pt x="689" y="5"/>
                    </a:lnTo>
                    <a:lnTo>
                      <a:pt x="700" y="10"/>
                    </a:lnTo>
                    <a:lnTo>
                      <a:pt x="709" y="17"/>
                    </a:lnTo>
                    <a:lnTo>
                      <a:pt x="716" y="27"/>
                    </a:lnTo>
                    <a:lnTo>
                      <a:pt x="722" y="37"/>
                    </a:lnTo>
                    <a:lnTo>
                      <a:pt x="725" y="47"/>
                    </a:lnTo>
                    <a:lnTo>
                      <a:pt x="726" y="60"/>
                    </a:lnTo>
                    <a:lnTo>
                      <a:pt x="726" y="387"/>
                    </a:lnTo>
                    <a:lnTo>
                      <a:pt x="725" y="399"/>
                    </a:lnTo>
                    <a:lnTo>
                      <a:pt x="722" y="410"/>
                    </a:lnTo>
                    <a:lnTo>
                      <a:pt x="716" y="421"/>
                    </a:lnTo>
                    <a:lnTo>
                      <a:pt x="709" y="429"/>
                    </a:lnTo>
                    <a:lnTo>
                      <a:pt x="700" y="437"/>
                    </a:lnTo>
                    <a:lnTo>
                      <a:pt x="689" y="443"/>
                    </a:lnTo>
                    <a:lnTo>
                      <a:pt x="679" y="446"/>
                    </a:lnTo>
                    <a:lnTo>
                      <a:pt x="666" y="447"/>
                    </a:lnTo>
                    <a:lnTo>
                      <a:pt x="60" y="447"/>
                    </a:lnTo>
                    <a:lnTo>
                      <a:pt x="47" y="446"/>
                    </a:lnTo>
                    <a:lnTo>
                      <a:pt x="37" y="443"/>
                    </a:lnTo>
                    <a:lnTo>
                      <a:pt x="26" y="437"/>
                    </a:lnTo>
                    <a:lnTo>
                      <a:pt x="17" y="429"/>
                    </a:lnTo>
                    <a:lnTo>
                      <a:pt x="10" y="421"/>
                    </a:lnTo>
                    <a:lnTo>
                      <a:pt x="4" y="410"/>
                    </a:lnTo>
                    <a:lnTo>
                      <a:pt x="1" y="399"/>
                    </a:lnTo>
                    <a:lnTo>
                      <a:pt x="0" y="3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0" name="Freeform 672">
                <a:extLst>
                  <a:ext uri="{FF2B5EF4-FFF2-40B4-BE49-F238E27FC236}">
                    <a16:creationId xmlns:a16="http://schemas.microsoft.com/office/drawing/2014/main" id="{E812876D-82C9-BC74-2D30-ACAB9630E6BA}"/>
                  </a:ext>
                </a:extLst>
              </p:cNvPr>
              <p:cNvSpPr>
                <a:spLocks/>
              </p:cNvSpPr>
              <p:nvPr/>
            </p:nvSpPr>
            <p:spPr bwMode="gray">
              <a:xfrm>
                <a:off x="3326" y="2947"/>
                <a:ext cx="49" cy="114"/>
              </a:xfrm>
              <a:custGeom>
                <a:avLst/>
                <a:gdLst>
                  <a:gd name="T0" fmla="*/ 1 w 97"/>
                  <a:gd name="T1" fmla="*/ 0 h 229"/>
                  <a:gd name="T2" fmla="*/ 1 w 97"/>
                  <a:gd name="T3" fmla="*/ 0 h 229"/>
                  <a:gd name="T4" fmla="*/ 1 w 97"/>
                  <a:gd name="T5" fmla="*/ 0 h 229"/>
                  <a:gd name="T6" fmla="*/ 1 w 97"/>
                  <a:gd name="T7" fmla="*/ 0 h 229"/>
                  <a:gd name="T8" fmla="*/ 1 w 97"/>
                  <a:gd name="T9" fmla="*/ 0 h 229"/>
                  <a:gd name="T10" fmla="*/ 1 w 97"/>
                  <a:gd name="T11" fmla="*/ 0 h 229"/>
                  <a:gd name="T12" fmla="*/ 1 w 97"/>
                  <a:gd name="T13" fmla="*/ 0 h 229"/>
                  <a:gd name="T14" fmla="*/ 1 w 97"/>
                  <a:gd name="T15" fmla="*/ 0 h 229"/>
                  <a:gd name="T16" fmla="*/ 1 w 97"/>
                  <a:gd name="T17" fmla="*/ 0 h 229"/>
                  <a:gd name="T18" fmla="*/ 1 w 97"/>
                  <a:gd name="T19" fmla="*/ 0 h 229"/>
                  <a:gd name="T20" fmla="*/ 1 w 97"/>
                  <a:gd name="T21" fmla="*/ 0 h 229"/>
                  <a:gd name="T22" fmla="*/ 1 w 97"/>
                  <a:gd name="T23" fmla="*/ 0 h 229"/>
                  <a:gd name="T24" fmla="*/ 1 w 97"/>
                  <a:gd name="T25" fmla="*/ 0 h 229"/>
                  <a:gd name="T26" fmla="*/ 1 w 97"/>
                  <a:gd name="T27" fmla="*/ 0 h 229"/>
                  <a:gd name="T28" fmla="*/ 1 w 97"/>
                  <a:gd name="T29" fmla="*/ 0 h 229"/>
                  <a:gd name="T30" fmla="*/ 1 w 97"/>
                  <a:gd name="T31" fmla="*/ 0 h 229"/>
                  <a:gd name="T32" fmla="*/ 1 w 97"/>
                  <a:gd name="T33" fmla="*/ 0 h 229"/>
                  <a:gd name="T34" fmla="*/ 0 w 97"/>
                  <a:gd name="T35" fmla="*/ 0 h 229"/>
                  <a:gd name="T36" fmla="*/ 0 w 97"/>
                  <a:gd name="T37" fmla="*/ 0 h 229"/>
                  <a:gd name="T38" fmla="*/ 1 w 97"/>
                  <a:gd name="T39" fmla="*/ 0 h 229"/>
                  <a:gd name="T40" fmla="*/ 1 w 97"/>
                  <a:gd name="T41" fmla="*/ 0 h 229"/>
                  <a:gd name="T42" fmla="*/ 1 w 97"/>
                  <a:gd name="T43" fmla="*/ 0 h 2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7" h="229">
                    <a:moveTo>
                      <a:pt x="83" y="0"/>
                    </a:moveTo>
                    <a:lnTo>
                      <a:pt x="83" y="31"/>
                    </a:lnTo>
                    <a:lnTo>
                      <a:pt x="83" y="102"/>
                    </a:lnTo>
                    <a:lnTo>
                      <a:pt x="83" y="175"/>
                    </a:lnTo>
                    <a:lnTo>
                      <a:pt x="83" y="214"/>
                    </a:lnTo>
                    <a:lnTo>
                      <a:pt x="77" y="214"/>
                    </a:lnTo>
                    <a:lnTo>
                      <a:pt x="69" y="214"/>
                    </a:lnTo>
                    <a:lnTo>
                      <a:pt x="60" y="214"/>
                    </a:lnTo>
                    <a:lnTo>
                      <a:pt x="49" y="214"/>
                    </a:lnTo>
                    <a:lnTo>
                      <a:pt x="39" y="214"/>
                    </a:lnTo>
                    <a:lnTo>
                      <a:pt x="29" y="214"/>
                    </a:lnTo>
                    <a:lnTo>
                      <a:pt x="22" y="214"/>
                    </a:lnTo>
                    <a:lnTo>
                      <a:pt x="16" y="214"/>
                    </a:lnTo>
                    <a:lnTo>
                      <a:pt x="16" y="175"/>
                    </a:lnTo>
                    <a:lnTo>
                      <a:pt x="16" y="102"/>
                    </a:lnTo>
                    <a:lnTo>
                      <a:pt x="16" y="31"/>
                    </a:lnTo>
                    <a:lnTo>
                      <a:pt x="16" y="0"/>
                    </a:lnTo>
                    <a:lnTo>
                      <a:pt x="0" y="0"/>
                    </a:lnTo>
                    <a:lnTo>
                      <a:pt x="0" y="229"/>
                    </a:lnTo>
                    <a:lnTo>
                      <a:pt x="97" y="229"/>
                    </a:lnTo>
                    <a:lnTo>
                      <a:pt x="97" y="0"/>
                    </a:lnTo>
                    <a:lnTo>
                      <a:pt x="83"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1" name="Freeform 673">
                <a:extLst>
                  <a:ext uri="{FF2B5EF4-FFF2-40B4-BE49-F238E27FC236}">
                    <a16:creationId xmlns:a16="http://schemas.microsoft.com/office/drawing/2014/main" id="{B64D52AD-D68E-7337-7CBC-E2EFD2D82903}"/>
                  </a:ext>
                </a:extLst>
              </p:cNvPr>
              <p:cNvSpPr>
                <a:spLocks/>
              </p:cNvSpPr>
              <p:nvPr/>
            </p:nvSpPr>
            <p:spPr bwMode="gray">
              <a:xfrm>
                <a:off x="3280" y="2884"/>
                <a:ext cx="147" cy="65"/>
              </a:xfrm>
              <a:custGeom>
                <a:avLst/>
                <a:gdLst>
                  <a:gd name="T0" fmla="*/ 1 w 293"/>
                  <a:gd name="T1" fmla="*/ 0 h 132"/>
                  <a:gd name="T2" fmla="*/ 1 w 293"/>
                  <a:gd name="T3" fmla="*/ 0 h 132"/>
                  <a:gd name="T4" fmla="*/ 1 w 293"/>
                  <a:gd name="T5" fmla="*/ 0 h 132"/>
                  <a:gd name="T6" fmla="*/ 1 w 293"/>
                  <a:gd name="T7" fmla="*/ 0 h 132"/>
                  <a:gd name="T8" fmla="*/ 1 w 293"/>
                  <a:gd name="T9" fmla="*/ 0 h 132"/>
                  <a:gd name="T10" fmla="*/ 1 w 293"/>
                  <a:gd name="T11" fmla="*/ 0 h 132"/>
                  <a:gd name="T12" fmla="*/ 1 w 293"/>
                  <a:gd name="T13" fmla="*/ 0 h 132"/>
                  <a:gd name="T14" fmla="*/ 1 w 293"/>
                  <a:gd name="T15" fmla="*/ 0 h 132"/>
                  <a:gd name="T16" fmla="*/ 0 w 293"/>
                  <a:gd name="T17" fmla="*/ 0 h 132"/>
                  <a:gd name="T18" fmla="*/ 0 w 293"/>
                  <a:gd name="T19" fmla="*/ 0 h 132"/>
                  <a:gd name="T20" fmla="*/ 1 w 293"/>
                  <a:gd name="T21" fmla="*/ 0 h 132"/>
                  <a:gd name="T22" fmla="*/ 1 w 293"/>
                  <a:gd name="T23" fmla="*/ 0 h 132"/>
                  <a:gd name="T24" fmla="*/ 1 w 293"/>
                  <a:gd name="T25" fmla="*/ 0 h 132"/>
                  <a:gd name="T26" fmla="*/ 1 w 293"/>
                  <a:gd name="T27" fmla="*/ 0 h 132"/>
                  <a:gd name="T28" fmla="*/ 1 w 293"/>
                  <a:gd name="T29" fmla="*/ 0 h 132"/>
                  <a:gd name="T30" fmla="*/ 1 w 293"/>
                  <a:gd name="T31" fmla="*/ 0 h 132"/>
                  <a:gd name="T32" fmla="*/ 1 w 293"/>
                  <a:gd name="T33" fmla="*/ 0 h 132"/>
                  <a:gd name="T34" fmla="*/ 1 w 293"/>
                  <a:gd name="T35" fmla="*/ 0 h 132"/>
                  <a:gd name="T36" fmla="*/ 1 w 293"/>
                  <a:gd name="T37" fmla="*/ 0 h 132"/>
                  <a:gd name="T38" fmla="*/ 1 w 293"/>
                  <a:gd name="T39" fmla="*/ 0 h 132"/>
                  <a:gd name="T40" fmla="*/ 1 w 293"/>
                  <a:gd name="T41" fmla="*/ 0 h 132"/>
                  <a:gd name="T42" fmla="*/ 1 w 293"/>
                  <a:gd name="T43" fmla="*/ 0 h 132"/>
                  <a:gd name="T44" fmla="*/ 1 w 293"/>
                  <a:gd name="T45" fmla="*/ 0 h 132"/>
                  <a:gd name="T46" fmla="*/ 1 w 293"/>
                  <a:gd name="T47" fmla="*/ 0 h 132"/>
                  <a:gd name="T48" fmla="*/ 1 w 293"/>
                  <a:gd name="T49" fmla="*/ 0 h 132"/>
                  <a:gd name="T50" fmla="*/ 1 w 293"/>
                  <a:gd name="T51" fmla="*/ 0 h 132"/>
                  <a:gd name="T52" fmla="*/ 1 w 293"/>
                  <a:gd name="T53" fmla="*/ 0 h 132"/>
                  <a:gd name="T54" fmla="*/ 1 w 293"/>
                  <a:gd name="T55" fmla="*/ 0 h 132"/>
                  <a:gd name="T56" fmla="*/ 1 w 293"/>
                  <a:gd name="T57" fmla="*/ 0 h 132"/>
                  <a:gd name="T58" fmla="*/ 1 w 293"/>
                  <a:gd name="T59" fmla="*/ 0 h 132"/>
                  <a:gd name="T60" fmla="*/ 1 w 293"/>
                  <a:gd name="T61" fmla="*/ 0 h 132"/>
                  <a:gd name="T62" fmla="*/ 1 w 293"/>
                  <a:gd name="T63" fmla="*/ 0 h 132"/>
                  <a:gd name="T64" fmla="*/ 1 w 293"/>
                  <a:gd name="T65" fmla="*/ 0 h 132"/>
                  <a:gd name="T66" fmla="*/ 1 w 293"/>
                  <a:gd name="T67" fmla="*/ 0 h 132"/>
                  <a:gd name="T68" fmla="*/ 1 w 293"/>
                  <a:gd name="T69" fmla="*/ 0 h 132"/>
                  <a:gd name="T70" fmla="*/ 1 w 293"/>
                  <a:gd name="T71" fmla="*/ 0 h 132"/>
                  <a:gd name="T72" fmla="*/ 1 w 293"/>
                  <a:gd name="T73" fmla="*/ 0 h 132"/>
                  <a:gd name="T74" fmla="*/ 1 w 293"/>
                  <a:gd name="T75" fmla="*/ 0 h 132"/>
                  <a:gd name="T76" fmla="*/ 1 w 293"/>
                  <a:gd name="T77" fmla="*/ 0 h 132"/>
                  <a:gd name="T78" fmla="*/ 1 w 293"/>
                  <a:gd name="T79" fmla="*/ 0 h 132"/>
                  <a:gd name="T80" fmla="*/ 1 w 293"/>
                  <a:gd name="T81" fmla="*/ 0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93" h="132">
                    <a:moveTo>
                      <a:pt x="91" y="0"/>
                    </a:moveTo>
                    <a:lnTo>
                      <a:pt x="72" y="3"/>
                    </a:lnTo>
                    <a:lnTo>
                      <a:pt x="55" y="7"/>
                    </a:lnTo>
                    <a:lnTo>
                      <a:pt x="40" y="17"/>
                    </a:lnTo>
                    <a:lnTo>
                      <a:pt x="26" y="27"/>
                    </a:lnTo>
                    <a:lnTo>
                      <a:pt x="15" y="41"/>
                    </a:lnTo>
                    <a:lnTo>
                      <a:pt x="7" y="57"/>
                    </a:lnTo>
                    <a:lnTo>
                      <a:pt x="2" y="73"/>
                    </a:lnTo>
                    <a:lnTo>
                      <a:pt x="0" y="92"/>
                    </a:lnTo>
                    <a:lnTo>
                      <a:pt x="0" y="132"/>
                    </a:lnTo>
                    <a:lnTo>
                      <a:pt x="31" y="132"/>
                    </a:lnTo>
                    <a:lnTo>
                      <a:pt x="31" y="92"/>
                    </a:lnTo>
                    <a:lnTo>
                      <a:pt x="32" y="79"/>
                    </a:lnTo>
                    <a:lnTo>
                      <a:pt x="35" y="68"/>
                    </a:lnTo>
                    <a:lnTo>
                      <a:pt x="41" y="58"/>
                    </a:lnTo>
                    <a:lnTo>
                      <a:pt x="48" y="49"/>
                    </a:lnTo>
                    <a:lnTo>
                      <a:pt x="57" y="42"/>
                    </a:lnTo>
                    <a:lnTo>
                      <a:pt x="68" y="36"/>
                    </a:lnTo>
                    <a:lnTo>
                      <a:pt x="78" y="33"/>
                    </a:lnTo>
                    <a:lnTo>
                      <a:pt x="91" y="32"/>
                    </a:lnTo>
                    <a:lnTo>
                      <a:pt x="202" y="32"/>
                    </a:lnTo>
                    <a:lnTo>
                      <a:pt x="215" y="33"/>
                    </a:lnTo>
                    <a:lnTo>
                      <a:pt x="225" y="36"/>
                    </a:lnTo>
                    <a:lnTo>
                      <a:pt x="236" y="42"/>
                    </a:lnTo>
                    <a:lnTo>
                      <a:pt x="245" y="49"/>
                    </a:lnTo>
                    <a:lnTo>
                      <a:pt x="252" y="58"/>
                    </a:lnTo>
                    <a:lnTo>
                      <a:pt x="258" y="68"/>
                    </a:lnTo>
                    <a:lnTo>
                      <a:pt x="261" y="79"/>
                    </a:lnTo>
                    <a:lnTo>
                      <a:pt x="262" y="92"/>
                    </a:lnTo>
                    <a:lnTo>
                      <a:pt x="262" y="121"/>
                    </a:lnTo>
                    <a:lnTo>
                      <a:pt x="293" y="121"/>
                    </a:lnTo>
                    <a:lnTo>
                      <a:pt x="293" y="92"/>
                    </a:lnTo>
                    <a:lnTo>
                      <a:pt x="291" y="73"/>
                    </a:lnTo>
                    <a:lnTo>
                      <a:pt x="286" y="57"/>
                    </a:lnTo>
                    <a:lnTo>
                      <a:pt x="278" y="41"/>
                    </a:lnTo>
                    <a:lnTo>
                      <a:pt x="267" y="27"/>
                    </a:lnTo>
                    <a:lnTo>
                      <a:pt x="253" y="17"/>
                    </a:lnTo>
                    <a:lnTo>
                      <a:pt x="238" y="7"/>
                    </a:lnTo>
                    <a:lnTo>
                      <a:pt x="221" y="3"/>
                    </a:lnTo>
                    <a:lnTo>
                      <a:pt x="202" y="0"/>
                    </a:lnTo>
                    <a:lnTo>
                      <a:pt x="91"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2" name="Freeform 674">
                <a:extLst>
                  <a:ext uri="{FF2B5EF4-FFF2-40B4-BE49-F238E27FC236}">
                    <a16:creationId xmlns:a16="http://schemas.microsoft.com/office/drawing/2014/main" id="{5DD0C13A-503E-6211-052F-24ABC04B7069}"/>
                  </a:ext>
                </a:extLst>
              </p:cNvPr>
              <p:cNvSpPr>
                <a:spLocks/>
              </p:cNvSpPr>
              <p:nvPr/>
            </p:nvSpPr>
            <p:spPr bwMode="gray">
              <a:xfrm>
                <a:off x="3477" y="2943"/>
                <a:ext cx="73" cy="77"/>
              </a:xfrm>
              <a:custGeom>
                <a:avLst/>
                <a:gdLst>
                  <a:gd name="T0" fmla="*/ 0 w 147"/>
                  <a:gd name="T1" fmla="*/ 0 h 156"/>
                  <a:gd name="T2" fmla="*/ 0 w 147"/>
                  <a:gd name="T3" fmla="*/ 0 h 156"/>
                  <a:gd name="T4" fmla="*/ 0 w 147"/>
                  <a:gd name="T5" fmla="*/ 0 h 156"/>
                  <a:gd name="T6" fmla="*/ 0 w 147"/>
                  <a:gd name="T7" fmla="*/ 0 h 156"/>
                  <a:gd name="T8" fmla="*/ 0 w 147"/>
                  <a:gd name="T9" fmla="*/ 0 h 156"/>
                  <a:gd name="T10" fmla="*/ 0 w 147"/>
                  <a:gd name="T11" fmla="*/ 0 h 156"/>
                  <a:gd name="T12" fmla="*/ 0 w 147"/>
                  <a:gd name="T13" fmla="*/ 0 h 156"/>
                  <a:gd name="T14" fmla="*/ 0 w 147"/>
                  <a:gd name="T15" fmla="*/ 0 h 156"/>
                  <a:gd name="T16" fmla="*/ 0 w 147"/>
                  <a:gd name="T17" fmla="*/ 0 h 156"/>
                  <a:gd name="T18" fmla="*/ 0 w 147"/>
                  <a:gd name="T19" fmla="*/ 0 h 156"/>
                  <a:gd name="T20" fmla="*/ 0 w 147"/>
                  <a:gd name="T21" fmla="*/ 0 h 156"/>
                  <a:gd name="T22" fmla="*/ 0 w 147"/>
                  <a:gd name="T23" fmla="*/ 0 h 156"/>
                  <a:gd name="T24" fmla="*/ 0 w 147"/>
                  <a:gd name="T25" fmla="*/ 0 h 156"/>
                  <a:gd name="T26" fmla="*/ 0 w 147"/>
                  <a:gd name="T27" fmla="*/ 0 h 156"/>
                  <a:gd name="T28" fmla="*/ 0 w 147"/>
                  <a:gd name="T29" fmla="*/ 0 h 156"/>
                  <a:gd name="T30" fmla="*/ 0 w 147"/>
                  <a:gd name="T31" fmla="*/ 0 h 156"/>
                  <a:gd name="T32" fmla="*/ 0 w 147"/>
                  <a:gd name="T33" fmla="*/ 0 h 156"/>
                  <a:gd name="T34" fmla="*/ 0 w 147"/>
                  <a:gd name="T35" fmla="*/ 0 h 156"/>
                  <a:gd name="T36" fmla="*/ 0 w 147"/>
                  <a:gd name="T37" fmla="*/ 0 h 156"/>
                  <a:gd name="T38" fmla="*/ 0 w 147"/>
                  <a:gd name="T39" fmla="*/ 0 h 156"/>
                  <a:gd name="T40" fmla="*/ 0 w 147"/>
                  <a:gd name="T41" fmla="*/ 0 h 156"/>
                  <a:gd name="T42" fmla="*/ 0 w 147"/>
                  <a:gd name="T43" fmla="*/ 0 h 156"/>
                  <a:gd name="T44" fmla="*/ 0 w 147"/>
                  <a:gd name="T45" fmla="*/ 0 h 156"/>
                  <a:gd name="T46" fmla="*/ 0 w 147"/>
                  <a:gd name="T47" fmla="*/ 0 h 156"/>
                  <a:gd name="T48" fmla="*/ 0 w 147"/>
                  <a:gd name="T49" fmla="*/ 0 h 156"/>
                  <a:gd name="T50" fmla="*/ 0 w 147"/>
                  <a:gd name="T51" fmla="*/ 0 h 156"/>
                  <a:gd name="T52" fmla="*/ 0 w 147"/>
                  <a:gd name="T53" fmla="*/ 0 h 156"/>
                  <a:gd name="T54" fmla="*/ 0 w 147"/>
                  <a:gd name="T55" fmla="*/ 0 h 156"/>
                  <a:gd name="T56" fmla="*/ 0 w 147"/>
                  <a:gd name="T57" fmla="*/ 0 h 156"/>
                  <a:gd name="T58" fmla="*/ 0 w 147"/>
                  <a:gd name="T59" fmla="*/ 0 h 156"/>
                  <a:gd name="T60" fmla="*/ 0 w 147"/>
                  <a:gd name="T61" fmla="*/ 0 h 156"/>
                  <a:gd name="T62" fmla="*/ 0 w 147"/>
                  <a:gd name="T63" fmla="*/ 0 h 156"/>
                  <a:gd name="T64" fmla="*/ 0 w 147"/>
                  <a:gd name="T65" fmla="*/ 0 h 156"/>
                  <a:gd name="T66" fmla="*/ 0 w 147"/>
                  <a:gd name="T67" fmla="*/ 0 h 156"/>
                  <a:gd name="T68" fmla="*/ 0 w 147"/>
                  <a:gd name="T69" fmla="*/ 0 h 156"/>
                  <a:gd name="T70" fmla="*/ 0 w 147"/>
                  <a:gd name="T71" fmla="*/ 0 h 156"/>
                  <a:gd name="T72" fmla="*/ 0 w 147"/>
                  <a:gd name="T73" fmla="*/ 0 h 156"/>
                  <a:gd name="T74" fmla="*/ 0 w 147"/>
                  <a:gd name="T75" fmla="*/ 0 h 156"/>
                  <a:gd name="T76" fmla="*/ 0 w 147"/>
                  <a:gd name="T77" fmla="*/ 0 h 156"/>
                  <a:gd name="T78" fmla="*/ 0 w 147"/>
                  <a:gd name="T79" fmla="*/ 0 h 156"/>
                  <a:gd name="T80" fmla="*/ 0 w 147"/>
                  <a:gd name="T81" fmla="*/ 0 h 156"/>
                  <a:gd name="T82" fmla="*/ 0 w 147"/>
                  <a:gd name="T83" fmla="*/ 0 h 156"/>
                  <a:gd name="T84" fmla="*/ 0 w 147"/>
                  <a:gd name="T85" fmla="*/ 0 h 1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 h="156">
                    <a:moveTo>
                      <a:pt x="0" y="55"/>
                    </a:moveTo>
                    <a:lnTo>
                      <a:pt x="3" y="76"/>
                    </a:lnTo>
                    <a:lnTo>
                      <a:pt x="8" y="95"/>
                    </a:lnTo>
                    <a:lnTo>
                      <a:pt x="18" y="112"/>
                    </a:lnTo>
                    <a:lnTo>
                      <a:pt x="30" y="126"/>
                    </a:lnTo>
                    <a:lnTo>
                      <a:pt x="45" y="138"/>
                    </a:lnTo>
                    <a:lnTo>
                      <a:pt x="63" y="148"/>
                    </a:lnTo>
                    <a:lnTo>
                      <a:pt x="81" y="153"/>
                    </a:lnTo>
                    <a:lnTo>
                      <a:pt x="102" y="156"/>
                    </a:lnTo>
                    <a:lnTo>
                      <a:pt x="108" y="156"/>
                    </a:lnTo>
                    <a:lnTo>
                      <a:pt x="113" y="154"/>
                    </a:lnTo>
                    <a:lnTo>
                      <a:pt x="119" y="154"/>
                    </a:lnTo>
                    <a:lnTo>
                      <a:pt x="125" y="153"/>
                    </a:lnTo>
                    <a:lnTo>
                      <a:pt x="131" y="151"/>
                    </a:lnTo>
                    <a:lnTo>
                      <a:pt x="136" y="150"/>
                    </a:lnTo>
                    <a:lnTo>
                      <a:pt x="141" y="148"/>
                    </a:lnTo>
                    <a:lnTo>
                      <a:pt x="147" y="145"/>
                    </a:lnTo>
                    <a:lnTo>
                      <a:pt x="140" y="131"/>
                    </a:lnTo>
                    <a:lnTo>
                      <a:pt x="135" y="134"/>
                    </a:lnTo>
                    <a:lnTo>
                      <a:pt x="131" y="135"/>
                    </a:lnTo>
                    <a:lnTo>
                      <a:pt x="126" y="137"/>
                    </a:lnTo>
                    <a:lnTo>
                      <a:pt x="121" y="138"/>
                    </a:lnTo>
                    <a:lnTo>
                      <a:pt x="116" y="139"/>
                    </a:lnTo>
                    <a:lnTo>
                      <a:pt x="111" y="139"/>
                    </a:lnTo>
                    <a:lnTo>
                      <a:pt x="106" y="141"/>
                    </a:lnTo>
                    <a:lnTo>
                      <a:pt x="102" y="141"/>
                    </a:lnTo>
                    <a:lnTo>
                      <a:pt x="84" y="138"/>
                    </a:lnTo>
                    <a:lnTo>
                      <a:pt x="68" y="134"/>
                    </a:lnTo>
                    <a:lnTo>
                      <a:pt x="55" y="126"/>
                    </a:lnTo>
                    <a:lnTo>
                      <a:pt x="42" y="115"/>
                    </a:lnTo>
                    <a:lnTo>
                      <a:pt x="32" y="103"/>
                    </a:lnTo>
                    <a:lnTo>
                      <a:pt x="23" y="88"/>
                    </a:lnTo>
                    <a:lnTo>
                      <a:pt x="18" y="73"/>
                    </a:lnTo>
                    <a:lnTo>
                      <a:pt x="17" y="55"/>
                    </a:lnTo>
                    <a:lnTo>
                      <a:pt x="18" y="43"/>
                    </a:lnTo>
                    <a:lnTo>
                      <a:pt x="20" y="30"/>
                    </a:lnTo>
                    <a:lnTo>
                      <a:pt x="25" y="18"/>
                    </a:lnTo>
                    <a:lnTo>
                      <a:pt x="30" y="8"/>
                    </a:lnTo>
                    <a:lnTo>
                      <a:pt x="17" y="0"/>
                    </a:lnTo>
                    <a:lnTo>
                      <a:pt x="10" y="13"/>
                    </a:lnTo>
                    <a:lnTo>
                      <a:pt x="5" y="27"/>
                    </a:lnTo>
                    <a:lnTo>
                      <a:pt x="2" y="40"/>
                    </a:lnTo>
                    <a:lnTo>
                      <a:pt x="0" y="55"/>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3" name="Freeform 675">
                <a:extLst>
                  <a:ext uri="{FF2B5EF4-FFF2-40B4-BE49-F238E27FC236}">
                    <a16:creationId xmlns:a16="http://schemas.microsoft.com/office/drawing/2014/main" id="{CDDD8C17-CA5C-9F00-BBE6-C8CE46006542}"/>
                  </a:ext>
                </a:extLst>
              </p:cNvPr>
              <p:cNvSpPr>
                <a:spLocks/>
              </p:cNvSpPr>
              <p:nvPr/>
            </p:nvSpPr>
            <p:spPr bwMode="gray">
              <a:xfrm>
                <a:off x="3163" y="2943"/>
                <a:ext cx="73" cy="77"/>
              </a:xfrm>
              <a:custGeom>
                <a:avLst/>
                <a:gdLst>
                  <a:gd name="T0" fmla="*/ 1 w 145"/>
                  <a:gd name="T1" fmla="*/ 0 h 156"/>
                  <a:gd name="T2" fmla="*/ 1 w 145"/>
                  <a:gd name="T3" fmla="*/ 0 h 156"/>
                  <a:gd name="T4" fmla="*/ 1 w 145"/>
                  <a:gd name="T5" fmla="*/ 0 h 156"/>
                  <a:gd name="T6" fmla="*/ 1 w 145"/>
                  <a:gd name="T7" fmla="*/ 0 h 156"/>
                  <a:gd name="T8" fmla="*/ 1 w 145"/>
                  <a:gd name="T9" fmla="*/ 0 h 156"/>
                  <a:gd name="T10" fmla="*/ 1 w 145"/>
                  <a:gd name="T11" fmla="*/ 0 h 156"/>
                  <a:gd name="T12" fmla="*/ 1 w 145"/>
                  <a:gd name="T13" fmla="*/ 0 h 156"/>
                  <a:gd name="T14" fmla="*/ 1 w 145"/>
                  <a:gd name="T15" fmla="*/ 0 h 156"/>
                  <a:gd name="T16" fmla="*/ 1 w 145"/>
                  <a:gd name="T17" fmla="*/ 0 h 156"/>
                  <a:gd name="T18" fmla="*/ 1 w 145"/>
                  <a:gd name="T19" fmla="*/ 0 h 156"/>
                  <a:gd name="T20" fmla="*/ 1 w 145"/>
                  <a:gd name="T21" fmla="*/ 0 h 156"/>
                  <a:gd name="T22" fmla="*/ 1 w 145"/>
                  <a:gd name="T23" fmla="*/ 0 h 156"/>
                  <a:gd name="T24" fmla="*/ 1 w 145"/>
                  <a:gd name="T25" fmla="*/ 0 h 156"/>
                  <a:gd name="T26" fmla="*/ 1 w 145"/>
                  <a:gd name="T27" fmla="*/ 0 h 156"/>
                  <a:gd name="T28" fmla="*/ 1 w 145"/>
                  <a:gd name="T29" fmla="*/ 0 h 156"/>
                  <a:gd name="T30" fmla="*/ 1 w 145"/>
                  <a:gd name="T31" fmla="*/ 0 h 156"/>
                  <a:gd name="T32" fmla="*/ 1 w 145"/>
                  <a:gd name="T33" fmla="*/ 0 h 156"/>
                  <a:gd name="T34" fmla="*/ 1 w 145"/>
                  <a:gd name="T35" fmla="*/ 0 h 156"/>
                  <a:gd name="T36" fmla="*/ 1 w 145"/>
                  <a:gd name="T37" fmla="*/ 0 h 156"/>
                  <a:gd name="T38" fmla="*/ 1 w 145"/>
                  <a:gd name="T39" fmla="*/ 0 h 156"/>
                  <a:gd name="T40" fmla="*/ 1 w 145"/>
                  <a:gd name="T41" fmla="*/ 0 h 156"/>
                  <a:gd name="T42" fmla="*/ 0 w 145"/>
                  <a:gd name="T43" fmla="*/ 0 h 156"/>
                  <a:gd name="T44" fmla="*/ 1 w 145"/>
                  <a:gd name="T45" fmla="*/ 0 h 156"/>
                  <a:gd name="T46" fmla="*/ 1 w 145"/>
                  <a:gd name="T47" fmla="*/ 0 h 156"/>
                  <a:gd name="T48" fmla="*/ 1 w 145"/>
                  <a:gd name="T49" fmla="*/ 0 h 156"/>
                  <a:gd name="T50" fmla="*/ 1 w 145"/>
                  <a:gd name="T51" fmla="*/ 0 h 156"/>
                  <a:gd name="T52" fmla="*/ 1 w 145"/>
                  <a:gd name="T53" fmla="*/ 0 h 156"/>
                  <a:gd name="T54" fmla="*/ 1 w 145"/>
                  <a:gd name="T55" fmla="*/ 0 h 156"/>
                  <a:gd name="T56" fmla="*/ 1 w 145"/>
                  <a:gd name="T57" fmla="*/ 0 h 156"/>
                  <a:gd name="T58" fmla="*/ 1 w 145"/>
                  <a:gd name="T59" fmla="*/ 0 h 156"/>
                  <a:gd name="T60" fmla="*/ 1 w 145"/>
                  <a:gd name="T61" fmla="*/ 0 h 156"/>
                  <a:gd name="T62" fmla="*/ 1 w 145"/>
                  <a:gd name="T63" fmla="*/ 0 h 156"/>
                  <a:gd name="T64" fmla="*/ 1 w 145"/>
                  <a:gd name="T65" fmla="*/ 0 h 156"/>
                  <a:gd name="T66" fmla="*/ 1 w 145"/>
                  <a:gd name="T67" fmla="*/ 0 h 156"/>
                  <a:gd name="T68" fmla="*/ 1 w 145"/>
                  <a:gd name="T69" fmla="*/ 0 h 156"/>
                  <a:gd name="T70" fmla="*/ 1 w 145"/>
                  <a:gd name="T71" fmla="*/ 0 h 156"/>
                  <a:gd name="T72" fmla="*/ 1 w 145"/>
                  <a:gd name="T73" fmla="*/ 0 h 156"/>
                  <a:gd name="T74" fmla="*/ 1 w 145"/>
                  <a:gd name="T75" fmla="*/ 0 h 156"/>
                  <a:gd name="T76" fmla="*/ 1 w 145"/>
                  <a:gd name="T77" fmla="*/ 0 h 156"/>
                  <a:gd name="T78" fmla="*/ 1 w 145"/>
                  <a:gd name="T79" fmla="*/ 0 h 156"/>
                  <a:gd name="T80" fmla="*/ 1 w 145"/>
                  <a:gd name="T81" fmla="*/ 0 h 156"/>
                  <a:gd name="T82" fmla="*/ 1 w 145"/>
                  <a:gd name="T83" fmla="*/ 0 h 156"/>
                  <a:gd name="T84" fmla="*/ 1 w 145"/>
                  <a:gd name="T85" fmla="*/ 0 h 1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56">
                    <a:moveTo>
                      <a:pt x="116" y="8"/>
                    </a:moveTo>
                    <a:lnTo>
                      <a:pt x="122" y="18"/>
                    </a:lnTo>
                    <a:lnTo>
                      <a:pt x="127" y="30"/>
                    </a:lnTo>
                    <a:lnTo>
                      <a:pt x="129" y="43"/>
                    </a:lnTo>
                    <a:lnTo>
                      <a:pt x="130" y="55"/>
                    </a:lnTo>
                    <a:lnTo>
                      <a:pt x="128" y="73"/>
                    </a:lnTo>
                    <a:lnTo>
                      <a:pt x="123" y="88"/>
                    </a:lnTo>
                    <a:lnTo>
                      <a:pt x="115" y="103"/>
                    </a:lnTo>
                    <a:lnTo>
                      <a:pt x="105" y="115"/>
                    </a:lnTo>
                    <a:lnTo>
                      <a:pt x="92" y="126"/>
                    </a:lnTo>
                    <a:lnTo>
                      <a:pt x="77" y="134"/>
                    </a:lnTo>
                    <a:lnTo>
                      <a:pt x="62" y="138"/>
                    </a:lnTo>
                    <a:lnTo>
                      <a:pt x="45" y="141"/>
                    </a:lnTo>
                    <a:lnTo>
                      <a:pt x="40" y="141"/>
                    </a:lnTo>
                    <a:lnTo>
                      <a:pt x="35" y="139"/>
                    </a:lnTo>
                    <a:lnTo>
                      <a:pt x="30" y="139"/>
                    </a:lnTo>
                    <a:lnTo>
                      <a:pt x="25" y="138"/>
                    </a:lnTo>
                    <a:lnTo>
                      <a:pt x="20" y="137"/>
                    </a:lnTo>
                    <a:lnTo>
                      <a:pt x="15" y="135"/>
                    </a:lnTo>
                    <a:lnTo>
                      <a:pt x="10" y="134"/>
                    </a:lnTo>
                    <a:lnTo>
                      <a:pt x="6" y="131"/>
                    </a:lnTo>
                    <a:lnTo>
                      <a:pt x="0" y="145"/>
                    </a:lnTo>
                    <a:lnTo>
                      <a:pt x="6" y="148"/>
                    </a:lnTo>
                    <a:lnTo>
                      <a:pt x="10" y="150"/>
                    </a:lnTo>
                    <a:lnTo>
                      <a:pt x="16" y="151"/>
                    </a:lnTo>
                    <a:lnTo>
                      <a:pt x="22" y="153"/>
                    </a:lnTo>
                    <a:lnTo>
                      <a:pt x="28" y="154"/>
                    </a:lnTo>
                    <a:lnTo>
                      <a:pt x="33" y="154"/>
                    </a:lnTo>
                    <a:lnTo>
                      <a:pt x="39" y="156"/>
                    </a:lnTo>
                    <a:lnTo>
                      <a:pt x="45" y="156"/>
                    </a:lnTo>
                    <a:lnTo>
                      <a:pt x="66" y="153"/>
                    </a:lnTo>
                    <a:lnTo>
                      <a:pt x="84" y="148"/>
                    </a:lnTo>
                    <a:lnTo>
                      <a:pt x="101" y="138"/>
                    </a:lnTo>
                    <a:lnTo>
                      <a:pt x="116" y="126"/>
                    </a:lnTo>
                    <a:lnTo>
                      <a:pt x="128" y="112"/>
                    </a:lnTo>
                    <a:lnTo>
                      <a:pt x="137" y="95"/>
                    </a:lnTo>
                    <a:lnTo>
                      <a:pt x="143" y="76"/>
                    </a:lnTo>
                    <a:lnTo>
                      <a:pt x="145" y="55"/>
                    </a:lnTo>
                    <a:lnTo>
                      <a:pt x="144" y="40"/>
                    </a:lnTo>
                    <a:lnTo>
                      <a:pt x="140" y="27"/>
                    </a:lnTo>
                    <a:lnTo>
                      <a:pt x="136" y="13"/>
                    </a:lnTo>
                    <a:lnTo>
                      <a:pt x="129" y="0"/>
                    </a:lnTo>
                    <a:lnTo>
                      <a:pt x="116" y="8"/>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4" name="Freeform 676">
                <a:extLst>
                  <a:ext uri="{FF2B5EF4-FFF2-40B4-BE49-F238E27FC236}">
                    <a16:creationId xmlns:a16="http://schemas.microsoft.com/office/drawing/2014/main" id="{BB48813C-45CC-6659-250F-FF7F8BCB8BEB}"/>
                  </a:ext>
                </a:extLst>
              </p:cNvPr>
              <p:cNvSpPr>
                <a:spLocks/>
              </p:cNvSpPr>
              <p:nvPr/>
            </p:nvSpPr>
            <p:spPr bwMode="gray">
              <a:xfrm>
                <a:off x="3477" y="3107"/>
                <a:ext cx="73" cy="78"/>
              </a:xfrm>
              <a:custGeom>
                <a:avLst/>
                <a:gdLst>
                  <a:gd name="T0" fmla="*/ 0 w 147"/>
                  <a:gd name="T1" fmla="*/ 1 h 155"/>
                  <a:gd name="T2" fmla="*/ 0 w 147"/>
                  <a:gd name="T3" fmla="*/ 1 h 155"/>
                  <a:gd name="T4" fmla="*/ 0 w 147"/>
                  <a:gd name="T5" fmla="*/ 1 h 155"/>
                  <a:gd name="T6" fmla="*/ 0 w 147"/>
                  <a:gd name="T7" fmla="*/ 1 h 155"/>
                  <a:gd name="T8" fmla="*/ 0 w 147"/>
                  <a:gd name="T9" fmla="*/ 1 h 155"/>
                  <a:gd name="T10" fmla="*/ 0 w 147"/>
                  <a:gd name="T11" fmla="*/ 1 h 155"/>
                  <a:gd name="T12" fmla="*/ 0 w 147"/>
                  <a:gd name="T13" fmla="*/ 1 h 155"/>
                  <a:gd name="T14" fmla="*/ 0 w 147"/>
                  <a:gd name="T15" fmla="*/ 1 h 155"/>
                  <a:gd name="T16" fmla="*/ 0 w 147"/>
                  <a:gd name="T17" fmla="*/ 1 h 155"/>
                  <a:gd name="T18" fmla="*/ 0 w 147"/>
                  <a:gd name="T19" fmla="*/ 1 h 155"/>
                  <a:gd name="T20" fmla="*/ 0 w 147"/>
                  <a:gd name="T21" fmla="*/ 1 h 155"/>
                  <a:gd name="T22" fmla="*/ 0 w 147"/>
                  <a:gd name="T23" fmla="*/ 1 h 155"/>
                  <a:gd name="T24" fmla="*/ 0 w 147"/>
                  <a:gd name="T25" fmla="*/ 1 h 155"/>
                  <a:gd name="T26" fmla="*/ 0 w 147"/>
                  <a:gd name="T27" fmla="*/ 1 h 155"/>
                  <a:gd name="T28" fmla="*/ 0 w 147"/>
                  <a:gd name="T29" fmla="*/ 1 h 155"/>
                  <a:gd name="T30" fmla="*/ 0 w 147"/>
                  <a:gd name="T31" fmla="*/ 1 h 155"/>
                  <a:gd name="T32" fmla="*/ 0 w 147"/>
                  <a:gd name="T33" fmla="*/ 1 h 155"/>
                  <a:gd name="T34" fmla="*/ 0 w 147"/>
                  <a:gd name="T35" fmla="*/ 1 h 155"/>
                  <a:gd name="T36" fmla="*/ 0 w 147"/>
                  <a:gd name="T37" fmla="*/ 1 h 155"/>
                  <a:gd name="T38" fmla="*/ 0 w 147"/>
                  <a:gd name="T39" fmla="*/ 1 h 155"/>
                  <a:gd name="T40" fmla="*/ 0 w 147"/>
                  <a:gd name="T41" fmla="*/ 1 h 155"/>
                  <a:gd name="T42" fmla="*/ 0 w 147"/>
                  <a:gd name="T43" fmla="*/ 1 h 155"/>
                  <a:gd name="T44" fmla="*/ 0 w 147"/>
                  <a:gd name="T45" fmla="*/ 1 h 155"/>
                  <a:gd name="T46" fmla="*/ 0 w 147"/>
                  <a:gd name="T47" fmla="*/ 1 h 155"/>
                  <a:gd name="T48" fmla="*/ 0 w 147"/>
                  <a:gd name="T49" fmla="*/ 1 h 155"/>
                  <a:gd name="T50" fmla="*/ 0 w 147"/>
                  <a:gd name="T51" fmla="*/ 1 h 155"/>
                  <a:gd name="T52" fmla="*/ 0 w 147"/>
                  <a:gd name="T53" fmla="*/ 1 h 155"/>
                  <a:gd name="T54" fmla="*/ 0 w 147"/>
                  <a:gd name="T55" fmla="*/ 1 h 155"/>
                  <a:gd name="T56" fmla="*/ 0 w 147"/>
                  <a:gd name="T57" fmla="*/ 1 h 155"/>
                  <a:gd name="T58" fmla="*/ 0 w 147"/>
                  <a:gd name="T59" fmla="*/ 1 h 155"/>
                  <a:gd name="T60" fmla="*/ 0 w 147"/>
                  <a:gd name="T61" fmla="*/ 1 h 155"/>
                  <a:gd name="T62" fmla="*/ 0 w 147"/>
                  <a:gd name="T63" fmla="*/ 1 h 155"/>
                  <a:gd name="T64" fmla="*/ 0 w 147"/>
                  <a:gd name="T65" fmla="*/ 1 h 155"/>
                  <a:gd name="T66" fmla="*/ 0 w 147"/>
                  <a:gd name="T67" fmla="*/ 0 h 155"/>
                  <a:gd name="T68" fmla="*/ 0 w 147"/>
                  <a:gd name="T69" fmla="*/ 0 h 155"/>
                  <a:gd name="T70" fmla="*/ 0 w 147"/>
                  <a:gd name="T71" fmla="*/ 1 h 155"/>
                  <a:gd name="T72" fmla="*/ 0 w 147"/>
                  <a:gd name="T73" fmla="*/ 1 h 155"/>
                  <a:gd name="T74" fmla="*/ 0 w 147"/>
                  <a:gd name="T75" fmla="*/ 1 h 155"/>
                  <a:gd name="T76" fmla="*/ 0 w 147"/>
                  <a:gd name="T77" fmla="*/ 1 h 155"/>
                  <a:gd name="T78" fmla="*/ 0 w 147"/>
                  <a:gd name="T79" fmla="*/ 1 h 155"/>
                  <a:gd name="T80" fmla="*/ 0 w 147"/>
                  <a:gd name="T81" fmla="*/ 1 h 155"/>
                  <a:gd name="T82" fmla="*/ 0 w 147"/>
                  <a:gd name="T83" fmla="*/ 1 h 155"/>
                  <a:gd name="T84" fmla="*/ 0 w 147"/>
                  <a:gd name="T85" fmla="*/ 1 h 1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 h="155">
                    <a:moveTo>
                      <a:pt x="0" y="101"/>
                    </a:moveTo>
                    <a:lnTo>
                      <a:pt x="2" y="116"/>
                    </a:lnTo>
                    <a:lnTo>
                      <a:pt x="5" y="130"/>
                    </a:lnTo>
                    <a:lnTo>
                      <a:pt x="10" y="143"/>
                    </a:lnTo>
                    <a:lnTo>
                      <a:pt x="17" y="155"/>
                    </a:lnTo>
                    <a:lnTo>
                      <a:pt x="30" y="147"/>
                    </a:lnTo>
                    <a:lnTo>
                      <a:pt x="25" y="137"/>
                    </a:lnTo>
                    <a:lnTo>
                      <a:pt x="20" y="125"/>
                    </a:lnTo>
                    <a:lnTo>
                      <a:pt x="18" y="113"/>
                    </a:lnTo>
                    <a:lnTo>
                      <a:pt x="17" y="101"/>
                    </a:lnTo>
                    <a:lnTo>
                      <a:pt x="18" y="84"/>
                    </a:lnTo>
                    <a:lnTo>
                      <a:pt x="23" y="68"/>
                    </a:lnTo>
                    <a:lnTo>
                      <a:pt x="32" y="54"/>
                    </a:lnTo>
                    <a:lnTo>
                      <a:pt x="42" y="41"/>
                    </a:lnTo>
                    <a:lnTo>
                      <a:pt x="55" y="31"/>
                    </a:lnTo>
                    <a:lnTo>
                      <a:pt x="68" y="23"/>
                    </a:lnTo>
                    <a:lnTo>
                      <a:pt x="84" y="17"/>
                    </a:lnTo>
                    <a:lnTo>
                      <a:pt x="102" y="16"/>
                    </a:lnTo>
                    <a:lnTo>
                      <a:pt x="106" y="16"/>
                    </a:lnTo>
                    <a:lnTo>
                      <a:pt x="111" y="16"/>
                    </a:lnTo>
                    <a:lnTo>
                      <a:pt x="116" y="17"/>
                    </a:lnTo>
                    <a:lnTo>
                      <a:pt x="121" y="18"/>
                    </a:lnTo>
                    <a:lnTo>
                      <a:pt x="126" y="19"/>
                    </a:lnTo>
                    <a:lnTo>
                      <a:pt x="131" y="20"/>
                    </a:lnTo>
                    <a:lnTo>
                      <a:pt x="135" y="22"/>
                    </a:lnTo>
                    <a:lnTo>
                      <a:pt x="140" y="24"/>
                    </a:lnTo>
                    <a:lnTo>
                      <a:pt x="147" y="11"/>
                    </a:lnTo>
                    <a:lnTo>
                      <a:pt x="141" y="9"/>
                    </a:lnTo>
                    <a:lnTo>
                      <a:pt x="136" y="5"/>
                    </a:lnTo>
                    <a:lnTo>
                      <a:pt x="131" y="4"/>
                    </a:lnTo>
                    <a:lnTo>
                      <a:pt x="125" y="2"/>
                    </a:lnTo>
                    <a:lnTo>
                      <a:pt x="119" y="1"/>
                    </a:lnTo>
                    <a:lnTo>
                      <a:pt x="113" y="1"/>
                    </a:lnTo>
                    <a:lnTo>
                      <a:pt x="108" y="0"/>
                    </a:lnTo>
                    <a:lnTo>
                      <a:pt x="102" y="0"/>
                    </a:lnTo>
                    <a:lnTo>
                      <a:pt x="81" y="2"/>
                    </a:lnTo>
                    <a:lnTo>
                      <a:pt x="63" y="8"/>
                    </a:lnTo>
                    <a:lnTo>
                      <a:pt x="45" y="17"/>
                    </a:lnTo>
                    <a:lnTo>
                      <a:pt x="30" y="30"/>
                    </a:lnTo>
                    <a:lnTo>
                      <a:pt x="18" y="45"/>
                    </a:lnTo>
                    <a:lnTo>
                      <a:pt x="8" y="62"/>
                    </a:lnTo>
                    <a:lnTo>
                      <a:pt x="3" y="80"/>
                    </a:lnTo>
                    <a:lnTo>
                      <a:pt x="0" y="101"/>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5" name="Freeform 677">
                <a:extLst>
                  <a:ext uri="{FF2B5EF4-FFF2-40B4-BE49-F238E27FC236}">
                    <a16:creationId xmlns:a16="http://schemas.microsoft.com/office/drawing/2014/main" id="{F068CF74-2641-D999-0744-E4162596705A}"/>
                  </a:ext>
                </a:extLst>
              </p:cNvPr>
              <p:cNvSpPr>
                <a:spLocks/>
              </p:cNvSpPr>
              <p:nvPr/>
            </p:nvSpPr>
            <p:spPr bwMode="gray">
              <a:xfrm>
                <a:off x="3163" y="3107"/>
                <a:ext cx="73" cy="78"/>
              </a:xfrm>
              <a:custGeom>
                <a:avLst/>
                <a:gdLst>
                  <a:gd name="T0" fmla="*/ 0 w 145"/>
                  <a:gd name="T1" fmla="*/ 1 h 155"/>
                  <a:gd name="T2" fmla="*/ 1 w 145"/>
                  <a:gd name="T3" fmla="*/ 1 h 155"/>
                  <a:gd name="T4" fmla="*/ 1 w 145"/>
                  <a:gd name="T5" fmla="*/ 1 h 155"/>
                  <a:gd name="T6" fmla="*/ 1 w 145"/>
                  <a:gd name="T7" fmla="*/ 1 h 155"/>
                  <a:gd name="T8" fmla="*/ 1 w 145"/>
                  <a:gd name="T9" fmla="*/ 1 h 155"/>
                  <a:gd name="T10" fmla="*/ 1 w 145"/>
                  <a:gd name="T11" fmla="*/ 1 h 155"/>
                  <a:gd name="T12" fmla="*/ 1 w 145"/>
                  <a:gd name="T13" fmla="*/ 1 h 155"/>
                  <a:gd name="T14" fmla="*/ 1 w 145"/>
                  <a:gd name="T15" fmla="*/ 1 h 155"/>
                  <a:gd name="T16" fmla="*/ 1 w 145"/>
                  <a:gd name="T17" fmla="*/ 1 h 155"/>
                  <a:gd name="T18" fmla="*/ 1 w 145"/>
                  <a:gd name="T19" fmla="*/ 1 h 155"/>
                  <a:gd name="T20" fmla="*/ 1 w 145"/>
                  <a:gd name="T21" fmla="*/ 1 h 155"/>
                  <a:gd name="T22" fmla="*/ 1 w 145"/>
                  <a:gd name="T23" fmla="*/ 1 h 155"/>
                  <a:gd name="T24" fmla="*/ 1 w 145"/>
                  <a:gd name="T25" fmla="*/ 1 h 155"/>
                  <a:gd name="T26" fmla="*/ 1 w 145"/>
                  <a:gd name="T27" fmla="*/ 1 h 155"/>
                  <a:gd name="T28" fmla="*/ 1 w 145"/>
                  <a:gd name="T29" fmla="*/ 1 h 155"/>
                  <a:gd name="T30" fmla="*/ 1 w 145"/>
                  <a:gd name="T31" fmla="*/ 1 h 155"/>
                  <a:gd name="T32" fmla="*/ 1 w 145"/>
                  <a:gd name="T33" fmla="*/ 1 h 155"/>
                  <a:gd name="T34" fmla="*/ 1 w 145"/>
                  <a:gd name="T35" fmla="*/ 1 h 155"/>
                  <a:gd name="T36" fmla="*/ 1 w 145"/>
                  <a:gd name="T37" fmla="*/ 1 h 155"/>
                  <a:gd name="T38" fmla="*/ 1 w 145"/>
                  <a:gd name="T39" fmla="*/ 1 h 155"/>
                  <a:gd name="T40" fmla="*/ 1 w 145"/>
                  <a:gd name="T41" fmla="*/ 1 h 155"/>
                  <a:gd name="T42" fmla="*/ 1 w 145"/>
                  <a:gd name="T43" fmla="*/ 1 h 155"/>
                  <a:gd name="T44" fmla="*/ 1 w 145"/>
                  <a:gd name="T45" fmla="*/ 1 h 155"/>
                  <a:gd name="T46" fmla="*/ 1 w 145"/>
                  <a:gd name="T47" fmla="*/ 1 h 155"/>
                  <a:gd name="T48" fmla="*/ 1 w 145"/>
                  <a:gd name="T49" fmla="*/ 1 h 155"/>
                  <a:gd name="T50" fmla="*/ 1 w 145"/>
                  <a:gd name="T51" fmla="*/ 1 h 155"/>
                  <a:gd name="T52" fmla="*/ 1 w 145"/>
                  <a:gd name="T53" fmla="*/ 1 h 155"/>
                  <a:gd name="T54" fmla="*/ 1 w 145"/>
                  <a:gd name="T55" fmla="*/ 1 h 155"/>
                  <a:gd name="T56" fmla="*/ 1 w 145"/>
                  <a:gd name="T57" fmla="*/ 1 h 155"/>
                  <a:gd name="T58" fmla="*/ 1 w 145"/>
                  <a:gd name="T59" fmla="*/ 1 h 155"/>
                  <a:gd name="T60" fmla="*/ 1 w 145"/>
                  <a:gd name="T61" fmla="*/ 1 h 155"/>
                  <a:gd name="T62" fmla="*/ 1 w 145"/>
                  <a:gd name="T63" fmla="*/ 1 h 155"/>
                  <a:gd name="T64" fmla="*/ 1 w 145"/>
                  <a:gd name="T65" fmla="*/ 1 h 155"/>
                  <a:gd name="T66" fmla="*/ 1 w 145"/>
                  <a:gd name="T67" fmla="*/ 1 h 155"/>
                  <a:gd name="T68" fmla="*/ 1 w 145"/>
                  <a:gd name="T69" fmla="*/ 0 h 155"/>
                  <a:gd name="T70" fmla="*/ 1 w 145"/>
                  <a:gd name="T71" fmla="*/ 0 h 155"/>
                  <a:gd name="T72" fmla="*/ 1 w 145"/>
                  <a:gd name="T73" fmla="*/ 1 h 155"/>
                  <a:gd name="T74" fmla="*/ 1 w 145"/>
                  <a:gd name="T75" fmla="*/ 1 h 155"/>
                  <a:gd name="T76" fmla="*/ 1 w 145"/>
                  <a:gd name="T77" fmla="*/ 1 h 155"/>
                  <a:gd name="T78" fmla="*/ 1 w 145"/>
                  <a:gd name="T79" fmla="*/ 1 h 155"/>
                  <a:gd name="T80" fmla="*/ 1 w 145"/>
                  <a:gd name="T81" fmla="*/ 1 h 155"/>
                  <a:gd name="T82" fmla="*/ 1 w 145"/>
                  <a:gd name="T83" fmla="*/ 1 h 155"/>
                  <a:gd name="T84" fmla="*/ 0 w 145"/>
                  <a:gd name="T85" fmla="*/ 1 h 1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55">
                    <a:moveTo>
                      <a:pt x="0" y="11"/>
                    </a:moveTo>
                    <a:lnTo>
                      <a:pt x="6" y="24"/>
                    </a:lnTo>
                    <a:lnTo>
                      <a:pt x="10" y="22"/>
                    </a:lnTo>
                    <a:lnTo>
                      <a:pt x="15" y="20"/>
                    </a:lnTo>
                    <a:lnTo>
                      <a:pt x="20" y="19"/>
                    </a:lnTo>
                    <a:lnTo>
                      <a:pt x="25" y="18"/>
                    </a:lnTo>
                    <a:lnTo>
                      <a:pt x="30" y="17"/>
                    </a:lnTo>
                    <a:lnTo>
                      <a:pt x="35" y="16"/>
                    </a:lnTo>
                    <a:lnTo>
                      <a:pt x="40" y="16"/>
                    </a:lnTo>
                    <a:lnTo>
                      <a:pt x="45" y="16"/>
                    </a:lnTo>
                    <a:lnTo>
                      <a:pt x="62" y="17"/>
                    </a:lnTo>
                    <a:lnTo>
                      <a:pt x="77" y="23"/>
                    </a:lnTo>
                    <a:lnTo>
                      <a:pt x="92" y="31"/>
                    </a:lnTo>
                    <a:lnTo>
                      <a:pt x="105" y="41"/>
                    </a:lnTo>
                    <a:lnTo>
                      <a:pt x="115" y="54"/>
                    </a:lnTo>
                    <a:lnTo>
                      <a:pt x="123" y="68"/>
                    </a:lnTo>
                    <a:lnTo>
                      <a:pt x="128" y="84"/>
                    </a:lnTo>
                    <a:lnTo>
                      <a:pt x="130" y="101"/>
                    </a:lnTo>
                    <a:lnTo>
                      <a:pt x="129" y="113"/>
                    </a:lnTo>
                    <a:lnTo>
                      <a:pt x="127" y="125"/>
                    </a:lnTo>
                    <a:lnTo>
                      <a:pt x="122" y="137"/>
                    </a:lnTo>
                    <a:lnTo>
                      <a:pt x="116" y="147"/>
                    </a:lnTo>
                    <a:lnTo>
                      <a:pt x="129" y="155"/>
                    </a:lnTo>
                    <a:lnTo>
                      <a:pt x="136" y="143"/>
                    </a:lnTo>
                    <a:lnTo>
                      <a:pt x="140" y="130"/>
                    </a:lnTo>
                    <a:lnTo>
                      <a:pt x="144" y="116"/>
                    </a:lnTo>
                    <a:lnTo>
                      <a:pt x="145" y="101"/>
                    </a:lnTo>
                    <a:lnTo>
                      <a:pt x="143" y="80"/>
                    </a:lnTo>
                    <a:lnTo>
                      <a:pt x="137" y="62"/>
                    </a:lnTo>
                    <a:lnTo>
                      <a:pt x="128" y="45"/>
                    </a:lnTo>
                    <a:lnTo>
                      <a:pt x="116" y="30"/>
                    </a:lnTo>
                    <a:lnTo>
                      <a:pt x="101" y="17"/>
                    </a:lnTo>
                    <a:lnTo>
                      <a:pt x="84" y="8"/>
                    </a:lnTo>
                    <a:lnTo>
                      <a:pt x="66" y="2"/>
                    </a:lnTo>
                    <a:lnTo>
                      <a:pt x="45" y="0"/>
                    </a:lnTo>
                    <a:lnTo>
                      <a:pt x="39" y="0"/>
                    </a:lnTo>
                    <a:lnTo>
                      <a:pt x="33" y="1"/>
                    </a:lnTo>
                    <a:lnTo>
                      <a:pt x="28" y="1"/>
                    </a:lnTo>
                    <a:lnTo>
                      <a:pt x="22" y="2"/>
                    </a:lnTo>
                    <a:lnTo>
                      <a:pt x="16" y="4"/>
                    </a:lnTo>
                    <a:lnTo>
                      <a:pt x="10" y="5"/>
                    </a:lnTo>
                    <a:lnTo>
                      <a:pt x="6" y="9"/>
                    </a:lnTo>
                    <a:lnTo>
                      <a:pt x="0" y="11"/>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6" name="Freeform 678">
                <a:extLst>
                  <a:ext uri="{FF2B5EF4-FFF2-40B4-BE49-F238E27FC236}">
                    <a16:creationId xmlns:a16="http://schemas.microsoft.com/office/drawing/2014/main" id="{5F63E264-DBB8-2948-5B0F-FD85078D75D9}"/>
                  </a:ext>
                </a:extLst>
              </p:cNvPr>
              <p:cNvSpPr>
                <a:spLocks/>
              </p:cNvSpPr>
              <p:nvPr/>
            </p:nvSpPr>
            <p:spPr bwMode="gray">
              <a:xfrm>
                <a:off x="3302" y="2998"/>
                <a:ext cx="99" cy="36"/>
              </a:xfrm>
              <a:custGeom>
                <a:avLst/>
                <a:gdLst>
                  <a:gd name="T0" fmla="*/ 1 w 198"/>
                  <a:gd name="T1" fmla="*/ 0 h 70"/>
                  <a:gd name="T2" fmla="*/ 0 w 198"/>
                  <a:gd name="T3" fmla="*/ 0 h 70"/>
                  <a:gd name="T4" fmla="*/ 0 w 198"/>
                  <a:gd name="T5" fmla="*/ 1 h 70"/>
                  <a:gd name="T6" fmla="*/ 1 w 198"/>
                  <a:gd name="T7" fmla="*/ 1 h 70"/>
                  <a:gd name="T8" fmla="*/ 1 w 198"/>
                  <a:gd name="T9" fmla="*/ 0 h 70"/>
                  <a:gd name="T10" fmla="*/ 1 w 198"/>
                  <a:gd name="T11" fmla="*/ 0 h 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8" h="70">
                    <a:moveTo>
                      <a:pt x="192" y="0"/>
                    </a:moveTo>
                    <a:lnTo>
                      <a:pt x="0" y="0"/>
                    </a:lnTo>
                    <a:lnTo>
                      <a:pt x="0" y="70"/>
                    </a:lnTo>
                    <a:lnTo>
                      <a:pt x="198" y="70"/>
                    </a:lnTo>
                    <a:lnTo>
                      <a:pt x="198" y="0"/>
                    </a:lnTo>
                    <a:lnTo>
                      <a:pt x="192" y="0"/>
                    </a:lnTo>
                    <a:close/>
                  </a:path>
                </a:pathLst>
              </a:custGeom>
              <a:solidFill>
                <a:srgbClr val="B2C6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sp>
            <p:nvSpPr>
              <p:cNvPr id="177" name="Freeform 679">
                <a:extLst>
                  <a:ext uri="{FF2B5EF4-FFF2-40B4-BE49-F238E27FC236}">
                    <a16:creationId xmlns:a16="http://schemas.microsoft.com/office/drawing/2014/main" id="{D8BF0811-C1FA-FB91-C132-D25C5F60EA44}"/>
                  </a:ext>
                </a:extLst>
              </p:cNvPr>
              <p:cNvSpPr>
                <a:spLocks/>
              </p:cNvSpPr>
              <p:nvPr/>
            </p:nvSpPr>
            <p:spPr bwMode="gray">
              <a:xfrm>
                <a:off x="3310" y="3006"/>
                <a:ext cx="83" cy="19"/>
              </a:xfrm>
              <a:custGeom>
                <a:avLst/>
                <a:gdLst>
                  <a:gd name="T0" fmla="*/ 0 w 167"/>
                  <a:gd name="T1" fmla="*/ 0 h 39"/>
                  <a:gd name="T2" fmla="*/ 0 w 167"/>
                  <a:gd name="T3" fmla="*/ 0 h 39"/>
                  <a:gd name="T4" fmla="*/ 0 w 167"/>
                  <a:gd name="T5" fmla="*/ 0 h 39"/>
                  <a:gd name="T6" fmla="*/ 0 w 167"/>
                  <a:gd name="T7" fmla="*/ 0 h 39"/>
                  <a:gd name="T8" fmla="*/ 0 w 167"/>
                  <a:gd name="T9" fmla="*/ 0 h 39"/>
                  <a:gd name="T10" fmla="*/ 0 w 167"/>
                  <a:gd name="T11" fmla="*/ 0 h 39"/>
                  <a:gd name="T12" fmla="*/ 0 w 167"/>
                  <a:gd name="T13" fmla="*/ 0 h 39"/>
                  <a:gd name="T14" fmla="*/ 0 w 167"/>
                  <a:gd name="T15" fmla="*/ 0 h 39"/>
                  <a:gd name="T16" fmla="*/ 0 w 167"/>
                  <a:gd name="T17" fmla="*/ 0 h 39"/>
                  <a:gd name="T18" fmla="*/ 0 w 167"/>
                  <a:gd name="T19" fmla="*/ 0 h 39"/>
                  <a:gd name="T20" fmla="*/ 0 w 167"/>
                  <a:gd name="T21" fmla="*/ 0 h 39"/>
                  <a:gd name="T22" fmla="*/ 0 w 167"/>
                  <a:gd name="T23" fmla="*/ 0 h 39"/>
                  <a:gd name="T24" fmla="*/ 0 w 167"/>
                  <a:gd name="T25" fmla="*/ 0 h 39"/>
                  <a:gd name="T26" fmla="*/ 0 w 167"/>
                  <a:gd name="T27" fmla="*/ 0 h 39"/>
                  <a:gd name="T28" fmla="*/ 0 w 167"/>
                  <a:gd name="T29" fmla="*/ 0 h 39"/>
                  <a:gd name="T30" fmla="*/ 0 w 167"/>
                  <a:gd name="T31" fmla="*/ 0 h 39"/>
                  <a:gd name="T32" fmla="*/ 0 w 167"/>
                  <a:gd name="T33" fmla="*/ 0 h 39"/>
                  <a:gd name="T34" fmla="*/ 0 w 167"/>
                  <a:gd name="T35" fmla="*/ 0 h 39"/>
                  <a:gd name="T36" fmla="*/ 0 w 167"/>
                  <a:gd name="T37" fmla="*/ 0 h 39"/>
                  <a:gd name="T38" fmla="*/ 0 w 167"/>
                  <a:gd name="T39" fmla="*/ 0 h 39"/>
                  <a:gd name="T40" fmla="*/ 0 w 167"/>
                  <a:gd name="T41" fmla="*/ 0 h 39"/>
                  <a:gd name="T42" fmla="*/ 0 w 167"/>
                  <a:gd name="T43" fmla="*/ 0 h 39"/>
                  <a:gd name="T44" fmla="*/ 0 w 167"/>
                  <a:gd name="T45" fmla="*/ 0 h 39"/>
                  <a:gd name="T46" fmla="*/ 0 w 167"/>
                  <a:gd name="T47" fmla="*/ 0 h 39"/>
                  <a:gd name="T48" fmla="*/ 0 w 167"/>
                  <a:gd name="T49" fmla="*/ 0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7" h="39">
                    <a:moveTo>
                      <a:pt x="167" y="0"/>
                    </a:moveTo>
                    <a:lnTo>
                      <a:pt x="167" y="9"/>
                    </a:lnTo>
                    <a:lnTo>
                      <a:pt x="167" y="19"/>
                    </a:lnTo>
                    <a:lnTo>
                      <a:pt x="167" y="31"/>
                    </a:lnTo>
                    <a:lnTo>
                      <a:pt x="167" y="39"/>
                    </a:lnTo>
                    <a:lnTo>
                      <a:pt x="157" y="39"/>
                    </a:lnTo>
                    <a:lnTo>
                      <a:pt x="138" y="39"/>
                    </a:lnTo>
                    <a:lnTo>
                      <a:pt x="112" y="39"/>
                    </a:lnTo>
                    <a:lnTo>
                      <a:pt x="83" y="39"/>
                    </a:lnTo>
                    <a:lnTo>
                      <a:pt x="56" y="39"/>
                    </a:lnTo>
                    <a:lnTo>
                      <a:pt x="30" y="39"/>
                    </a:lnTo>
                    <a:lnTo>
                      <a:pt x="11" y="39"/>
                    </a:lnTo>
                    <a:lnTo>
                      <a:pt x="0" y="39"/>
                    </a:lnTo>
                    <a:lnTo>
                      <a:pt x="0" y="31"/>
                    </a:lnTo>
                    <a:lnTo>
                      <a:pt x="0" y="19"/>
                    </a:lnTo>
                    <a:lnTo>
                      <a:pt x="0" y="9"/>
                    </a:lnTo>
                    <a:lnTo>
                      <a:pt x="0" y="0"/>
                    </a:lnTo>
                    <a:lnTo>
                      <a:pt x="11" y="0"/>
                    </a:lnTo>
                    <a:lnTo>
                      <a:pt x="30" y="0"/>
                    </a:lnTo>
                    <a:lnTo>
                      <a:pt x="56" y="0"/>
                    </a:lnTo>
                    <a:lnTo>
                      <a:pt x="83" y="0"/>
                    </a:lnTo>
                    <a:lnTo>
                      <a:pt x="112" y="0"/>
                    </a:lnTo>
                    <a:lnTo>
                      <a:pt x="138" y="0"/>
                    </a:lnTo>
                    <a:lnTo>
                      <a:pt x="157" y="0"/>
                    </a:lnTo>
                    <a:lnTo>
                      <a:pt x="16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457200" eaLnBrk="0" fontAlgn="base" hangingPunct="0">
                  <a:spcBef>
                    <a:spcPct val="0"/>
                  </a:spcBef>
                  <a:spcAft>
                    <a:spcPct val="0"/>
                  </a:spcAft>
                </a:pPr>
                <a:endParaRPr lang="fr-CA">
                  <a:solidFill>
                    <a:prstClr val="black"/>
                  </a:solidFill>
                  <a:latin typeface="Arial" pitchFamily="34" charset="0"/>
                  <a:ea typeface="Geneva" pitchFamily="-65" charset="-128"/>
                </a:endParaRPr>
              </a:p>
            </p:txBody>
          </p:sp>
        </p:grpSp>
        <p:sp>
          <p:nvSpPr>
            <p:cNvPr id="166" name="ZoneTexte 1640">
              <a:extLst>
                <a:ext uri="{FF2B5EF4-FFF2-40B4-BE49-F238E27FC236}">
                  <a16:creationId xmlns:a16="http://schemas.microsoft.com/office/drawing/2014/main" id="{3B978197-468B-1DDE-A954-2CF86A43968C}"/>
                </a:ext>
              </a:extLst>
            </p:cNvPr>
            <p:cNvSpPr txBox="1">
              <a:spLocks noChangeArrowheads="1"/>
            </p:cNvSpPr>
            <p:nvPr>
              <p:custDataLst>
                <p:tags r:id="rId40"/>
              </p:custDataLst>
            </p:nvPr>
          </p:nvSpPr>
          <p:spPr bwMode="gray">
            <a:xfrm>
              <a:off x="9441524" y="2483425"/>
              <a:ext cx="699695" cy="29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Geneva" pitchFamily="-65"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Geneva" pitchFamily="-65"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Geneva" pitchFamily="-65"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Geneva" pitchFamily="-65"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Geneva" pitchFamily="-65" charset="-128"/>
                </a:defRPr>
              </a:lvl9pPr>
            </a:lstStyle>
            <a:p>
              <a:pPr defTabSz="457200" eaLnBrk="0" fontAlgn="base" hangingPunct="0">
                <a:spcBef>
                  <a:spcPct val="0"/>
                </a:spcBef>
                <a:spcAft>
                  <a:spcPct val="0"/>
                </a:spcAft>
                <a:buNone/>
              </a:pPr>
              <a:r>
                <a:rPr lang="fr-CA" altLang="fr-FR" sz="1050">
                  <a:solidFill>
                    <a:prstClr val="black"/>
                  </a:solidFill>
                  <a:latin typeface="Gill Sans MT" panose="020B0502020104020203" pitchFamily="34" charset="0"/>
                </a:rPr>
                <a:t>ADMIS</a:t>
              </a:r>
            </a:p>
          </p:txBody>
        </p:sp>
      </p:grpSp>
      <p:cxnSp>
        <p:nvCxnSpPr>
          <p:cNvPr id="179" name="Connecteur droit avec flèche 178">
            <a:extLst>
              <a:ext uri="{FF2B5EF4-FFF2-40B4-BE49-F238E27FC236}">
                <a16:creationId xmlns:a16="http://schemas.microsoft.com/office/drawing/2014/main" id="{C29F9CDF-A39C-9ACE-6C51-C7F6362ACE56}"/>
              </a:ext>
            </a:extLst>
          </p:cNvPr>
          <p:cNvCxnSpPr/>
          <p:nvPr>
            <p:custDataLst>
              <p:tags r:id="rId25"/>
            </p:custDataLst>
          </p:nvPr>
        </p:nvCxnSpPr>
        <p:spPr>
          <a:xfrm>
            <a:off x="4162469" y="2208276"/>
            <a:ext cx="3094870" cy="0"/>
          </a:xfrm>
          <a:prstGeom prst="straightConnector1">
            <a:avLst/>
          </a:prstGeom>
          <a:ln w="38100">
            <a:solidFill>
              <a:schemeClr val="accent1">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0" name="ZoneTexte 179">
            <a:extLst>
              <a:ext uri="{FF2B5EF4-FFF2-40B4-BE49-F238E27FC236}">
                <a16:creationId xmlns:a16="http://schemas.microsoft.com/office/drawing/2014/main" id="{9856D67C-2A56-7444-16D0-B0645EEB0604}"/>
              </a:ext>
            </a:extLst>
          </p:cNvPr>
          <p:cNvSpPr txBox="1"/>
          <p:nvPr>
            <p:custDataLst>
              <p:tags r:id="rId26"/>
            </p:custDataLst>
          </p:nvPr>
        </p:nvSpPr>
        <p:spPr>
          <a:xfrm>
            <a:off x="4789075" y="1741533"/>
            <a:ext cx="2128091" cy="369332"/>
          </a:xfrm>
          <a:prstGeom prst="rect">
            <a:avLst/>
          </a:prstGeom>
          <a:noFill/>
        </p:spPr>
        <p:txBody>
          <a:bodyPr wrap="square" rtlCol="0">
            <a:spAutoFit/>
          </a:bodyPr>
          <a:lstStyle/>
          <a:p>
            <a:r>
              <a:rPr lang="fr-CA"/>
              <a:t>Modèle FAP actuel</a:t>
            </a:r>
          </a:p>
        </p:txBody>
      </p:sp>
      <p:pic>
        <p:nvPicPr>
          <p:cNvPr id="186" name="Image 185">
            <a:extLst>
              <a:ext uri="{FF2B5EF4-FFF2-40B4-BE49-F238E27FC236}">
                <a16:creationId xmlns:a16="http://schemas.microsoft.com/office/drawing/2014/main" id="{7E398DC2-70F2-9486-6AFA-FD5432A9D0B0}"/>
              </a:ext>
            </a:extLst>
          </p:cNvPr>
          <p:cNvPicPr>
            <a:picLocks noChangeAspect="1"/>
          </p:cNvPicPr>
          <p:nvPr>
            <p:custDataLst>
              <p:tags r:id="rId27"/>
            </p:custDataLst>
          </p:nvPr>
        </p:nvPicPr>
        <p:blipFill>
          <a:blip r:embed="rId5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403862" y="2328813"/>
            <a:ext cx="451970" cy="451970"/>
          </a:xfrm>
          <a:prstGeom prst="rect">
            <a:avLst/>
          </a:prstGeom>
        </p:spPr>
      </p:pic>
      <p:cxnSp>
        <p:nvCxnSpPr>
          <p:cNvPr id="226" name="Connecteur droit avec flèche 225">
            <a:extLst>
              <a:ext uri="{FF2B5EF4-FFF2-40B4-BE49-F238E27FC236}">
                <a16:creationId xmlns:a16="http://schemas.microsoft.com/office/drawing/2014/main" id="{A77E2297-C2F6-C78A-AE76-2F684A451D43}"/>
              </a:ext>
            </a:extLst>
          </p:cNvPr>
          <p:cNvCxnSpPr>
            <a:cxnSpLocks/>
          </p:cNvCxnSpPr>
          <p:nvPr>
            <p:custDataLst>
              <p:tags r:id="rId28"/>
            </p:custDataLst>
          </p:nvPr>
        </p:nvCxnSpPr>
        <p:spPr>
          <a:xfrm flipH="1">
            <a:off x="875110" y="2185442"/>
            <a:ext cx="2451591" cy="0"/>
          </a:xfrm>
          <a:prstGeom prst="straightConnector1">
            <a:avLst/>
          </a:prstGeom>
          <a:ln w="38100">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27" name="Connecteur droit avec flèche 226">
            <a:extLst>
              <a:ext uri="{FF2B5EF4-FFF2-40B4-BE49-F238E27FC236}">
                <a16:creationId xmlns:a16="http://schemas.microsoft.com/office/drawing/2014/main" id="{BDD4EFB7-10B2-3072-B1CF-653D44B83826}"/>
              </a:ext>
            </a:extLst>
          </p:cNvPr>
          <p:cNvCxnSpPr>
            <a:cxnSpLocks/>
          </p:cNvCxnSpPr>
          <p:nvPr>
            <p:custDataLst>
              <p:tags r:id="rId29"/>
            </p:custDataLst>
          </p:nvPr>
        </p:nvCxnSpPr>
        <p:spPr>
          <a:xfrm flipV="1">
            <a:off x="7682483" y="2211056"/>
            <a:ext cx="3324940" cy="15242"/>
          </a:xfrm>
          <a:prstGeom prst="straightConnector1">
            <a:avLst/>
          </a:prstGeom>
          <a:ln w="38100">
            <a:prstDash val="sysDash"/>
            <a:tailEnd type="triangle"/>
          </a:ln>
        </p:spPr>
        <p:style>
          <a:lnRef idx="1">
            <a:schemeClr val="accent1"/>
          </a:lnRef>
          <a:fillRef idx="0">
            <a:schemeClr val="accent1"/>
          </a:fillRef>
          <a:effectRef idx="0">
            <a:schemeClr val="accent1"/>
          </a:effectRef>
          <a:fontRef idx="minor">
            <a:schemeClr val="tx1"/>
          </a:fontRef>
        </p:style>
      </p:cxnSp>
      <p:sp>
        <p:nvSpPr>
          <p:cNvPr id="229" name="ZoneTexte 228">
            <a:extLst>
              <a:ext uri="{FF2B5EF4-FFF2-40B4-BE49-F238E27FC236}">
                <a16:creationId xmlns:a16="http://schemas.microsoft.com/office/drawing/2014/main" id="{785659F3-4DC9-5D4E-9E5C-3E6358335988}"/>
              </a:ext>
            </a:extLst>
          </p:cNvPr>
          <p:cNvSpPr txBox="1"/>
          <p:nvPr>
            <p:custDataLst>
              <p:tags r:id="rId30"/>
            </p:custDataLst>
          </p:nvPr>
        </p:nvSpPr>
        <p:spPr>
          <a:xfrm>
            <a:off x="7801776" y="1761025"/>
            <a:ext cx="3099873" cy="369332"/>
          </a:xfrm>
          <a:prstGeom prst="rect">
            <a:avLst/>
          </a:prstGeom>
          <a:noFill/>
        </p:spPr>
        <p:txBody>
          <a:bodyPr wrap="square" rtlCol="0">
            <a:spAutoFit/>
          </a:bodyPr>
          <a:lstStyle/>
          <a:p>
            <a:r>
              <a:rPr lang="fr-CA"/>
              <a:t>Élargissement du modèle FAP </a:t>
            </a:r>
          </a:p>
        </p:txBody>
      </p:sp>
      <p:sp>
        <p:nvSpPr>
          <p:cNvPr id="234" name="ZoneTexte 233">
            <a:extLst>
              <a:ext uri="{FF2B5EF4-FFF2-40B4-BE49-F238E27FC236}">
                <a16:creationId xmlns:a16="http://schemas.microsoft.com/office/drawing/2014/main" id="{9542590B-9E27-FD26-7901-52044D8D1861}"/>
              </a:ext>
            </a:extLst>
          </p:cNvPr>
          <p:cNvSpPr txBox="1"/>
          <p:nvPr>
            <p:custDataLst>
              <p:tags r:id="rId31"/>
            </p:custDataLst>
          </p:nvPr>
        </p:nvSpPr>
        <p:spPr>
          <a:xfrm>
            <a:off x="814587" y="1708427"/>
            <a:ext cx="3019986" cy="377577"/>
          </a:xfrm>
          <a:prstGeom prst="rect">
            <a:avLst/>
          </a:prstGeom>
          <a:noFill/>
        </p:spPr>
        <p:txBody>
          <a:bodyPr wrap="square" rtlCol="0">
            <a:spAutoFit/>
          </a:bodyPr>
          <a:lstStyle/>
          <a:p>
            <a:r>
              <a:rPr lang="fr-CA"/>
              <a:t>Élargissement du modèle FAP </a:t>
            </a:r>
          </a:p>
        </p:txBody>
      </p:sp>
      <p:sp>
        <p:nvSpPr>
          <p:cNvPr id="235" name="ZoneTexte 234">
            <a:extLst>
              <a:ext uri="{FF2B5EF4-FFF2-40B4-BE49-F238E27FC236}">
                <a16:creationId xmlns:a16="http://schemas.microsoft.com/office/drawing/2014/main" id="{A79E7C98-53BE-5002-2EEE-DB5429259499}"/>
              </a:ext>
            </a:extLst>
          </p:cNvPr>
          <p:cNvSpPr txBox="1"/>
          <p:nvPr>
            <p:custDataLst>
              <p:tags r:id="rId32"/>
            </p:custDataLst>
          </p:nvPr>
        </p:nvSpPr>
        <p:spPr>
          <a:xfrm>
            <a:off x="3851648" y="4237985"/>
            <a:ext cx="3622885" cy="830997"/>
          </a:xfrm>
          <a:prstGeom prst="rect">
            <a:avLst/>
          </a:prstGeom>
          <a:noFill/>
        </p:spPr>
        <p:txBody>
          <a:bodyPr wrap="square" rtlCol="0">
            <a:spAutoFit/>
          </a:bodyPr>
          <a:lstStyle/>
          <a:p>
            <a:pPr algn="ctr"/>
            <a:r>
              <a:rPr lang="fr-CA" sz="1600" b="1"/>
              <a:t>Phase 1 : </a:t>
            </a:r>
            <a:r>
              <a:rPr lang="fr-CA" sz="1600"/>
              <a:t>Ajout d’indicateurs cliniques sur le modèle FAP actuel selon les bonnes pratiques attendues (2023-2024)</a:t>
            </a:r>
          </a:p>
        </p:txBody>
      </p:sp>
      <p:sp>
        <p:nvSpPr>
          <p:cNvPr id="236" name="ZoneTexte 235">
            <a:extLst>
              <a:ext uri="{FF2B5EF4-FFF2-40B4-BE49-F238E27FC236}">
                <a16:creationId xmlns:a16="http://schemas.microsoft.com/office/drawing/2014/main" id="{53155ABB-9DE4-9787-77B5-7B6F51703975}"/>
              </a:ext>
            </a:extLst>
          </p:cNvPr>
          <p:cNvSpPr txBox="1"/>
          <p:nvPr>
            <p:custDataLst>
              <p:tags r:id="rId33"/>
            </p:custDataLst>
          </p:nvPr>
        </p:nvSpPr>
        <p:spPr>
          <a:xfrm>
            <a:off x="804684" y="3931181"/>
            <a:ext cx="3019986" cy="1569660"/>
          </a:xfrm>
          <a:prstGeom prst="rect">
            <a:avLst/>
          </a:prstGeom>
          <a:noFill/>
        </p:spPr>
        <p:txBody>
          <a:bodyPr wrap="square" rtlCol="0">
            <a:spAutoFit/>
          </a:bodyPr>
          <a:lstStyle/>
          <a:p>
            <a:pPr algn="ctr"/>
            <a:r>
              <a:rPr lang="fr-CA" sz="1600" b="1"/>
              <a:t>Phase 2 : </a:t>
            </a:r>
            <a:r>
              <a:rPr lang="fr-CA" sz="1600"/>
              <a:t>Ajout d’indicateurs cliniques sur le modèle FAP selon les orientations MSSS sur les pratiques préopératoires attendues </a:t>
            </a:r>
          </a:p>
          <a:p>
            <a:pPr algn="ctr"/>
            <a:r>
              <a:rPr lang="fr-CA" sz="1600"/>
              <a:t>(approche </a:t>
            </a:r>
            <a:r>
              <a:rPr lang="fr-CA" sz="1600" i="1"/>
              <a:t>Choisir avec soin</a:t>
            </a:r>
            <a:r>
              <a:rPr lang="fr-CA" sz="1600"/>
              <a:t>)</a:t>
            </a:r>
          </a:p>
        </p:txBody>
      </p:sp>
      <p:sp>
        <p:nvSpPr>
          <p:cNvPr id="237" name="ZoneTexte 236">
            <a:extLst>
              <a:ext uri="{FF2B5EF4-FFF2-40B4-BE49-F238E27FC236}">
                <a16:creationId xmlns:a16="http://schemas.microsoft.com/office/drawing/2014/main" id="{F72A9716-59B6-FF4D-232C-DAA4BB817941}"/>
              </a:ext>
            </a:extLst>
          </p:cNvPr>
          <p:cNvSpPr txBox="1"/>
          <p:nvPr>
            <p:custDataLst>
              <p:tags r:id="rId34"/>
            </p:custDataLst>
          </p:nvPr>
        </p:nvSpPr>
        <p:spPr>
          <a:xfrm>
            <a:off x="7841718" y="4047753"/>
            <a:ext cx="3266833" cy="1815882"/>
          </a:xfrm>
          <a:prstGeom prst="rect">
            <a:avLst/>
          </a:prstGeom>
          <a:noFill/>
        </p:spPr>
        <p:txBody>
          <a:bodyPr wrap="square" rtlCol="0">
            <a:spAutoFit/>
          </a:bodyPr>
          <a:lstStyle/>
          <a:p>
            <a:pPr algn="ctr"/>
            <a:r>
              <a:rPr lang="fr-CA" sz="1600" b="1"/>
              <a:t>Phase 2 : </a:t>
            </a:r>
            <a:r>
              <a:rPr lang="fr-CA" sz="1600"/>
              <a:t>Ajout d’indicateurs cliniques sur le modèle FAP selon les orientations MSSS sur les pratiques postopératoires attendues – définition les parcours</a:t>
            </a:r>
          </a:p>
          <a:p>
            <a:pPr algn="ctr"/>
            <a:r>
              <a:rPr lang="fr-CA" sz="1600"/>
              <a:t>(ex. ERAS post TPG)</a:t>
            </a:r>
          </a:p>
          <a:p>
            <a:pPr algn="ctr"/>
            <a:endParaRPr lang="fr-CA" sz="1600"/>
          </a:p>
        </p:txBody>
      </p:sp>
      <p:sp>
        <p:nvSpPr>
          <p:cNvPr id="238" name="Rectangle : coins arrondis 237">
            <a:extLst>
              <a:ext uri="{FF2B5EF4-FFF2-40B4-BE49-F238E27FC236}">
                <a16:creationId xmlns:a16="http://schemas.microsoft.com/office/drawing/2014/main" id="{9CBDF00C-0141-0D33-2E1B-83FBE7455209}"/>
              </a:ext>
            </a:extLst>
          </p:cNvPr>
          <p:cNvSpPr/>
          <p:nvPr>
            <p:custDataLst>
              <p:tags r:id="rId35"/>
            </p:custDataLst>
          </p:nvPr>
        </p:nvSpPr>
        <p:spPr>
          <a:xfrm>
            <a:off x="2830463" y="5624552"/>
            <a:ext cx="6714309" cy="8013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Orientations cliniques – pré- et post- opératoire : </a:t>
            </a:r>
            <a:r>
              <a:rPr lang="fr-CA" b="1" dirty="0">
                <a:effectLst>
                  <a:outerShdw blurRad="38100" dist="38100" dir="2700000" algn="tl">
                    <a:srgbClr val="000000">
                      <a:alpha val="43137"/>
                    </a:srgbClr>
                  </a:outerShdw>
                </a:effectLst>
              </a:rPr>
              <a:t>sous le leadership des experts cliniques. </a:t>
            </a:r>
            <a:r>
              <a:rPr lang="fr-CA" dirty="0"/>
              <a:t>Le FAP vient appuyer ces orientations. </a:t>
            </a:r>
          </a:p>
        </p:txBody>
      </p:sp>
      <p:sp>
        <p:nvSpPr>
          <p:cNvPr id="96" name="Espace réservé du numéro de diapositive 3">
            <a:extLst>
              <a:ext uri="{FF2B5EF4-FFF2-40B4-BE49-F238E27FC236}">
                <a16:creationId xmlns:a16="http://schemas.microsoft.com/office/drawing/2014/main" id="{C953E369-E512-46D4-BEAB-E688906156D6}"/>
              </a:ext>
            </a:extLst>
          </p:cNvPr>
          <p:cNvSpPr txBox="1">
            <a:spLocks/>
          </p:cNvSpPr>
          <p:nvPr>
            <p:custDataLst>
              <p:tags r:id="rId36"/>
            </p:custDataLst>
          </p:nvPr>
        </p:nvSpPr>
        <p:spPr>
          <a:xfrm>
            <a:off x="3326701" y="640025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8</a:t>
            </a:fld>
            <a:endParaRPr lang="fr-CA" sz="2000" b="1" dirty="0">
              <a:solidFill>
                <a:srgbClr val="2D2E83"/>
              </a:solidFill>
            </a:endParaRPr>
          </a:p>
        </p:txBody>
      </p:sp>
      <p:pic>
        <p:nvPicPr>
          <p:cNvPr id="97" name="Image 96">
            <a:extLst>
              <a:ext uri="{FF2B5EF4-FFF2-40B4-BE49-F238E27FC236}">
                <a16:creationId xmlns:a16="http://schemas.microsoft.com/office/drawing/2014/main" id="{F19A71C2-8A14-4C95-AB16-C88F8F317E77}"/>
              </a:ext>
            </a:extLst>
          </p:cNvPr>
          <p:cNvPicPr>
            <a:picLocks noChangeAspect="1"/>
          </p:cNvPicPr>
          <p:nvPr>
            <p:custDataLst>
              <p:tags r:id="rId37"/>
            </p:custDataLst>
          </p:nvPr>
        </p:nvPicPr>
        <p:blipFill>
          <a:blip r:embed="rId51">
            <a:alphaModFix amt="57000"/>
          </a:blip>
          <a:stretch>
            <a:fillRect/>
          </a:stretch>
        </p:blipFill>
        <p:spPr>
          <a:xfrm>
            <a:off x="1895784" y="2282829"/>
            <a:ext cx="663717" cy="379863"/>
          </a:xfrm>
          <a:prstGeom prst="rect">
            <a:avLst/>
          </a:prstGeom>
        </p:spPr>
      </p:pic>
      <p:pic>
        <p:nvPicPr>
          <p:cNvPr id="98" name="Image 97">
            <a:extLst>
              <a:ext uri="{FF2B5EF4-FFF2-40B4-BE49-F238E27FC236}">
                <a16:creationId xmlns:a16="http://schemas.microsoft.com/office/drawing/2014/main" id="{832FCD7B-8DC9-4251-9EBE-4238FA5AEEF5}"/>
              </a:ext>
            </a:extLst>
          </p:cNvPr>
          <p:cNvPicPr>
            <a:picLocks noChangeAspect="1"/>
          </p:cNvPicPr>
          <p:nvPr>
            <p:custDataLst>
              <p:tags r:id="rId38"/>
            </p:custDataLst>
          </p:nvPr>
        </p:nvPicPr>
        <p:blipFill>
          <a:blip r:embed="rId52">
            <a:alphaModFix amt="79000"/>
          </a:blip>
          <a:stretch>
            <a:fillRect/>
          </a:stretch>
        </p:blipFill>
        <p:spPr>
          <a:xfrm>
            <a:off x="8854869" y="2295843"/>
            <a:ext cx="748857" cy="391414"/>
          </a:xfrm>
          <a:prstGeom prst="rect">
            <a:avLst/>
          </a:prstGeom>
        </p:spPr>
      </p:pic>
    </p:spTree>
    <p:extLst>
      <p:ext uri="{BB962C8B-B14F-4D97-AF65-F5344CB8AC3E}">
        <p14:creationId xmlns:p14="http://schemas.microsoft.com/office/powerpoint/2010/main" val="1961979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BE673B8C-6DF0-6CB5-6B75-187888C37CF6}"/>
              </a:ext>
            </a:extLst>
          </p:cNvPr>
          <p:cNvSpPr>
            <a:spLocks noGrp="1"/>
          </p:cNvSpPr>
          <p:nvPr>
            <p:ph type="title"/>
          </p:nvPr>
        </p:nvSpPr>
        <p:spPr>
          <a:xfrm>
            <a:off x="21771" y="1900686"/>
            <a:ext cx="6504591" cy="2369012"/>
          </a:xfrm>
        </p:spPr>
        <p:txBody>
          <a:bodyPr vert="horz" lIns="91440" tIns="45720" rIns="91440" bIns="45720" rtlCol="0" anchor="b">
            <a:noAutofit/>
          </a:bodyPr>
          <a:lstStyle/>
          <a:p>
            <a:pPr algn="ctr"/>
            <a:r>
              <a:rPr lang="fr-CA" sz="2800" dirty="0">
                <a:latin typeface="+mj-lt"/>
              </a:rPr>
              <a:t>Le financement axé sur le patient se construit grâce à la mobilisation des équipes médicales, cliniques, administratives et des experts en qualité de la donnée et en amélioration continue du réseau. </a:t>
            </a:r>
            <a:br>
              <a:rPr lang="fr-CA" sz="2800" dirty="0">
                <a:latin typeface="+mj-lt"/>
              </a:rPr>
            </a:br>
            <a:br>
              <a:rPr lang="fr-CA" sz="2800" dirty="0">
                <a:latin typeface="+mj-lt"/>
              </a:rPr>
            </a:br>
            <a:r>
              <a:rPr lang="fr-CA" sz="2800" dirty="0">
                <a:latin typeface="+mj-lt"/>
              </a:rPr>
              <a:t>Votre contribution mènera au succès dans ces travaux : </a:t>
            </a:r>
            <a:br>
              <a:rPr lang="fr-CA" sz="2800" dirty="0">
                <a:latin typeface="+mj-lt"/>
              </a:rPr>
            </a:br>
            <a:endParaRPr lang="fr-CA" sz="2800" dirty="0">
              <a:latin typeface="+mj-lt"/>
            </a:endParaRPr>
          </a:p>
        </p:txBody>
      </p:sp>
      <p:sp>
        <p:nvSpPr>
          <p:cNvPr id="40"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3">
            <a:extLst>
              <a:ext uri="{FF2B5EF4-FFF2-40B4-BE49-F238E27FC236}">
                <a16:creationId xmlns:a16="http://schemas.microsoft.com/office/drawing/2014/main" id="{5E5824B4-E047-21A1-4A27-6E3DFB3841CC}"/>
              </a:ext>
            </a:extLst>
          </p:cNvPr>
          <p:cNvPicPr>
            <a:picLocks noChangeAspect="1"/>
          </p:cNvPicPr>
          <p:nvPr/>
        </p:nvPicPr>
        <p:blipFill rotWithShape="1">
          <a:blip r:embed="rId4"/>
          <a:srcRect l="2204" r="2" b="2"/>
          <a:stretch/>
        </p:blipFill>
        <p:spPr>
          <a:xfrm>
            <a:off x="6333961" y="0"/>
            <a:ext cx="6878785" cy="685800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3" name="Espace réservé du numéro de diapositive 2">
            <a:extLst>
              <a:ext uri="{FF2B5EF4-FFF2-40B4-BE49-F238E27FC236}">
                <a16:creationId xmlns:a16="http://schemas.microsoft.com/office/drawing/2014/main" id="{FF0B00F4-C1E6-F0B3-8BD4-598CB069309A}"/>
              </a:ext>
            </a:extLst>
          </p:cNvPr>
          <p:cNvSpPr>
            <a:spLocks noGrp="1"/>
          </p:cNvSpPr>
          <p:nvPr>
            <p:ph type="sldNum" sz="quarter" idx="12"/>
          </p:nvPr>
        </p:nvSpPr>
        <p:spPr/>
        <p:txBody>
          <a:bodyPr/>
          <a:lstStyle/>
          <a:p>
            <a:pPr>
              <a:spcAft>
                <a:spcPts val="600"/>
              </a:spcAft>
              <a:defRPr/>
            </a:pPr>
            <a:endParaRPr lang="fr-FR" dirty="0"/>
          </a:p>
        </p:txBody>
      </p:sp>
      <p:sp>
        <p:nvSpPr>
          <p:cNvPr id="6" name="ZoneTexte 5">
            <a:extLst>
              <a:ext uri="{FF2B5EF4-FFF2-40B4-BE49-F238E27FC236}">
                <a16:creationId xmlns:a16="http://schemas.microsoft.com/office/drawing/2014/main" id="{864F304D-7E9C-780C-C55E-8F40D2F9414C}"/>
              </a:ext>
            </a:extLst>
          </p:cNvPr>
          <p:cNvSpPr txBox="1"/>
          <p:nvPr/>
        </p:nvSpPr>
        <p:spPr>
          <a:xfrm>
            <a:off x="17645" y="4706694"/>
            <a:ext cx="6316316" cy="1569660"/>
          </a:xfrm>
          <a:prstGeom prst="rect">
            <a:avLst/>
          </a:prstGeom>
          <a:noFill/>
        </p:spPr>
        <p:txBody>
          <a:bodyPr wrap="square">
            <a:spAutoFit/>
          </a:bodyPr>
          <a:lstStyle/>
          <a:p>
            <a:pPr algn="ctr"/>
            <a:r>
              <a:rPr lang="fr-CA" sz="3200" b="1" dirty="0">
                <a:latin typeface="+mj-lt"/>
              </a:rPr>
              <a:t>Le FAP se situe en appui à une </a:t>
            </a:r>
            <a:r>
              <a:rPr lang="fr-CA" sz="3200" b="1">
                <a:latin typeface="+mj-lt"/>
              </a:rPr>
              <a:t>approche de </a:t>
            </a:r>
            <a:r>
              <a:rPr lang="fr-CA" sz="3200" b="1" dirty="0">
                <a:latin typeface="+mj-lt"/>
              </a:rPr>
              <a:t>soins et services basés sur la valeur</a:t>
            </a:r>
            <a:endParaRPr lang="fr-CA" sz="3200" b="1" dirty="0"/>
          </a:p>
        </p:txBody>
      </p:sp>
      <p:sp>
        <p:nvSpPr>
          <p:cNvPr id="5" name="Espace réservé du numéro de diapositive 3">
            <a:extLst>
              <a:ext uri="{FF2B5EF4-FFF2-40B4-BE49-F238E27FC236}">
                <a16:creationId xmlns:a16="http://schemas.microsoft.com/office/drawing/2014/main" id="{BCB465AE-E921-E633-3065-A2B422037C52}"/>
              </a:ext>
            </a:extLst>
          </p:cNvPr>
          <p:cNvSpPr txBox="1">
            <a:spLocks/>
          </p:cNvSpPr>
          <p:nvPr>
            <p:custDataLst>
              <p:tags r:id="rId1"/>
            </p:custDataLst>
          </p:nvPr>
        </p:nvSpPr>
        <p:spPr>
          <a:xfrm>
            <a:off x="3480230" y="6380097"/>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11EA75C-EC4C-4D33-ACF8-A8544E993E0B}" type="slidenum">
              <a:rPr lang="fr-CA" sz="2000" b="1" smtClean="0">
                <a:solidFill>
                  <a:srgbClr val="2D2E83"/>
                </a:solidFill>
              </a:rPr>
              <a:pPr/>
              <a:t>9</a:t>
            </a:fld>
            <a:endParaRPr lang="fr-CA" sz="2000" b="1" dirty="0">
              <a:solidFill>
                <a:srgbClr val="2D2E83"/>
              </a:solidFill>
            </a:endParaRPr>
          </a:p>
        </p:txBody>
      </p:sp>
    </p:spTree>
    <p:extLst>
      <p:ext uri="{BB962C8B-B14F-4D97-AF65-F5344CB8AC3E}">
        <p14:creationId xmlns:p14="http://schemas.microsoft.com/office/powerpoint/2010/main" val="30292061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4"/>
</p:tagLst>
</file>

<file path=ppt/tags/tag100.xml><?xml version="1.0" encoding="utf-8"?>
<p:tagLst xmlns:a="http://schemas.openxmlformats.org/drawingml/2006/main" xmlns:r="http://schemas.openxmlformats.org/officeDocument/2006/relationships" xmlns:p="http://schemas.openxmlformats.org/presentationml/2006/main">
  <p:tag name="NUM" val="1"/>
</p:tagLst>
</file>

<file path=ppt/tags/tag101.xml><?xml version="1.0" encoding="utf-8"?>
<p:tagLst xmlns:a="http://schemas.openxmlformats.org/drawingml/2006/main" xmlns:r="http://schemas.openxmlformats.org/officeDocument/2006/relationships" xmlns:p="http://schemas.openxmlformats.org/presentationml/2006/main">
  <p:tag name="NUM" val="2"/>
</p:tagLst>
</file>

<file path=ppt/tags/tag102.xml><?xml version="1.0" encoding="utf-8"?>
<p:tagLst xmlns:a="http://schemas.openxmlformats.org/drawingml/2006/main" xmlns:r="http://schemas.openxmlformats.org/officeDocument/2006/relationships" xmlns:p="http://schemas.openxmlformats.org/presentationml/2006/main">
  <p:tag name="NUM" val="3"/>
</p:tagLst>
</file>

<file path=ppt/tags/tag103.xml><?xml version="1.0" encoding="utf-8"?>
<p:tagLst xmlns:a="http://schemas.openxmlformats.org/drawingml/2006/main" xmlns:r="http://schemas.openxmlformats.org/officeDocument/2006/relationships" xmlns:p="http://schemas.openxmlformats.org/presentationml/2006/main">
  <p:tag name="NUM" val="4"/>
</p:tagLst>
</file>

<file path=ppt/tags/tag104.xml><?xml version="1.0" encoding="utf-8"?>
<p:tagLst xmlns:a="http://schemas.openxmlformats.org/drawingml/2006/main" xmlns:r="http://schemas.openxmlformats.org/officeDocument/2006/relationships" xmlns:p="http://schemas.openxmlformats.org/presentationml/2006/main">
  <p:tag name="NUM" val="5"/>
</p:tagLst>
</file>

<file path=ppt/tags/tag105.xml><?xml version="1.0" encoding="utf-8"?>
<p:tagLst xmlns:a="http://schemas.openxmlformats.org/drawingml/2006/main" xmlns:r="http://schemas.openxmlformats.org/officeDocument/2006/relationships" xmlns:p="http://schemas.openxmlformats.org/presentationml/2006/main">
  <p:tag name="NUM" val="6"/>
</p:tagLst>
</file>

<file path=ppt/tags/tag106.xml><?xml version="1.0" encoding="utf-8"?>
<p:tagLst xmlns:a="http://schemas.openxmlformats.org/drawingml/2006/main" xmlns:r="http://schemas.openxmlformats.org/officeDocument/2006/relationships" xmlns:p="http://schemas.openxmlformats.org/presentationml/2006/main">
  <p:tag name="NUM" val="7"/>
</p:tagLst>
</file>

<file path=ppt/tags/tag107.xml><?xml version="1.0" encoding="utf-8"?>
<p:tagLst xmlns:a="http://schemas.openxmlformats.org/drawingml/2006/main" xmlns:r="http://schemas.openxmlformats.org/officeDocument/2006/relationships" xmlns:p="http://schemas.openxmlformats.org/presentationml/2006/main">
  <p:tag name="NUM" val="8"/>
</p:tagLst>
</file>

<file path=ppt/tags/tag108.xml><?xml version="1.0" encoding="utf-8"?>
<p:tagLst xmlns:a="http://schemas.openxmlformats.org/drawingml/2006/main" xmlns:r="http://schemas.openxmlformats.org/officeDocument/2006/relationships" xmlns:p="http://schemas.openxmlformats.org/presentationml/2006/main">
  <p:tag name="NUM" val="9"/>
</p:tagLst>
</file>

<file path=ppt/tags/tag109.xml><?xml version="1.0" encoding="utf-8"?>
<p:tagLst xmlns:a="http://schemas.openxmlformats.org/drawingml/2006/main" xmlns:r="http://schemas.openxmlformats.org/officeDocument/2006/relationships" xmlns:p="http://schemas.openxmlformats.org/presentationml/2006/main">
  <p:tag name="NUM" val="10"/>
</p:tagLst>
</file>

<file path=ppt/tags/tag11.xml><?xml version="1.0" encoding="utf-8"?>
<p:tagLst xmlns:a="http://schemas.openxmlformats.org/drawingml/2006/main" xmlns:r="http://schemas.openxmlformats.org/officeDocument/2006/relationships" xmlns:p="http://schemas.openxmlformats.org/presentationml/2006/main">
  <p:tag name="NUM" val="5"/>
</p:tagLst>
</file>

<file path=ppt/tags/tag110.xml><?xml version="1.0" encoding="utf-8"?>
<p:tagLst xmlns:a="http://schemas.openxmlformats.org/drawingml/2006/main" xmlns:r="http://schemas.openxmlformats.org/officeDocument/2006/relationships" xmlns:p="http://schemas.openxmlformats.org/presentationml/2006/main">
  <p:tag name="NUM" val="11"/>
</p:tagLst>
</file>

<file path=ppt/tags/tag111.xml><?xml version="1.0" encoding="utf-8"?>
<p:tagLst xmlns:a="http://schemas.openxmlformats.org/drawingml/2006/main" xmlns:r="http://schemas.openxmlformats.org/officeDocument/2006/relationships" xmlns:p="http://schemas.openxmlformats.org/presentationml/2006/main">
  <p:tag name="NUM" val="12"/>
</p:tagLst>
</file>

<file path=ppt/tags/tag112.xml><?xml version="1.0" encoding="utf-8"?>
<p:tagLst xmlns:a="http://schemas.openxmlformats.org/drawingml/2006/main" xmlns:r="http://schemas.openxmlformats.org/officeDocument/2006/relationships" xmlns:p="http://schemas.openxmlformats.org/presentationml/2006/main">
  <p:tag name="NUM" val="13"/>
</p:tagLst>
</file>

<file path=ppt/tags/tag113.xml><?xml version="1.0" encoding="utf-8"?>
<p:tagLst xmlns:a="http://schemas.openxmlformats.org/drawingml/2006/main" xmlns:r="http://schemas.openxmlformats.org/officeDocument/2006/relationships" xmlns:p="http://schemas.openxmlformats.org/presentationml/2006/main">
  <p:tag name="NUM" val="14"/>
</p:tagLst>
</file>

<file path=ppt/tags/tag114.xml><?xml version="1.0" encoding="utf-8"?>
<p:tagLst xmlns:a="http://schemas.openxmlformats.org/drawingml/2006/main" xmlns:r="http://schemas.openxmlformats.org/officeDocument/2006/relationships" xmlns:p="http://schemas.openxmlformats.org/presentationml/2006/main">
  <p:tag name="NUM" val="15"/>
</p:tagLst>
</file>

<file path=ppt/tags/tag115.xml><?xml version="1.0" encoding="utf-8"?>
<p:tagLst xmlns:a="http://schemas.openxmlformats.org/drawingml/2006/main" xmlns:r="http://schemas.openxmlformats.org/officeDocument/2006/relationships" xmlns:p="http://schemas.openxmlformats.org/presentationml/2006/main">
  <p:tag name="NUM" val="16"/>
</p:tagLst>
</file>

<file path=ppt/tags/tag116.xml><?xml version="1.0" encoding="utf-8"?>
<p:tagLst xmlns:a="http://schemas.openxmlformats.org/drawingml/2006/main" xmlns:r="http://schemas.openxmlformats.org/officeDocument/2006/relationships" xmlns:p="http://schemas.openxmlformats.org/presentationml/2006/main">
  <p:tag name="NUM" val="17"/>
</p:tagLst>
</file>

<file path=ppt/tags/tag117.xml><?xml version="1.0" encoding="utf-8"?>
<p:tagLst xmlns:a="http://schemas.openxmlformats.org/drawingml/2006/main" xmlns:r="http://schemas.openxmlformats.org/officeDocument/2006/relationships" xmlns:p="http://schemas.openxmlformats.org/presentationml/2006/main">
  <p:tag name="NUM" val="18"/>
</p:tagLst>
</file>

<file path=ppt/tags/tag118.xml><?xml version="1.0" encoding="utf-8"?>
<p:tagLst xmlns:a="http://schemas.openxmlformats.org/drawingml/2006/main" xmlns:r="http://schemas.openxmlformats.org/officeDocument/2006/relationships" xmlns:p="http://schemas.openxmlformats.org/presentationml/2006/main">
  <p:tag name="NUM" val="19"/>
</p:tagLst>
</file>

<file path=ppt/tags/tag119.xml><?xml version="1.0" encoding="utf-8"?>
<p:tagLst xmlns:a="http://schemas.openxmlformats.org/drawingml/2006/main" xmlns:r="http://schemas.openxmlformats.org/officeDocument/2006/relationships" xmlns:p="http://schemas.openxmlformats.org/presentationml/2006/main">
  <p:tag name="NUM" val="20"/>
</p:tagLst>
</file>

<file path=ppt/tags/tag12.xml><?xml version="1.0" encoding="utf-8"?>
<p:tagLst xmlns:a="http://schemas.openxmlformats.org/drawingml/2006/main" xmlns:r="http://schemas.openxmlformats.org/officeDocument/2006/relationships" xmlns:p="http://schemas.openxmlformats.org/presentationml/2006/main">
  <p:tag name="NUM" val="6"/>
</p:tagLst>
</file>

<file path=ppt/tags/tag120.xml><?xml version="1.0" encoding="utf-8"?>
<p:tagLst xmlns:a="http://schemas.openxmlformats.org/drawingml/2006/main" xmlns:r="http://schemas.openxmlformats.org/officeDocument/2006/relationships" xmlns:p="http://schemas.openxmlformats.org/presentationml/2006/main">
  <p:tag name="NUM" val="21"/>
</p:tagLst>
</file>

<file path=ppt/tags/tag121.xml><?xml version="1.0" encoding="utf-8"?>
<p:tagLst xmlns:a="http://schemas.openxmlformats.org/drawingml/2006/main" xmlns:r="http://schemas.openxmlformats.org/officeDocument/2006/relationships" xmlns:p="http://schemas.openxmlformats.org/presentationml/2006/main">
  <p:tag name="NUM" val="22"/>
</p:tagLst>
</file>

<file path=ppt/tags/tag122.xml><?xml version="1.0" encoding="utf-8"?>
<p:tagLst xmlns:a="http://schemas.openxmlformats.org/drawingml/2006/main" xmlns:r="http://schemas.openxmlformats.org/officeDocument/2006/relationships" xmlns:p="http://schemas.openxmlformats.org/presentationml/2006/main">
  <p:tag name="NUM" val="23"/>
</p:tagLst>
</file>

<file path=ppt/tags/tag123.xml><?xml version="1.0" encoding="utf-8"?>
<p:tagLst xmlns:a="http://schemas.openxmlformats.org/drawingml/2006/main" xmlns:r="http://schemas.openxmlformats.org/officeDocument/2006/relationships" xmlns:p="http://schemas.openxmlformats.org/presentationml/2006/main">
  <p:tag name="NUM" val="24"/>
</p:tagLst>
</file>

<file path=ppt/tags/tag124.xml><?xml version="1.0" encoding="utf-8"?>
<p:tagLst xmlns:a="http://schemas.openxmlformats.org/drawingml/2006/main" xmlns:r="http://schemas.openxmlformats.org/officeDocument/2006/relationships" xmlns:p="http://schemas.openxmlformats.org/presentationml/2006/main">
  <p:tag name="NUM" val="25"/>
</p:tagLst>
</file>

<file path=ppt/tags/tag125.xml><?xml version="1.0" encoding="utf-8"?>
<p:tagLst xmlns:a="http://schemas.openxmlformats.org/drawingml/2006/main" xmlns:r="http://schemas.openxmlformats.org/officeDocument/2006/relationships" xmlns:p="http://schemas.openxmlformats.org/presentationml/2006/main">
  <p:tag name="NUM" val="26"/>
</p:tagLst>
</file>

<file path=ppt/tags/tag126.xml><?xml version="1.0" encoding="utf-8"?>
<p:tagLst xmlns:a="http://schemas.openxmlformats.org/drawingml/2006/main" xmlns:r="http://schemas.openxmlformats.org/officeDocument/2006/relationships" xmlns:p="http://schemas.openxmlformats.org/presentationml/2006/main">
  <p:tag name="NUM" val="27"/>
</p:tagLst>
</file>

<file path=ppt/tags/tag127.xml><?xml version="1.0" encoding="utf-8"?>
<p:tagLst xmlns:a="http://schemas.openxmlformats.org/drawingml/2006/main" xmlns:r="http://schemas.openxmlformats.org/officeDocument/2006/relationships" xmlns:p="http://schemas.openxmlformats.org/presentationml/2006/main">
  <p:tag name="NUM" val="28"/>
</p:tagLst>
</file>

<file path=ppt/tags/tag128.xml><?xml version="1.0" encoding="utf-8"?>
<p:tagLst xmlns:a="http://schemas.openxmlformats.org/drawingml/2006/main" xmlns:r="http://schemas.openxmlformats.org/officeDocument/2006/relationships" xmlns:p="http://schemas.openxmlformats.org/presentationml/2006/main">
  <p:tag name="NUM" val="29"/>
</p:tagLst>
</file>

<file path=ppt/tags/tag129.xml><?xml version="1.0" encoding="utf-8"?>
<p:tagLst xmlns:a="http://schemas.openxmlformats.org/drawingml/2006/main" xmlns:r="http://schemas.openxmlformats.org/officeDocument/2006/relationships" xmlns:p="http://schemas.openxmlformats.org/presentationml/2006/main">
  <p:tag name="NUM" val="30"/>
</p:tagLst>
</file>

<file path=ppt/tags/tag13.xml><?xml version="1.0" encoding="utf-8"?>
<p:tagLst xmlns:a="http://schemas.openxmlformats.org/drawingml/2006/main" xmlns:r="http://schemas.openxmlformats.org/officeDocument/2006/relationships" xmlns:p="http://schemas.openxmlformats.org/presentationml/2006/main">
  <p:tag name="NUM" val="7"/>
</p:tagLst>
</file>

<file path=ppt/tags/tag130.xml><?xml version="1.0" encoding="utf-8"?>
<p:tagLst xmlns:a="http://schemas.openxmlformats.org/drawingml/2006/main" xmlns:r="http://schemas.openxmlformats.org/officeDocument/2006/relationships" xmlns:p="http://schemas.openxmlformats.org/presentationml/2006/main">
  <p:tag name="NUM" val="31"/>
</p:tagLst>
</file>

<file path=ppt/tags/tag131.xml><?xml version="1.0" encoding="utf-8"?>
<p:tagLst xmlns:a="http://schemas.openxmlformats.org/drawingml/2006/main" xmlns:r="http://schemas.openxmlformats.org/officeDocument/2006/relationships" xmlns:p="http://schemas.openxmlformats.org/presentationml/2006/main">
  <p:tag name="NUM" val="32"/>
</p:tagLst>
</file>

<file path=ppt/tags/tag132.xml><?xml version="1.0" encoding="utf-8"?>
<p:tagLst xmlns:a="http://schemas.openxmlformats.org/drawingml/2006/main" xmlns:r="http://schemas.openxmlformats.org/officeDocument/2006/relationships" xmlns:p="http://schemas.openxmlformats.org/presentationml/2006/main">
  <p:tag name="NUM" val="33"/>
</p:tagLst>
</file>

<file path=ppt/tags/tag133.xml><?xml version="1.0" encoding="utf-8"?>
<p:tagLst xmlns:a="http://schemas.openxmlformats.org/drawingml/2006/main" xmlns:r="http://schemas.openxmlformats.org/officeDocument/2006/relationships" xmlns:p="http://schemas.openxmlformats.org/presentationml/2006/main">
  <p:tag name="NUM" val="34"/>
</p:tagLst>
</file>

<file path=ppt/tags/tag134.xml><?xml version="1.0" encoding="utf-8"?>
<p:tagLst xmlns:a="http://schemas.openxmlformats.org/drawingml/2006/main" xmlns:r="http://schemas.openxmlformats.org/officeDocument/2006/relationships" xmlns:p="http://schemas.openxmlformats.org/presentationml/2006/main">
  <p:tag name="NUM" val="35"/>
</p:tagLst>
</file>

<file path=ppt/tags/tag135.xml><?xml version="1.0" encoding="utf-8"?>
<p:tagLst xmlns:a="http://schemas.openxmlformats.org/drawingml/2006/main" xmlns:r="http://schemas.openxmlformats.org/officeDocument/2006/relationships" xmlns:p="http://schemas.openxmlformats.org/presentationml/2006/main">
  <p:tag name="NUM" val="36"/>
</p:tagLst>
</file>

<file path=ppt/tags/tag136.xml><?xml version="1.0" encoding="utf-8"?>
<p:tagLst xmlns:a="http://schemas.openxmlformats.org/drawingml/2006/main" xmlns:r="http://schemas.openxmlformats.org/officeDocument/2006/relationships" xmlns:p="http://schemas.openxmlformats.org/presentationml/2006/main">
  <p:tag name="NUM" val="37"/>
</p:tagLst>
</file>

<file path=ppt/tags/tag137.xml><?xml version="1.0" encoding="utf-8"?>
<p:tagLst xmlns:a="http://schemas.openxmlformats.org/drawingml/2006/main" xmlns:r="http://schemas.openxmlformats.org/officeDocument/2006/relationships" xmlns:p="http://schemas.openxmlformats.org/presentationml/2006/main">
  <p:tag name="NUM" val="38"/>
</p:tagLst>
</file>

<file path=ppt/tags/tag138.xml><?xml version="1.0" encoding="utf-8"?>
<p:tagLst xmlns:a="http://schemas.openxmlformats.org/drawingml/2006/main" xmlns:r="http://schemas.openxmlformats.org/officeDocument/2006/relationships" xmlns:p="http://schemas.openxmlformats.org/presentationml/2006/main">
  <p:tag name="NUM" val="21"/>
</p:tagLst>
</file>

<file path=ppt/tags/tag139.xml><?xml version="1.0" encoding="utf-8"?>
<p:tagLst xmlns:a="http://schemas.openxmlformats.org/drawingml/2006/main" xmlns:r="http://schemas.openxmlformats.org/officeDocument/2006/relationships" xmlns:p="http://schemas.openxmlformats.org/presentationml/2006/main">
  <p:tag name="NUM" val="23"/>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40.xml><?xml version="1.0" encoding="utf-8"?>
<p:tagLst xmlns:a="http://schemas.openxmlformats.org/drawingml/2006/main" xmlns:r="http://schemas.openxmlformats.org/officeDocument/2006/relationships" xmlns:p="http://schemas.openxmlformats.org/presentationml/2006/main">
  <p:tag name="NUM" val="21"/>
</p:tagLst>
</file>

<file path=ppt/tags/tag141.xml><?xml version="1.0" encoding="utf-8"?>
<p:tagLst xmlns:a="http://schemas.openxmlformats.org/drawingml/2006/main" xmlns:r="http://schemas.openxmlformats.org/officeDocument/2006/relationships" xmlns:p="http://schemas.openxmlformats.org/presentationml/2006/main">
  <p:tag name="NUM" val="23"/>
</p:tagLst>
</file>

<file path=ppt/tags/tag142.xml><?xml version="1.0" encoding="utf-8"?>
<p:tagLst xmlns:a="http://schemas.openxmlformats.org/drawingml/2006/main" xmlns:r="http://schemas.openxmlformats.org/officeDocument/2006/relationships" xmlns:p="http://schemas.openxmlformats.org/presentationml/2006/main">
  <p:tag name="NUM" val="15"/>
</p:tagLst>
</file>

<file path=ppt/tags/tag143.xml><?xml version="1.0" encoding="utf-8"?>
<p:tagLst xmlns:a="http://schemas.openxmlformats.org/drawingml/2006/main" xmlns:r="http://schemas.openxmlformats.org/officeDocument/2006/relationships" xmlns:p="http://schemas.openxmlformats.org/presentationml/2006/main">
  <p:tag name="NUM" val="28"/>
</p:tagLst>
</file>

<file path=ppt/tags/tag144.xml><?xml version="1.0" encoding="utf-8"?>
<p:tagLst xmlns:a="http://schemas.openxmlformats.org/drawingml/2006/main" xmlns:r="http://schemas.openxmlformats.org/officeDocument/2006/relationships" xmlns:p="http://schemas.openxmlformats.org/presentationml/2006/main">
  <p:tag name="NUM" val="11"/>
</p:tagLst>
</file>

<file path=ppt/tags/tag145.xml><?xml version="1.0" encoding="utf-8"?>
<p:tagLst xmlns:a="http://schemas.openxmlformats.org/drawingml/2006/main" xmlns:r="http://schemas.openxmlformats.org/officeDocument/2006/relationships" xmlns:p="http://schemas.openxmlformats.org/presentationml/2006/main">
  <p:tag name="NUM" val="36"/>
</p:tagLst>
</file>

<file path=ppt/tags/tag146.xml><?xml version="1.0" encoding="utf-8"?>
<p:tagLst xmlns:a="http://schemas.openxmlformats.org/drawingml/2006/main" xmlns:r="http://schemas.openxmlformats.org/officeDocument/2006/relationships" xmlns:p="http://schemas.openxmlformats.org/presentationml/2006/main">
  <p:tag name="NUM" val="1"/>
</p:tagLst>
</file>

<file path=ppt/tags/tag147.xml><?xml version="1.0" encoding="utf-8"?>
<p:tagLst xmlns:a="http://schemas.openxmlformats.org/drawingml/2006/main" xmlns:r="http://schemas.openxmlformats.org/officeDocument/2006/relationships" xmlns:p="http://schemas.openxmlformats.org/presentationml/2006/main">
  <p:tag name="NUM" val="2"/>
</p:tagLst>
</file>

<file path=ppt/tags/tag148.xml><?xml version="1.0" encoding="utf-8"?>
<p:tagLst xmlns:a="http://schemas.openxmlformats.org/drawingml/2006/main" xmlns:r="http://schemas.openxmlformats.org/officeDocument/2006/relationships" xmlns:p="http://schemas.openxmlformats.org/presentationml/2006/main">
  <p:tag name="NUM" val="3"/>
</p:tagLst>
</file>

<file path=ppt/tags/tag149.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4"/>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5"/>
</p:tagLst>
</file>

<file path=ppt/tags/tag22.xml><?xml version="1.0" encoding="utf-8"?>
<p:tagLst xmlns:a="http://schemas.openxmlformats.org/drawingml/2006/main" xmlns:r="http://schemas.openxmlformats.org/officeDocument/2006/relationships" xmlns:p="http://schemas.openxmlformats.org/presentationml/2006/main">
  <p:tag name="NUM" val="6"/>
</p:tagLst>
</file>

<file path=ppt/tags/tag23.xml><?xml version="1.0" encoding="utf-8"?>
<p:tagLst xmlns:a="http://schemas.openxmlformats.org/drawingml/2006/main" xmlns:r="http://schemas.openxmlformats.org/officeDocument/2006/relationships" xmlns:p="http://schemas.openxmlformats.org/presentationml/2006/main">
  <p:tag name="NUM" val="7"/>
</p:tagLst>
</file>

<file path=ppt/tags/tag24.xml><?xml version="1.0" encoding="utf-8"?>
<p:tagLst xmlns:a="http://schemas.openxmlformats.org/drawingml/2006/main" xmlns:r="http://schemas.openxmlformats.org/officeDocument/2006/relationships" xmlns:p="http://schemas.openxmlformats.org/presentationml/2006/main">
  <p:tag name="NUM" val="8"/>
</p:tagLst>
</file>

<file path=ppt/tags/tag25.xml><?xml version="1.0" encoding="utf-8"?>
<p:tagLst xmlns:a="http://schemas.openxmlformats.org/drawingml/2006/main" xmlns:r="http://schemas.openxmlformats.org/officeDocument/2006/relationships" xmlns:p="http://schemas.openxmlformats.org/presentationml/2006/main">
  <p:tag name="NUM" val="9"/>
</p:tagLst>
</file>

<file path=ppt/tags/tag26.xml><?xml version="1.0" encoding="utf-8"?>
<p:tagLst xmlns:a="http://schemas.openxmlformats.org/drawingml/2006/main" xmlns:r="http://schemas.openxmlformats.org/officeDocument/2006/relationships" xmlns:p="http://schemas.openxmlformats.org/presentationml/2006/main">
  <p:tag name="NUM" val="10"/>
</p:tagLst>
</file>

<file path=ppt/tags/tag27.xml><?xml version="1.0" encoding="utf-8"?>
<p:tagLst xmlns:a="http://schemas.openxmlformats.org/drawingml/2006/main" xmlns:r="http://schemas.openxmlformats.org/officeDocument/2006/relationships" xmlns:p="http://schemas.openxmlformats.org/presentationml/2006/main">
  <p:tag name="NUM" val="11"/>
</p:tagLst>
</file>

<file path=ppt/tags/tag28.xml><?xml version="1.0" encoding="utf-8"?>
<p:tagLst xmlns:a="http://schemas.openxmlformats.org/drawingml/2006/main" xmlns:r="http://schemas.openxmlformats.org/officeDocument/2006/relationships" xmlns:p="http://schemas.openxmlformats.org/presentationml/2006/main">
  <p:tag name="NUM" val="12"/>
</p:tagLst>
</file>

<file path=ppt/tags/tag29.xml><?xml version="1.0" encoding="utf-8"?>
<p:tagLst xmlns:a="http://schemas.openxmlformats.org/drawingml/2006/main" xmlns:r="http://schemas.openxmlformats.org/officeDocument/2006/relationships" xmlns:p="http://schemas.openxmlformats.org/presentationml/2006/main">
  <p:tag name="NUM" val="13"/>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30.xml><?xml version="1.0" encoding="utf-8"?>
<p:tagLst xmlns:a="http://schemas.openxmlformats.org/drawingml/2006/main" xmlns:r="http://schemas.openxmlformats.org/officeDocument/2006/relationships" xmlns:p="http://schemas.openxmlformats.org/presentationml/2006/main">
  <p:tag name="NUM" val="14"/>
</p:tagLst>
</file>

<file path=ppt/tags/tag31.xml><?xml version="1.0" encoding="utf-8"?>
<p:tagLst xmlns:a="http://schemas.openxmlformats.org/drawingml/2006/main" xmlns:r="http://schemas.openxmlformats.org/officeDocument/2006/relationships" xmlns:p="http://schemas.openxmlformats.org/presentationml/2006/main">
  <p:tag name="NUM" val="15"/>
</p:tagLst>
</file>

<file path=ppt/tags/tag32.xml><?xml version="1.0" encoding="utf-8"?>
<p:tagLst xmlns:a="http://schemas.openxmlformats.org/drawingml/2006/main" xmlns:r="http://schemas.openxmlformats.org/officeDocument/2006/relationships" xmlns:p="http://schemas.openxmlformats.org/presentationml/2006/main">
  <p:tag name="NUM" val="16"/>
</p:tagLst>
</file>

<file path=ppt/tags/tag33.xml><?xml version="1.0" encoding="utf-8"?>
<p:tagLst xmlns:a="http://schemas.openxmlformats.org/drawingml/2006/main" xmlns:r="http://schemas.openxmlformats.org/officeDocument/2006/relationships" xmlns:p="http://schemas.openxmlformats.org/presentationml/2006/main">
  <p:tag name="NUM" val="17"/>
</p:tagLst>
</file>

<file path=ppt/tags/tag34.xml><?xml version="1.0" encoding="utf-8"?>
<p:tagLst xmlns:a="http://schemas.openxmlformats.org/drawingml/2006/main" xmlns:r="http://schemas.openxmlformats.org/officeDocument/2006/relationships" xmlns:p="http://schemas.openxmlformats.org/presentationml/2006/main">
  <p:tag name="NUM" val="18"/>
</p:tagLst>
</file>

<file path=ppt/tags/tag35.xml><?xml version="1.0" encoding="utf-8"?>
<p:tagLst xmlns:a="http://schemas.openxmlformats.org/drawingml/2006/main" xmlns:r="http://schemas.openxmlformats.org/officeDocument/2006/relationships" xmlns:p="http://schemas.openxmlformats.org/presentationml/2006/main">
  <p:tag name="NUM" val="19"/>
</p:tagLst>
</file>

<file path=ppt/tags/tag36.xml><?xml version="1.0" encoding="utf-8"?>
<p:tagLst xmlns:a="http://schemas.openxmlformats.org/drawingml/2006/main" xmlns:r="http://schemas.openxmlformats.org/officeDocument/2006/relationships" xmlns:p="http://schemas.openxmlformats.org/presentationml/2006/main">
  <p:tag name="NUM" val="20"/>
</p:tagLst>
</file>

<file path=ppt/tags/tag37.xml><?xml version="1.0" encoding="utf-8"?>
<p:tagLst xmlns:a="http://schemas.openxmlformats.org/drawingml/2006/main" xmlns:r="http://schemas.openxmlformats.org/officeDocument/2006/relationships" xmlns:p="http://schemas.openxmlformats.org/presentationml/2006/main">
  <p:tag name="NUM" val="21"/>
</p:tagLst>
</file>

<file path=ppt/tags/tag38.xml><?xml version="1.0" encoding="utf-8"?>
<p:tagLst xmlns:a="http://schemas.openxmlformats.org/drawingml/2006/main" xmlns:r="http://schemas.openxmlformats.org/officeDocument/2006/relationships" xmlns:p="http://schemas.openxmlformats.org/presentationml/2006/main">
  <p:tag name="NUM" val="22"/>
</p:tagLst>
</file>

<file path=ppt/tags/tag39.xml><?xml version="1.0" encoding="utf-8"?>
<p:tagLst xmlns:a="http://schemas.openxmlformats.org/drawingml/2006/main" xmlns:r="http://schemas.openxmlformats.org/officeDocument/2006/relationships" xmlns:p="http://schemas.openxmlformats.org/presentationml/2006/main">
  <p:tag name="NUM" val="23"/>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24"/>
</p:tagLst>
</file>

<file path=ppt/tags/tag41.xml><?xml version="1.0" encoding="utf-8"?>
<p:tagLst xmlns:a="http://schemas.openxmlformats.org/drawingml/2006/main" xmlns:r="http://schemas.openxmlformats.org/officeDocument/2006/relationships" xmlns:p="http://schemas.openxmlformats.org/presentationml/2006/main">
  <p:tag name="NUM" val="25"/>
</p:tagLst>
</file>

<file path=ppt/tags/tag42.xml><?xml version="1.0" encoding="utf-8"?>
<p:tagLst xmlns:a="http://schemas.openxmlformats.org/drawingml/2006/main" xmlns:r="http://schemas.openxmlformats.org/officeDocument/2006/relationships" xmlns:p="http://schemas.openxmlformats.org/presentationml/2006/main">
  <p:tag name="NUM" val="26"/>
</p:tagLst>
</file>

<file path=ppt/tags/tag43.xml><?xml version="1.0" encoding="utf-8"?>
<p:tagLst xmlns:a="http://schemas.openxmlformats.org/drawingml/2006/main" xmlns:r="http://schemas.openxmlformats.org/officeDocument/2006/relationships" xmlns:p="http://schemas.openxmlformats.org/presentationml/2006/main">
  <p:tag name="NUM" val="27"/>
</p:tagLst>
</file>

<file path=ppt/tags/tag44.xml><?xml version="1.0" encoding="utf-8"?>
<p:tagLst xmlns:a="http://schemas.openxmlformats.org/drawingml/2006/main" xmlns:r="http://schemas.openxmlformats.org/officeDocument/2006/relationships" xmlns:p="http://schemas.openxmlformats.org/presentationml/2006/main">
  <p:tag name="NUM" val="28"/>
</p:tagLst>
</file>

<file path=ppt/tags/tag45.xml><?xml version="1.0" encoding="utf-8"?>
<p:tagLst xmlns:a="http://schemas.openxmlformats.org/drawingml/2006/main" xmlns:r="http://schemas.openxmlformats.org/officeDocument/2006/relationships" xmlns:p="http://schemas.openxmlformats.org/presentationml/2006/main">
  <p:tag name="NUM" val="29"/>
</p:tagLst>
</file>

<file path=ppt/tags/tag46.xml><?xml version="1.0" encoding="utf-8"?>
<p:tagLst xmlns:a="http://schemas.openxmlformats.org/drawingml/2006/main" xmlns:r="http://schemas.openxmlformats.org/officeDocument/2006/relationships" xmlns:p="http://schemas.openxmlformats.org/presentationml/2006/main">
  <p:tag name="NUM" val="30"/>
</p:tagLst>
</file>

<file path=ppt/tags/tag47.xml><?xml version="1.0" encoding="utf-8"?>
<p:tagLst xmlns:a="http://schemas.openxmlformats.org/drawingml/2006/main" xmlns:r="http://schemas.openxmlformats.org/officeDocument/2006/relationships" xmlns:p="http://schemas.openxmlformats.org/presentationml/2006/main">
  <p:tag name="NUM" val="31"/>
</p:tagLst>
</file>

<file path=ppt/tags/tag48.xml><?xml version="1.0" encoding="utf-8"?>
<p:tagLst xmlns:a="http://schemas.openxmlformats.org/drawingml/2006/main" xmlns:r="http://schemas.openxmlformats.org/officeDocument/2006/relationships" xmlns:p="http://schemas.openxmlformats.org/presentationml/2006/main">
  <p:tag name="NUM" val="32"/>
</p:tagLst>
</file>

<file path=ppt/tags/tag49.xml><?xml version="1.0" encoding="utf-8"?>
<p:tagLst xmlns:a="http://schemas.openxmlformats.org/drawingml/2006/main" xmlns:r="http://schemas.openxmlformats.org/officeDocument/2006/relationships" xmlns:p="http://schemas.openxmlformats.org/presentationml/2006/main">
  <p:tag name="NUM" val="33"/>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34"/>
</p:tagLst>
</file>

<file path=ppt/tags/tag51.xml><?xml version="1.0" encoding="utf-8"?>
<p:tagLst xmlns:a="http://schemas.openxmlformats.org/drawingml/2006/main" xmlns:r="http://schemas.openxmlformats.org/officeDocument/2006/relationships" xmlns:p="http://schemas.openxmlformats.org/presentationml/2006/main">
  <p:tag name="NUM" val="35"/>
</p:tagLst>
</file>

<file path=ppt/tags/tag52.xml><?xml version="1.0" encoding="utf-8"?>
<p:tagLst xmlns:a="http://schemas.openxmlformats.org/drawingml/2006/main" xmlns:r="http://schemas.openxmlformats.org/officeDocument/2006/relationships" xmlns:p="http://schemas.openxmlformats.org/presentationml/2006/main">
  <p:tag name="NUM" val="36"/>
</p:tagLst>
</file>

<file path=ppt/tags/tag53.xml><?xml version="1.0" encoding="utf-8"?>
<p:tagLst xmlns:a="http://schemas.openxmlformats.org/drawingml/2006/main" xmlns:r="http://schemas.openxmlformats.org/officeDocument/2006/relationships" xmlns:p="http://schemas.openxmlformats.org/presentationml/2006/main">
  <p:tag name="NUM" val="37"/>
</p:tagLst>
</file>

<file path=ppt/tags/tag54.xml><?xml version="1.0" encoding="utf-8"?>
<p:tagLst xmlns:a="http://schemas.openxmlformats.org/drawingml/2006/main" xmlns:r="http://schemas.openxmlformats.org/officeDocument/2006/relationships" xmlns:p="http://schemas.openxmlformats.org/presentationml/2006/main">
  <p:tag name="NUM" val="38"/>
</p:tagLst>
</file>

<file path=ppt/tags/tag55.xml><?xml version="1.0" encoding="utf-8"?>
<p:tagLst xmlns:a="http://schemas.openxmlformats.org/drawingml/2006/main" xmlns:r="http://schemas.openxmlformats.org/officeDocument/2006/relationships" xmlns:p="http://schemas.openxmlformats.org/presentationml/2006/main">
  <p:tag name="NUM" val="39"/>
</p:tagLst>
</file>

<file path=ppt/tags/tag56.xml><?xml version="1.0" encoding="utf-8"?>
<p:tagLst xmlns:a="http://schemas.openxmlformats.org/drawingml/2006/main" xmlns:r="http://schemas.openxmlformats.org/officeDocument/2006/relationships" xmlns:p="http://schemas.openxmlformats.org/presentationml/2006/main">
  <p:tag name="NUM" val="40"/>
</p:tagLst>
</file>

<file path=ppt/tags/tag57.xml><?xml version="1.0" encoding="utf-8"?>
<p:tagLst xmlns:a="http://schemas.openxmlformats.org/drawingml/2006/main" xmlns:r="http://schemas.openxmlformats.org/officeDocument/2006/relationships" xmlns:p="http://schemas.openxmlformats.org/presentationml/2006/main">
  <p:tag name="NUM" val="41"/>
</p:tagLst>
</file>

<file path=ppt/tags/tag58.xml><?xml version="1.0" encoding="utf-8"?>
<p:tagLst xmlns:a="http://schemas.openxmlformats.org/drawingml/2006/main" xmlns:r="http://schemas.openxmlformats.org/officeDocument/2006/relationships" xmlns:p="http://schemas.openxmlformats.org/presentationml/2006/main">
  <p:tag name="NUM" val="42"/>
</p:tagLst>
</file>

<file path=ppt/tags/tag59.xml><?xml version="1.0" encoding="utf-8"?>
<p:tagLst xmlns:a="http://schemas.openxmlformats.org/drawingml/2006/main" xmlns:r="http://schemas.openxmlformats.org/officeDocument/2006/relationships" xmlns:p="http://schemas.openxmlformats.org/presentationml/2006/main">
  <p:tag name="NUM" val="43"/>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44"/>
</p:tagLst>
</file>

<file path=ppt/tags/tag61.xml><?xml version="1.0" encoding="utf-8"?>
<p:tagLst xmlns:a="http://schemas.openxmlformats.org/drawingml/2006/main" xmlns:r="http://schemas.openxmlformats.org/officeDocument/2006/relationships" xmlns:p="http://schemas.openxmlformats.org/presentationml/2006/main">
  <p:tag name="NUM" val="45"/>
</p:tagLst>
</file>

<file path=ppt/tags/tag62.xml><?xml version="1.0" encoding="utf-8"?>
<p:tagLst xmlns:a="http://schemas.openxmlformats.org/drawingml/2006/main" xmlns:r="http://schemas.openxmlformats.org/officeDocument/2006/relationships" xmlns:p="http://schemas.openxmlformats.org/presentationml/2006/main">
  <p:tag name="NUM" val="46"/>
</p:tagLst>
</file>

<file path=ppt/tags/tag63.xml><?xml version="1.0" encoding="utf-8"?>
<p:tagLst xmlns:a="http://schemas.openxmlformats.org/drawingml/2006/main" xmlns:r="http://schemas.openxmlformats.org/officeDocument/2006/relationships" xmlns:p="http://schemas.openxmlformats.org/presentationml/2006/main">
  <p:tag name="NUM" val="47"/>
</p:tagLst>
</file>

<file path=ppt/tags/tag64.xml><?xml version="1.0" encoding="utf-8"?>
<p:tagLst xmlns:a="http://schemas.openxmlformats.org/drawingml/2006/main" xmlns:r="http://schemas.openxmlformats.org/officeDocument/2006/relationships" xmlns:p="http://schemas.openxmlformats.org/presentationml/2006/main">
  <p:tag name="NUM" val="48"/>
</p:tagLst>
</file>

<file path=ppt/tags/tag65.xml><?xml version="1.0" encoding="utf-8"?>
<p:tagLst xmlns:a="http://schemas.openxmlformats.org/drawingml/2006/main" xmlns:r="http://schemas.openxmlformats.org/officeDocument/2006/relationships" xmlns:p="http://schemas.openxmlformats.org/presentationml/2006/main">
  <p:tag name="NUM" val="49"/>
</p:tagLst>
</file>

<file path=ppt/tags/tag66.xml><?xml version="1.0" encoding="utf-8"?>
<p:tagLst xmlns:a="http://schemas.openxmlformats.org/drawingml/2006/main" xmlns:r="http://schemas.openxmlformats.org/officeDocument/2006/relationships" xmlns:p="http://schemas.openxmlformats.org/presentationml/2006/main">
  <p:tag name="NUM" val="50"/>
</p:tagLst>
</file>

<file path=ppt/tags/tag67.xml><?xml version="1.0" encoding="utf-8"?>
<p:tagLst xmlns:a="http://schemas.openxmlformats.org/drawingml/2006/main" xmlns:r="http://schemas.openxmlformats.org/officeDocument/2006/relationships" xmlns:p="http://schemas.openxmlformats.org/presentationml/2006/main">
  <p:tag name="NUM" val="51"/>
</p:tagLst>
</file>

<file path=ppt/tags/tag68.xml><?xml version="1.0" encoding="utf-8"?>
<p:tagLst xmlns:a="http://schemas.openxmlformats.org/drawingml/2006/main" xmlns:r="http://schemas.openxmlformats.org/officeDocument/2006/relationships" xmlns:p="http://schemas.openxmlformats.org/presentationml/2006/main">
  <p:tag name="NUM" val="52"/>
</p:tagLst>
</file>

<file path=ppt/tags/tag69.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1"/>
</p:tagLst>
</file>

<file path=ppt/tags/tag70.xml><?xml version="1.0" encoding="utf-8"?>
<p:tagLst xmlns:a="http://schemas.openxmlformats.org/drawingml/2006/main" xmlns:r="http://schemas.openxmlformats.org/officeDocument/2006/relationships" xmlns:p="http://schemas.openxmlformats.org/presentationml/2006/main">
  <p:tag name="NUM" val="2"/>
</p:tagLst>
</file>

<file path=ppt/tags/tag71.xml><?xml version="1.0" encoding="utf-8"?>
<p:tagLst xmlns:a="http://schemas.openxmlformats.org/drawingml/2006/main" xmlns:r="http://schemas.openxmlformats.org/officeDocument/2006/relationships" xmlns:p="http://schemas.openxmlformats.org/presentationml/2006/main">
  <p:tag name="NUM" val="3"/>
</p:tagLst>
</file>

<file path=ppt/tags/tag72.xml><?xml version="1.0" encoding="utf-8"?>
<p:tagLst xmlns:a="http://schemas.openxmlformats.org/drawingml/2006/main" xmlns:r="http://schemas.openxmlformats.org/officeDocument/2006/relationships" xmlns:p="http://schemas.openxmlformats.org/presentationml/2006/main">
  <p:tag name="NUM" val="4"/>
</p:tagLst>
</file>

<file path=ppt/tags/tag73.xml><?xml version="1.0" encoding="utf-8"?>
<p:tagLst xmlns:a="http://schemas.openxmlformats.org/drawingml/2006/main" xmlns:r="http://schemas.openxmlformats.org/officeDocument/2006/relationships" xmlns:p="http://schemas.openxmlformats.org/presentationml/2006/main">
  <p:tag name="NUM" val="5"/>
</p:tagLst>
</file>

<file path=ppt/tags/tag74.xml><?xml version="1.0" encoding="utf-8"?>
<p:tagLst xmlns:a="http://schemas.openxmlformats.org/drawingml/2006/main" xmlns:r="http://schemas.openxmlformats.org/officeDocument/2006/relationships" xmlns:p="http://schemas.openxmlformats.org/presentationml/2006/main">
  <p:tag name="NUM" val="6"/>
</p:tagLst>
</file>

<file path=ppt/tags/tag75.xml><?xml version="1.0" encoding="utf-8"?>
<p:tagLst xmlns:a="http://schemas.openxmlformats.org/drawingml/2006/main" xmlns:r="http://schemas.openxmlformats.org/officeDocument/2006/relationships" xmlns:p="http://schemas.openxmlformats.org/presentationml/2006/main">
  <p:tag name="NUM" val="7"/>
</p:tagLst>
</file>

<file path=ppt/tags/tag76.xml><?xml version="1.0" encoding="utf-8"?>
<p:tagLst xmlns:a="http://schemas.openxmlformats.org/drawingml/2006/main" xmlns:r="http://schemas.openxmlformats.org/officeDocument/2006/relationships" xmlns:p="http://schemas.openxmlformats.org/presentationml/2006/main">
  <p:tag name="NUM" val="8"/>
</p:tagLst>
</file>

<file path=ppt/tags/tag77.xml><?xml version="1.0" encoding="utf-8"?>
<p:tagLst xmlns:a="http://schemas.openxmlformats.org/drawingml/2006/main" xmlns:r="http://schemas.openxmlformats.org/officeDocument/2006/relationships" xmlns:p="http://schemas.openxmlformats.org/presentationml/2006/main">
  <p:tag name="NUM" val="9"/>
</p:tagLst>
</file>

<file path=ppt/tags/tag78.xml><?xml version="1.0" encoding="utf-8"?>
<p:tagLst xmlns:a="http://schemas.openxmlformats.org/drawingml/2006/main" xmlns:r="http://schemas.openxmlformats.org/officeDocument/2006/relationships" xmlns:p="http://schemas.openxmlformats.org/presentationml/2006/main">
  <p:tag name="NUM" val="10"/>
</p:tagLst>
</file>

<file path=ppt/tags/tag79.xml><?xml version="1.0" encoding="utf-8"?>
<p:tagLst xmlns:a="http://schemas.openxmlformats.org/drawingml/2006/main" xmlns:r="http://schemas.openxmlformats.org/officeDocument/2006/relationships" xmlns:p="http://schemas.openxmlformats.org/presentationml/2006/main">
  <p:tag name="NUM" val="11"/>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80.xml><?xml version="1.0" encoding="utf-8"?>
<p:tagLst xmlns:a="http://schemas.openxmlformats.org/drawingml/2006/main" xmlns:r="http://schemas.openxmlformats.org/officeDocument/2006/relationships" xmlns:p="http://schemas.openxmlformats.org/presentationml/2006/main">
  <p:tag name="NUM" val="12"/>
</p:tagLst>
</file>

<file path=ppt/tags/tag81.xml><?xml version="1.0" encoding="utf-8"?>
<p:tagLst xmlns:a="http://schemas.openxmlformats.org/drawingml/2006/main" xmlns:r="http://schemas.openxmlformats.org/officeDocument/2006/relationships" xmlns:p="http://schemas.openxmlformats.org/presentationml/2006/main">
  <p:tag name="NUM" val="13"/>
</p:tagLst>
</file>

<file path=ppt/tags/tag82.xml><?xml version="1.0" encoding="utf-8"?>
<p:tagLst xmlns:a="http://schemas.openxmlformats.org/drawingml/2006/main" xmlns:r="http://schemas.openxmlformats.org/officeDocument/2006/relationships" xmlns:p="http://schemas.openxmlformats.org/presentationml/2006/main">
  <p:tag name="NUM" val="14"/>
</p:tagLst>
</file>

<file path=ppt/tags/tag83.xml><?xml version="1.0" encoding="utf-8"?>
<p:tagLst xmlns:a="http://schemas.openxmlformats.org/drawingml/2006/main" xmlns:r="http://schemas.openxmlformats.org/officeDocument/2006/relationships" xmlns:p="http://schemas.openxmlformats.org/presentationml/2006/main">
  <p:tag name="NUM" val="15"/>
</p:tagLst>
</file>

<file path=ppt/tags/tag84.xml><?xml version="1.0" encoding="utf-8"?>
<p:tagLst xmlns:a="http://schemas.openxmlformats.org/drawingml/2006/main" xmlns:r="http://schemas.openxmlformats.org/officeDocument/2006/relationships" xmlns:p="http://schemas.openxmlformats.org/presentationml/2006/main">
  <p:tag name="NUM" val="16"/>
</p:tagLst>
</file>

<file path=ppt/tags/tag85.xml><?xml version="1.0" encoding="utf-8"?>
<p:tagLst xmlns:a="http://schemas.openxmlformats.org/drawingml/2006/main" xmlns:r="http://schemas.openxmlformats.org/officeDocument/2006/relationships" xmlns:p="http://schemas.openxmlformats.org/presentationml/2006/main">
  <p:tag name="NUM" val="17"/>
</p:tagLst>
</file>

<file path=ppt/tags/tag86.xml><?xml version="1.0" encoding="utf-8"?>
<p:tagLst xmlns:a="http://schemas.openxmlformats.org/drawingml/2006/main" xmlns:r="http://schemas.openxmlformats.org/officeDocument/2006/relationships" xmlns:p="http://schemas.openxmlformats.org/presentationml/2006/main">
  <p:tag name="NUM" val="18"/>
</p:tagLst>
</file>

<file path=ppt/tags/tag87.xml><?xml version="1.0" encoding="utf-8"?>
<p:tagLst xmlns:a="http://schemas.openxmlformats.org/drawingml/2006/main" xmlns:r="http://schemas.openxmlformats.org/officeDocument/2006/relationships" xmlns:p="http://schemas.openxmlformats.org/presentationml/2006/main">
  <p:tag name="NUM" val="19"/>
</p:tagLst>
</file>

<file path=ppt/tags/tag88.xml><?xml version="1.0" encoding="utf-8"?>
<p:tagLst xmlns:a="http://schemas.openxmlformats.org/drawingml/2006/main" xmlns:r="http://schemas.openxmlformats.org/officeDocument/2006/relationships" xmlns:p="http://schemas.openxmlformats.org/presentationml/2006/main">
  <p:tag name="NUM" val="20"/>
</p:tagLst>
</file>

<file path=ppt/tags/tag89.xml><?xml version="1.0" encoding="utf-8"?>
<p:tagLst xmlns:a="http://schemas.openxmlformats.org/drawingml/2006/main" xmlns:r="http://schemas.openxmlformats.org/officeDocument/2006/relationships" xmlns:p="http://schemas.openxmlformats.org/presentationml/2006/main">
  <p:tag name="NUM" val="21"/>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ags/tag90.xml><?xml version="1.0" encoding="utf-8"?>
<p:tagLst xmlns:a="http://schemas.openxmlformats.org/drawingml/2006/main" xmlns:r="http://schemas.openxmlformats.org/officeDocument/2006/relationships" xmlns:p="http://schemas.openxmlformats.org/presentationml/2006/main">
  <p:tag name="NUM" val="22"/>
</p:tagLst>
</file>

<file path=ppt/tags/tag91.xml><?xml version="1.0" encoding="utf-8"?>
<p:tagLst xmlns:a="http://schemas.openxmlformats.org/drawingml/2006/main" xmlns:r="http://schemas.openxmlformats.org/officeDocument/2006/relationships" xmlns:p="http://schemas.openxmlformats.org/presentationml/2006/main">
  <p:tag name="NUM" val="23"/>
</p:tagLst>
</file>

<file path=ppt/tags/tag92.xml><?xml version="1.0" encoding="utf-8"?>
<p:tagLst xmlns:a="http://schemas.openxmlformats.org/drawingml/2006/main" xmlns:r="http://schemas.openxmlformats.org/officeDocument/2006/relationships" xmlns:p="http://schemas.openxmlformats.org/presentationml/2006/main">
  <p:tag name="NUM" val="24"/>
</p:tagLst>
</file>

<file path=ppt/tags/tag93.xml><?xml version="1.0" encoding="utf-8"?>
<p:tagLst xmlns:a="http://schemas.openxmlformats.org/drawingml/2006/main" xmlns:r="http://schemas.openxmlformats.org/officeDocument/2006/relationships" xmlns:p="http://schemas.openxmlformats.org/presentationml/2006/main">
  <p:tag name="NUM" val="25"/>
</p:tagLst>
</file>

<file path=ppt/tags/tag94.xml><?xml version="1.0" encoding="utf-8"?>
<p:tagLst xmlns:a="http://schemas.openxmlformats.org/drawingml/2006/main" xmlns:r="http://schemas.openxmlformats.org/officeDocument/2006/relationships" xmlns:p="http://schemas.openxmlformats.org/presentationml/2006/main">
  <p:tag name="NUM" val="26"/>
</p:tagLst>
</file>

<file path=ppt/tags/tag95.xml><?xml version="1.0" encoding="utf-8"?>
<p:tagLst xmlns:a="http://schemas.openxmlformats.org/drawingml/2006/main" xmlns:r="http://schemas.openxmlformats.org/officeDocument/2006/relationships" xmlns:p="http://schemas.openxmlformats.org/presentationml/2006/main">
  <p:tag name="NUM" val="27"/>
</p:tagLst>
</file>

<file path=ppt/tags/tag96.xml><?xml version="1.0" encoding="utf-8"?>
<p:tagLst xmlns:a="http://schemas.openxmlformats.org/drawingml/2006/main" xmlns:r="http://schemas.openxmlformats.org/officeDocument/2006/relationships" xmlns:p="http://schemas.openxmlformats.org/presentationml/2006/main">
  <p:tag name="NUM" val="28"/>
</p:tagLst>
</file>

<file path=ppt/tags/tag97.xml><?xml version="1.0" encoding="utf-8"?>
<p:tagLst xmlns:a="http://schemas.openxmlformats.org/drawingml/2006/main" xmlns:r="http://schemas.openxmlformats.org/officeDocument/2006/relationships" xmlns:p="http://schemas.openxmlformats.org/presentationml/2006/main">
  <p:tag name="NUM" val="29"/>
</p:tagLst>
</file>

<file path=ppt/tags/tag98.xml><?xml version="1.0" encoding="utf-8"?>
<p:tagLst xmlns:a="http://schemas.openxmlformats.org/drawingml/2006/main" xmlns:r="http://schemas.openxmlformats.org/officeDocument/2006/relationships" xmlns:p="http://schemas.openxmlformats.org/presentationml/2006/main">
  <p:tag name="NUM" val="30"/>
</p:tagLst>
</file>

<file path=ppt/tags/tag99.xml><?xml version="1.0" encoding="utf-8"?>
<p:tagLst xmlns:a="http://schemas.openxmlformats.org/drawingml/2006/main" xmlns:r="http://schemas.openxmlformats.org/officeDocument/2006/relationships" xmlns:p="http://schemas.openxmlformats.org/presentationml/2006/main">
  <p:tag name="NUM" val="31"/>
</p:tagLst>
</file>

<file path=ppt/theme/theme1.xml><?xml version="1.0" encoding="utf-8"?>
<a:theme xmlns:a="http://schemas.openxmlformats.org/drawingml/2006/main" name="Thème Office">
  <a:themeElements>
    <a:clrScheme name="Personnalisé 9">
      <a:dk1>
        <a:srgbClr val="2D2E83"/>
      </a:dk1>
      <a:lt1>
        <a:sysClr val="window" lastClr="FFFFFF"/>
      </a:lt1>
      <a:dk2>
        <a:srgbClr val="38A7DE"/>
      </a:dk2>
      <a:lt2>
        <a:srgbClr val="BDE3F2"/>
      </a:lt2>
      <a:accent1>
        <a:srgbClr val="005DA1"/>
      </a:accent1>
      <a:accent2>
        <a:srgbClr val="3B85C4"/>
      </a:accent2>
      <a:accent3>
        <a:srgbClr val="4DC0DF"/>
      </a:accent3>
      <a:accent4>
        <a:srgbClr val="2FB7C2"/>
      </a:accent4>
      <a:accent5>
        <a:srgbClr val="2FB7C2"/>
      </a:accent5>
      <a:accent6>
        <a:srgbClr val="F7F109"/>
      </a:accent6>
      <a:hlink>
        <a:srgbClr val="0000FF"/>
      </a:hlink>
      <a:folHlink>
        <a:srgbClr val="002060"/>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D6482DBAAD50E4DBFD3533A5C3CC16D" ma:contentTypeVersion="4" ma:contentTypeDescription="Crée un document." ma:contentTypeScope="" ma:versionID="b469a6576fd2e51c4d764406f480ac73">
  <xsd:schema xmlns:xsd="http://www.w3.org/2001/XMLSchema" xmlns:xs="http://www.w3.org/2001/XMLSchema" xmlns:p="http://schemas.microsoft.com/office/2006/metadata/properties" xmlns:ns2="6f91b50c-8a65-4552-8ceb-76effa0cdc3a" xmlns:ns3="1050c2d0-c621-4bd8-acca-2abec7be02e1" targetNamespace="http://schemas.microsoft.com/office/2006/metadata/properties" ma:root="true" ma:fieldsID="fa080dbb890df12537efe534a0525264" ns2:_="" ns3:_="">
    <xsd:import namespace="6f91b50c-8a65-4552-8ceb-76effa0cdc3a"/>
    <xsd:import namespace="1050c2d0-c621-4bd8-acca-2abec7be02e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f91b50c-8a65-4552-8ceb-76effa0cdc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050c2d0-c621-4bd8-acca-2abec7be02e1"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1050c2d0-c621-4bd8-acca-2abec7be02e1">
      <UserInfo>
        <DisplayName>Daniel Handfield (CHUM)</DisplayName>
        <AccountId>15</AccountId>
        <AccountType/>
      </UserInfo>
      <UserInfo>
        <DisplayName>Patricia Plante</DisplayName>
        <AccountId>25</AccountId>
        <AccountType/>
      </UserInfo>
      <UserInfo>
        <DisplayName>Alexandre Manseau (MSSS)</DisplayName>
        <AccountId>8</AccountId>
        <AccountType/>
      </UserInfo>
      <UserInfo>
        <DisplayName>Alfred Alexandre Yameogo</DisplayName>
        <AccountId>12</AccountId>
        <AccountType/>
      </UserInfo>
      <UserInfo>
        <DisplayName>Abdoul Kader Doro</DisplayName>
        <AccountId>11</AccountId>
        <AccountType/>
      </UserInfo>
      <UserInfo>
        <DisplayName>Julie Tremblay (DGFARB)</DisplayName>
        <AccountId>10</AccountId>
        <AccountType/>
      </UserInfo>
      <UserInfo>
        <DisplayName>Martine Fortin</DisplayName>
        <AccountId>9</AccountId>
        <AccountType/>
      </UserInfo>
      <UserInfo>
        <DisplayName>Audrey Sanschagrin</DisplayName>
        <AccountId>41</AccountId>
        <AccountType/>
      </UserInfo>
      <UserInfo>
        <DisplayName>Pierre-Albert Coubat</DisplayName>
        <AccountId>24</AccountId>
        <AccountType/>
      </UserInfo>
      <UserInfo>
        <DisplayName>Julie Mathieu</DisplayName>
        <AccountId>54</AccountId>
        <AccountType/>
      </UserInfo>
      <UserInfo>
        <DisplayName>Thijs Hemeryck</DisplayName>
        <AccountId>6</AccountId>
        <AccountType/>
      </UserInfo>
    </SharedWithUsers>
  </documentManagement>
</p:properties>
</file>

<file path=customXml/itemProps1.xml><?xml version="1.0" encoding="utf-8"?>
<ds:datastoreItem xmlns:ds="http://schemas.openxmlformats.org/officeDocument/2006/customXml" ds:itemID="{C321DFD3-E220-43AB-9D3D-AA736F1450D4}">
  <ds:schemaRefs>
    <ds:schemaRef ds:uri="http://schemas.microsoft.com/sharepoint/v3/contenttype/forms"/>
  </ds:schemaRefs>
</ds:datastoreItem>
</file>

<file path=customXml/itemProps2.xml><?xml version="1.0" encoding="utf-8"?>
<ds:datastoreItem xmlns:ds="http://schemas.openxmlformats.org/officeDocument/2006/customXml" ds:itemID="{DFE8F0F5-2315-4D46-83AA-E9E0429725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f91b50c-8a65-4552-8ceb-76effa0cdc3a"/>
    <ds:schemaRef ds:uri="1050c2d0-c621-4bd8-acca-2abec7be02e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8EDFDA5-5E1D-4490-8D2E-FDCE04CB4816}">
  <ds:schemaRefs>
    <ds:schemaRef ds:uri="http://schemas.microsoft.com/office/2006/metadata/properties"/>
    <ds:schemaRef ds:uri="http://schemas.microsoft.com/office/2006/documentManagement/types"/>
    <ds:schemaRef ds:uri="6f91b50c-8a65-4552-8ceb-76effa0cdc3a"/>
    <ds:schemaRef ds:uri="http://purl.org/dc/elements/1.1/"/>
    <ds:schemaRef ds:uri="http://schemas.openxmlformats.org/package/2006/metadata/core-properties"/>
    <ds:schemaRef ds:uri="http://schemas.microsoft.com/office/infopath/2007/PartnerControls"/>
    <ds:schemaRef ds:uri="http://purl.org/dc/terms/"/>
    <ds:schemaRef ds:uri="1050c2d0-c621-4bd8-acca-2abec7be02e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772</TotalTime>
  <Words>1093</Words>
  <Application>Microsoft Office PowerPoint</Application>
  <PresentationFormat>Grand écran</PresentationFormat>
  <Paragraphs>190</Paragraphs>
  <Slides>10</Slides>
  <Notes>9</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10</vt:i4>
      </vt:variant>
    </vt:vector>
  </HeadingPairs>
  <TitlesOfParts>
    <vt:vector size="19" baseType="lpstr">
      <vt:lpstr>Arial</vt:lpstr>
      <vt:lpstr>Arial Black</vt:lpstr>
      <vt:lpstr>Arial Narrow</vt:lpstr>
      <vt:lpstr>Calibri</vt:lpstr>
      <vt:lpstr>Gill Sans MT</vt:lpstr>
      <vt:lpstr>Lato Light</vt:lpstr>
      <vt:lpstr>Roboto Medium</vt:lpstr>
      <vt:lpstr>Wingdings</vt:lpstr>
      <vt:lpstr>Thème Office</vt:lpstr>
      <vt:lpstr>Financement axé sur les patients</vt:lpstr>
      <vt:lpstr>Plan de la présentation</vt:lpstr>
      <vt:lpstr>Présentation PowerPoint</vt:lpstr>
      <vt:lpstr>Prochaines étapes pour les 3 modèles déployés le 1er avril 2023 </vt:lpstr>
      <vt:lpstr>Soutenir le changement de pratiques en lien avec le déploiement des modèles FAP</vt:lpstr>
      <vt:lpstr>Présentation PowerPoint</vt:lpstr>
      <vt:lpstr>Présentation PowerPoint</vt:lpstr>
      <vt:lpstr>Financement axé sur le patient au service de l’innovation  et des meilleures pratiques cliniques au Québec </vt:lpstr>
      <vt:lpstr>Le financement axé sur le patient se construit grâce à la mobilisation des équipes médicales, cliniques, administratives et des experts en qualité de la donnée et en amélioration continue du réseau.   Votre contribution mènera au succès dans ces travaux :  </vt:lpstr>
      <vt:lpstr>Présentation PowerPoint</vt:lpstr>
    </vt:vector>
  </TitlesOfParts>
  <Company>Ministère du Conseil exécutif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Sandoval, Claudia</dc:creator>
  <cp:lastModifiedBy>Arianne Déraps</cp:lastModifiedBy>
  <cp:revision>16</cp:revision>
  <cp:lastPrinted>2022-03-30T11:51:14Z</cp:lastPrinted>
  <dcterms:created xsi:type="dcterms:W3CDTF">2019-04-02T14:08:11Z</dcterms:created>
  <dcterms:modified xsi:type="dcterms:W3CDTF">2025-09-08T14:42:24Z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a7d8d5d-78e2-4a62-9fcd-016eb5e4c57c_Enabled">
    <vt:lpwstr>true</vt:lpwstr>
  </property>
  <property fmtid="{D5CDD505-2E9C-101B-9397-08002B2CF9AE}" pid="3" name="MSIP_Label_6a7d8d5d-78e2-4a62-9fcd-016eb5e4c57c_SetDate">
    <vt:lpwstr>2022-03-26T22:45:40Z</vt:lpwstr>
  </property>
  <property fmtid="{D5CDD505-2E9C-101B-9397-08002B2CF9AE}" pid="4" name="MSIP_Label_6a7d8d5d-78e2-4a62-9fcd-016eb5e4c57c_Method">
    <vt:lpwstr>Standard</vt:lpwstr>
  </property>
  <property fmtid="{D5CDD505-2E9C-101B-9397-08002B2CF9AE}" pid="5" name="MSIP_Label_6a7d8d5d-78e2-4a62-9fcd-016eb5e4c57c_Name">
    <vt:lpwstr>Général</vt:lpwstr>
  </property>
  <property fmtid="{D5CDD505-2E9C-101B-9397-08002B2CF9AE}" pid="6" name="MSIP_Label_6a7d8d5d-78e2-4a62-9fcd-016eb5e4c57c_SiteId">
    <vt:lpwstr>06e1fe28-5f8b-4075-bf6c-ae24be1a7992</vt:lpwstr>
  </property>
  <property fmtid="{D5CDD505-2E9C-101B-9397-08002B2CF9AE}" pid="7" name="MSIP_Label_6a7d8d5d-78e2-4a62-9fcd-016eb5e4c57c_ActionId">
    <vt:lpwstr>b6de0ae6-dcfe-4a25-8b33-83058f753829</vt:lpwstr>
  </property>
  <property fmtid="{D5CDD505-2E9C-101B-9397-08002B2CF9AE}" pid="8" name="MSIP_Label_6a7d8d5d-78e2-4a62-9fcd-016eb5e4c57c_ContentBits">
    <vt:lpwstr>0</vt:lpwstr>
  </property>
  <property fmtid="{D5CDD505-2E9C-101B-9397-08002B2CF9AE}" pid="9" name="ContentTypeId">
    <vt:lpwstr>0x0101006D6482DBAAD50E4DBFD3533A5C3CC16D</vt:lpwstr>
  </property>
</Properties>
</file>